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4"/>
    <p:sldMasterId id="2147483869" r:id="rId5"/>
    <p:sldMasterId id="2147483886" r:id="rId6"/>
    <p:sldMasterId id="2147483913" r:id="rId7"/>
    <p:sldMasterId id="2147483948" r:id="rId8"/>
  </p:sldMasterIdLst>
  <p:notesMasterIdLst>
    <p:notesMasterId r:id="rId24"/>
  </p:notesMasterIdLst>
  <p:handoutMasterIdLst>
    <p:handoutMasterId r:id="rId25"/>
  </p:handoutMasterIdLst>
  <p:sldIdLst>
    <p:sldId id="2147375779" r:id="rId9"/>
    <p:sldId id="12398" r:id="rId10"/>
    <p:sldId id="12396" r:id="rId11"/>
    <p:sldId id="12391" r:id="rId12"/>
    <p:sldId id="12392" r:id="rId13"/>
    <p:sldId id="12393" r:id="rId14"/>
    <p:sldId id="12394" r:id="rId15"/>
    <p:sldId id="12395" r:id="rId16"/>
    <p:sldId id="12409" r:id="rId17"/>
    <p:sldId id="12404" r:id="rId18"/>
    <p:sldId id="12405" r:id="rId19"/>
    <p:sldId id="12406" r:id="rId20"/>
    <p:sldId id="12407" r:id="rId21"/>
    <p:sldId id="2147375780"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150C97-C393-F555-B6D2-A526FC9CE50E}" name="Madeline Massey" initials="MM" userId="S::Madeline.Massey@gartner.com::04a6fb14-2db8-4ef1-a30a-7922b4c97489" providerId="AD"/>
  <p188:author id="{EC9EF8A7-9BE1-F78A-6C4A-6BD20325136A}" name="Katelyn Chiedi" initials="KC" userId="S::Katelyn.Chiedi@gartner.com::f58f85ca-407b-4a47-b36e-092e986603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ders,Rich" initials="E" lastIdx="4" clrIdx="0">
    <p:extLst>
      <p:ext uri="{19B8F6BF-5375-455C-9EA6-DF929625EA0E}">
        <p15:presenceInfo xmlns:p15="http://schemas.microsoft.com/office/powerpoint/2012/main" userId="S::Rich.Enders@gartner.com::1ad872d4-5fa0-4d3e-b9bc-40fded2a6f6d" providerId="AD"/>
      </p:ext>
    </p:extLst>
  </p:cmAuthor>
  <p:cmAuthor id="2" name="Puleio,Michelle" initials="P" lastIdx="1" clrIdx="1">
    <p:extLst>
      <p:ext uri="{19B8F6BF-5375-455C-9EA6-DF929625EA0E}">
        <p15:presenceInfo xmlns:p15="http://schemas.microsoft.com/office/powerpoint/2012/main" userId="S::Michelle.Puleio@gartner.com::4d61dde0-08c5-41fb-925d-691e51c28e04" providerId="AD"/>
      </p:ext>
    </p:extLst>
  </p:cmAuthor>
  <p:cmAuthor id="3" name="Rafferty,Charles" initials="R" lastIdx="1" clrIdx="2">
    <p:extLst>
      <p:ext uri="{19B8F6BF-5375-455C-9EA6-DF929625EA0E}">
        <p15:presenceInfo xmlns:p15="http://schemas.microsoft.com/office/powerpoint/2012/main" userId="S::Charles.Rafferty@gartner.com::7a4208b7-acfc-4cce-8499-c63b78448d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3" autoAdjust="0"/>
    <p:restoredTop sz="87823" autoAdjust="0"/>
  </p:normalViewPr>
  <p:slideViewPr>
    <p:cSldViewPr snapToGrid="0">
      <p:cViewPr>
        <p:scale>
          <a:sx n="100" d="100"/>
          <a:sy n="100" d="100"/>
        </p:scale>
        <p:origin x="408" y="41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p:cViewPr>
        <p:scale>
          <a:sx n="75" d="100"/>
          <a:sy n="75" d="100"/>
        </p:scale>
        <p:origin x="2168"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6B98C-713B-4B72-A4D4-019F5DA80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C270BE1-CA36-4E08-BA4E-AC3C07DBA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039D-F6B0-4B3D-87CD-5EA4BC8D3B27}" type="datetimeFigureOut">
              <a:rPr lang="en-US" smtClean="0"/>
              <a:t>7/16/24</a:t>
            </a:fld>
            <a:endParaRPr lang="en-US" dirty="0"/>
          </a:p>
        </p:txBody>
      </p:sp>
      <p:sp>
        <p:nvSpPr>
          <p:cNvPr id="4" name="Footer Placeholder 3">
            <a:extLst>
              <a:ext uri="{FF2B5EF4-FFF2-40B4-BE49-F238E27FC236}">
                <a16:creationId xmlns:a16="http://schemas.microsoft.com/office/drawing/2014/main" id="{87346B8E-2606-4769-BF30-459644BE4B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EC229D-172E-43E4-8A96-CF0E11D3D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3B6B68-6C65-4B67-BFEC-C9B9E8911328}" type="slidenum">
              <a:rPr lang="en-US" smtClean="0"/>
              <a:t>‹#›</a:t>
            </a:fld>
            <a:endParaRPr lang="en-US" dirty="0"/>
          </a:p>
        </p:txBody>
      </p:sp>
    </p:spTree>
    <p:extLst>
      <p:ext uri="{BB962C8B-B14F-4D97-AF65-F5344CB8AC3E}">
        <p14:creationId xmlns:p14="http://schemas.microsoft.com/office/powerpoint/2010/main" val="1730898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246888" y="3134806"/>
            <a:ext cx="6373368" cy="569829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7">
            <a:extLst>
              <a:ext uri="{FF2B5EF4-FFF2-40B4-BE49-F238E27FC236}">
                <a16:creationId xmlns:a16="http://schemas.microsoft.com/office/drawing/2014/main" id="{EB9A72EB-8446-4162-8400-EAE51CA4B002}"/>
              </a:ext>
            </a:extLst>
          </p:cNvPr>
          <p:cNvSpPr>
            <a:spLocks noGrp="1" noRot="1" noChangeAspect="1"/>
          </p:cNvSpPr>
          <p:nvPr>
            <p:ph type="sldImg" idx="2"/>
          </p:nvPr>
        </p:nvSpPr>
        <p:spPr>
          <a:xfrm>
            <a:off x="1333500" y="658368"/>
            <a:ext cx="4191000" cy="235743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TextBox 9">
            <a:extLst>
              <a:ext uri="{FF2B5EF4-FFF2-40B4-BE49-F238E27FC236}">
                <a16:creationId xmlns:a16="http://schemas.microsoft.com/office/drawing/2014/main" id="{F59BBFC6-D472-4F66-A33B-98EEDC87B9D3}"/>
              </a:ext>
            </a:extLst>
          </p:cNvPr>
          <p:cNvSpPr txBox="1"/>
          <p:nvPr/>
        </p:nvSpPr>
        <p:spPr>
          <a:xfrm rot="16200000">
            <a:off x="-840060"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11" name="TextBox 10">
            <a:extLst>
              <a:ext uri="{FF2B5EF4-FFF2-40B4-BE49-F238E27FC236}">
                <a16:creationId xmlns:a16="http://schemas.microsoft.com/office/drawing/2014/main" id="{DA573FBF-EDF7-4974-B2B2-CF1E73B474F9}"/>
              </a:ext>
            </a:extLst>
          </p:cNvPr>
          <p:cNvSpPr txBox="1"/>
          <p:nvPr/>
        </p:nvSpPr>
        <p:spPr>
          <a:xfrm rot="5400000">
            <a:off x="5396148"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23" name="TextBox 22">
            <a:extLst>
              <a:ext uri="{FF2B5EF4-FFF2-40B4-BE49-F238E27FC236}">
                <a16:creationId xmlns:a16="http://schemas.microsoft.com/office/drawing/2014/main" id="{92C8F8D4-DFC9-4259-86F5-A4F987BA15DE}"/>
              </a:ext>
            </a:extLst>
          </p:cNvPr>
          <p:cNvSpPr txBox="1"/>
          <p:nvPr/>
        </p:nvSpPr>
        <p:spPr>
          <a:xfrm>
            <a:off x="246888" y="8887968"/>
            <a:ext cx="4454746" cy="184666"/>
          </a:xfrm>
          <a:prstGeom prst="rect">
            <a:avLst/>
          </a:prstGeom>
          <a:noFill/>
        </p:spPr>
        <p:txBody>
          <a:bodyPr wrap="none" lIns="0" tIns="0" rIns="0" bIns="0" rtlCol="0" anchor="b" anchorCtr="0">
            <a:spAutoFit/>
          </a:bodyPr>
          <a:lstStyle/>
          <a:p>
            <a:pPr marL="228600" indent="-228600"/>
            <a:fld id="{E1F39F5E-4058-4856-B2BD-0FDE5C1B6221}" type="slidenum">
              <a:rPr lang="en-US" sz="600" smtClean="0"/>
              <a:t>‹#›</a:t>
            </a:fld>
            <a:r>
              <a:rPr lang="en-US" sz="600" dirty="0"/>
              <a:t>	© 2024 Gartner, Inc. and/or its affiliates. All rights reserved. Gartner is a registered trademark of Gartner, Inc. or its affiliates.</a:t>
            </a:r>
            <a:br>
              <a:rPr lang="en-US" sz="600" dirty="0"/>
            </a:br>
            <a:r>
              <a:rPr lang="en-US" sz="600" b="1" dirty="0"/>
              <a:t>RESTRICTED DISTRIBUTION</a:t>
            </a:r>
            <a:r>
              <a:rPr lang="en-US" sz="600" dirty="0"/>
              <a:t> | Version X.X | Last updated [insert date format: DD Month YYYY]</a:t>
            </a:r>
          </a:p>
        </p:txBody>
      </p:sp>
      <p:sp>
        <p:nvSpPr>
          <p:cNvPr id="26" name="TextBox 25">
            <a:extLst>
              <a:ext uri="{FF2B5EF4-FFF2-40B4-BE49-F238E27FC236}">
                <a16:creationId xmlns:a16="http://schemas.microsoft.com/office/drawing/2014/main" id="{EF32A807-544A-4EBE-989F-ECAA016BF8D1}"/>
              </a:ext>
            </a:extLst>
          </p:cNvPr>
          <p:cNvSpPr txBox="1"/>
          <p:nvPr/>
        </p:nvSpPr>
        <p:spPr>
          <a:xfrm>
            <a:off x="246887" y="128016"/>
            <a:ext cx="6327648" cy="244682"/>
          </a:xfrm>
          <a:prstGeom prst="rect">
            <a:avLst/>
          </a:prstGeom>
          <a:noFill/>
        </p:spPr>
        <p:txBody>
          <a:bodyPr wrap="square" lIns="0" rtlCol="0">
            <a:spAutoFit/>
          </a:bodyPr>
          <a:lstStyle/>
          <a:p>
            <a:pPr>
              <a:lnSpc>
                <a:spcPct val="90000"/>
              </a:lnSpc>
            </a:pPr>
            <a:r>
              <a:rPr lang="en-US" sz="1100" b="1" dirty="0">
                <a:solidFill>
                  <a:schemeClr val="tx1"/>
                </a:solidFill>
              </a:rPr>
              <a:t>Presentation Title</a:t>
            </a:r>
          </a:p>
        </p:txBody>
      </p:sp>
    </p:spTree>
    <p:extLst>
      <p:ext uri="{BB962C8B-B14F-4D97-AF65-F5344CB8AC3E}">
        <p14:creationId xmlns:p14="http://schemas.microsoft.com/office/powerpoint/2010/main" val="92237835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Aft>
        <a:spcPts val="600"/>
      </a:spcAft>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pic.org/the-state-of-state-ai-laws-2023/#:~:text=AEDT%20regulates%20the%20use%20of,evaluate%20the%20tool%20for%20bias.&amp;text=The%20VCDPA%20gives%20consumers%20the,in%20furtherance%20of%20automated%20decis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noChangeAspect="1"/>
          </p:cNvSpPr>
          <p:nvPr>
            <p:ph type="body" idx="1"/>
          </p:nvPr>
        </p:nvSpPr>
        <p:spPr/>
        <p:txBody>
          <a:bodyPr/>
          <a:lstStyle/>
          <a:p>
            <a:r>
              <a:rPr lang="en-US" dirty="0"/>
              <a:t>Ver 2023-1113-online</a:t>
            </a:r>
          </a:p>
          <a:p>
            <a:endParaRPr lang="en-US" dirty="0"/>
          </a:p>
        </p:txBody>
      </p:sp>
      <p:sp>
        <p:nvSpPr>
          <p:cNvPr id="4" name="Rectangle 103">
            <a:extLst>
              <a:ext uri="{FF2B5EF4-FFF2-40B4-BE49-F238E27FC236}">
                <a16:creationId xmlns:a16="http://schemas.microsoft.com/office/drawing/2014/main" id="{B3772AE2-76C5-43EB-BBF0-1E8DDB46AEB7}"/>
              </a:ext>
            </a:extLst>
          </p:cNvPr>
          <p:cNvSpPr>
            <a:spLocks noChangeArrowheads="1"/>
          </p:cNvSpPr>
          <p:nvPr/>
        </p:nvSpPr>
        <p:spPr bwMode="gray">
          <a:xfrm>
            <a:off x="3862389" y="655411"/>
            <a:ext cx="2618422" cy="420582"/>
          </a:xfrm>
          <a:prstGeom prst="rect">
            <a:avLst/>
          </a:prstGeom>
          <a:noFill/>
          <a:ln w="9525">
            <a:noFill/>
            <a:miter lim="800000"/>
            <a:headEnd/>
            <a:tailEnd/>
          </a:ln>
        </p:spPr>
        <p:txBody>
          <a:bodyPr wrap="square" lIns="65028" tIns="25377" rIns="65028" bIns="25377">
            <a:spAutoFit/>
          </a:bodyPr>
          <a:lstStyle/>
          <a:p>
            <a:pPr algn="l" defTabSz="947738">
              <a:lnSpc>
                <a:spcPct val="100000"/>
              </a:lnSpc>
              <a:spcBef>
                <a:spcPct val="0"/>
              </a:spcBef>
              <a:spcAft>
                <a:spcPct val="0"/>
              </a:spcAft>
            </a:pPr>
            <a:r>
              <a:rPr lang="en-US" sz="1200" dirty="0">
                <a:solidFill>
                  <a:srgbClr val="000000"/>
                </a:solidFill>
              </a:rPr>
              <a:t>Presenter's Name</a:t>
            </a:r>
          </a:p>
          <a:p>
            <a:pPr algn="l" defTabSz="947738">
              <a:lnSpc>
                <a:spcPct val="100000"/>
              </a:lnSpc>
              <a:spcBef>
                <a:spcPct val="0"/>
              </a:spcBef>
              <a:spcAft>
                <a:spcPct val="0"/>
              </a:spcAft>
            </a:pPr>
            <a:r>
              <a:rPr lang="en-US" sz="1200" dirty="0">
                <a:solidFill>
                  <a:srgbClr val="000000"/>
                </a:solidFill>
              </a:rPr>
              <a:t>Presenter's Name</a:t>
            </a:r>
          </a:p>
        </p:txBody>
      </p:sp>
      <p:sp>
        <p:nvSpPr>
          <p:cNvPr id="5" name="Slide Image Placeholder 4">
            <a:extLst>
              <a:ext uri="{FF2B5EF4-FFF2-40B4-BE49-F238E27FC236}">
                <a16:creationId xmlns:a16="http://schemas.microsoft.com/office/drawing/2014/main" id="{A0FBC888-E3B9-21DA-1DAA-05258B7AE3FC}"/>
              </a:ext>
            </a:extLst>
          </p:cNvPr>
          <p:cNvSpPr>
            <a:spLocks noGrp="1" noRot="1" noChangeAspect="1"/>
          </p:cNvSpPr>
          <p:nvPr>
            <p:ph type="sldImg"/>
          </p:nvPr>
        </p:nvSpPr>
        <p:spPr>
          <a:xfrm>
            <a:off x="1333500" y="658813"/>
            <a:ext cx="4191000" cy="2357437"/>
          </a:xfrm>
        </p:spPr>
      </p:sp>
    </p:spTree>
    <p:extLst>
      <p:ext uri="{BB962C8B-B14F-4D97-AF65-F5344CB8AC3E}">
        <p14:creationId xmlns:p14="http://schemas.microsoft.com/office/powerpoint/2010/main" val="46755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provide a more in-depth description of U.S. State AI laws to the board.</a:t>
            </a:r>
            <a:endParaRPr lang="en-US" dirty="0"/>
          </a:p>
        </p:txBody>
      </p:sp>
    </p:spTree>
    <p:extLst>
      <p:ext uri="{BB962C8B-B14F-4D97-AF65-F5344CB8AC3E}">
        <p14:creationId xmlns:p14="http://schemas.microsoft.com/office/powerpoint/2010/main" val="20177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provide a more in-depth description of China’s AI laws to the board.</a:t>
            </a:r>
            <a:endParaRPr lang="en-US" dirty="0"/>
          </a:p>
        </p:txBody>
      </p:sp>
    </p:spTree>
    <p:extLst>
      <p:ext uri="{BB962C8B-B14F-4D97-AF65-F5344CB8AC3E}">
        <p14:creationId xmlns:p14="http://schemas.microsoft.com/office/powerpoint/2010/main" val="136771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provide a more in-depth description of the U.S. AI Executive Order to the board.</a:t>
            </a:r>
            <a:endParaRPr lang="en-US" dirty="0"/>
          </a:p>
        </p:txBody>
      </p:sp>
    </p:spTree>
    <p:extLst>
      <p:ext uri="{BB962C8B-B14F-4D97-AF65-F5344CB8AC3E}">
        <p14:creationId xmlns:p14="http://schemas.microsoft.com/office/powerpoint/2010/main" val="339056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provide a more in-depth description of the EU AI Act to the board.</a:t>
            </a:r>
            <a:endParaRPr lang="en-US" dirty="0"/>
          </a:p>
        </p:txBody>
      </p:sp>
    </p:spTree>
    <p:extLst>
      <p:ext uri="{BB962C8B-B14F-4D97-AF65-F5344CB8AC3E}">
        <p14:creationId xmlns:p14="http://schemas.microsoft.com/office/powerpoint/2010/main" val="77845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9431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246888" y="3134806"/>
            <a:ext cx="6373368" cy="569829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Remove this slide before presenting.</a:t>
            </a:r>
            <a:endParaRPr lang="en-US" dirty="0"/>
          </a:p>
          <a:p>
            <a:endParaRPr lang="en-US" dirty="0"/>
          </a:p>
        </p:txBody>
      </p:sp>
    </p:spTree>
    <p:extLst>
      <p:ext uri="{BB962C8B-B14F-4D97-AF65-F5344CB8AC3E}">
        <p14:creationId xmlns:p14="http://schemas.microsoft.com/office/powerpoint/2010/main" val="1847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educate the board on what some of the most recent updates in AI regulations are.</a:t>
            </a:r>
            <a:endParaRPr lang="en-US" dirty="0"/>
          </a:p>
        </p:txBody>
      </p:sp>
    </p:spTree>
    <p:extLst>
      <p:ext uri="{BB962C8B-B14F-4D97-AF65-F5344CB8AC3E}">
        <p14:creationId xmlns:p14="http://schemas.microsoft.com/office/powerpoint/2010/main" val="427213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summarize the common AI principles represented throughout the regulatory updates.</a:t>
            </a:r>
            <a:endParaRPr lang="en-US" dirty="0"/>
          </a:p>
        </p:txBody>
      </p:sp>
    </p:spTree>
    <p:extLst>
      <p:ext uri="{BB962C8B-B14F-4D97-AF65-F5344CB8AC3E}">
        <p14:creationId xmlns:p14="http://schemas.microsoft.com/office/powerpoint/2010/main" val="195718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provide insight into the action items called out in each regulatory update.</a:t>
            </a:r>
            <a:endParaRPr lang="en-US" dirty="0"/>
          </a:p>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***Note that action items may depend on U.S. State law, and you may refer to the Electronic Privacy Information Center (EPIC)’s </a:t>
            </a:r>
            <a:r>
              <a:rPr lang="en-US" b="1" u="sng" dirty="0">
                <a:solidFill>
                  <a:schemeClr val="hlink"/>
                </a:solidFill>
                <a:hlinkClick r:id="rId3"/>
              </a:rPr>
              <a:t>The State of State AI Laws: 2023</a:t>
            </a:r>
            <a:r>
              <a:rPr lang="en-US" b="1" dirty="0"/>
              <a:t> for more details</a:t>
            </a:r>
            <a:r>
              <a:rPr lang="en-US" sz="1200" b="1" dirty="0">
                <a:solidFill>
                  <a:schemeClr val="dk1"/>
                </a:solidFill>
              </a:rPr>
              <a:t>. Examples of states requiring each action item include:</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b="0" dirty="0">
                <a:solidFill>
                  <a:schemeClr val="dk1"/>
                </a:solidFill>
              </a:rPr>
              <a:t>Disclose AI use to consumers and regulators — New York City’s AEDT</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b="0" dirty="0">
                <a:solidFill>
                  <a:schemeClr val="dk1"/>
                </a:solidFill>
              </a:rPr>
              <a:t>Provide opt-out options for automated decision-making to consumers — Colorado Privacy Act, Connecticut Data Privacy Act, Virginia Consumer Data Privacy Act, Utah Consumer Privacy Act</a:t>
            </a:r>
            <a:endParaRPr lang="en-US" dirty="0"/>
          </a:p>
          <a:p>
            <a:pPr marL="457200" marR="0" lvl="0" indent="-304800" algn="l" rtl="0">
              <a:lnSpc>
                <a:spcPct val="90000"/>
              </a:lnSpc>
              <a:spcBef>
                <a:spcPts val="0"/>
              </a:spcBef>
              <a:spcAft>
                <a:spcPts val="0"/>
              </a:spcAft>
              <a:buClr>
                <a:schemeClr val="dk1"/>
              </a:buClr>
              <a:buSzPts val="1200"/>
              <a:buFont typeface="Arial"/>
              <a:buChar char="●"/>
            </a:pPr>
            <a:r>
              <a:rPr lang="en-US" sz="1200" b="0" dirty="0">
                <a:solidFill>
                  <a:schemeClr val="dk1"/>
                </a:solidFill>
              </a:rPr>
              <a:t>Adopt processes to minimize biases in AI outputs — New York City’s AEDT</a:t>
            </a:r>
            <a:endParaRPr lang="en-US" dirty="0"/>
          </a:p>
          <a:p>
            <a:pPr marL="457200" marR="0" lvl="0" indent="-304800" algn="l" rtl="0">
              <a:lnSpc>
                <a:spcPct val="90000"/>
              </a:lnSpc>
              <a:spcBef>
                <a:spcPts val="0"/>
              </a:spcBef>
              <a:spcAft>
                <a:spcPts val="0"/>
              </a:spcAft>
              <a:buClr>
                <a:schemeClr val="dk1"/>
              </a:buClr>
              <a:buSzPts val="1200"/>
              <a:buFont typeface="Arial"/>
              <a:buChar char="●"/>
            </a:pPr>
            <a:r>
              <a:rPr lang="en-US" sz="1200" b="0" dirty="0">
                <a:solidFill>
                  <a:schemeClr val="dk1"/>
                </a:solidFill>
              </a:rPr>
              <a:t>Require risk assessments for AI impact and use — Colorado Privacy Act, Connecticut Data Privacy Act and Virginia Consumer Data Privacy Act require data protection assessments for activities that entail a “heightened risk of harm”, some of which may involve AI processing data. Delaware, Indiana, Montana, Oregon and Tennessee have passed laws requiring similar assessments, though they have not yet gone into effect.</a:t>
            </a:r>
            <a:endParaRPr lang="en-US" dirty="0"/>
          </a:p>
          <a:p>
            <a:pPr marL="457200" marR="0" lvl="0" indent="-304800" algn="l" rtl="0">
              <a:lnSpc>
                <a:spcPct val="90000"/>
              </a:lnSpc>
              <a:spcBef>
                <a:spcPts val="0"/>
              </a:spcBef>
              <a:spcAft>
                <a:spcPts val="0"/>
              </a:spcAft>
              <a:buClr>
                <a:schemeClr val="dk1"/>
              </a:buClr>
              <a:buSzPts val="1200"/>
              <a:buFont typeface="Arial"/>
              <a:buChar char="●"/>
            </a:pPr>
            <a:r>
              <a:rPr lang="en-US" sz="1200" b="0" dirty="0">
                <a:solidFill>
                  <a:schemeClr val="dk1"/>
                </a:solidFill>
              </a:rPr>
              <a:t>Mitigate privacy risks potentially exacerbated by AI — California Consumer Privacy Act, Colorado Privacy Act, Connecticut Data Privacy Act, Virginia Consumer Data Privacy Act, Utah Consumer Privacy Act</a:t>
            </a:r>
            <a:endParaRPr lang="en-US" dirty="0"/>
          </a:p>
        </p:txBody>
      </p:sp>
    </p:spTree>
    <p:extLst>
      <p:ext uri="{BB962C8B-B14F-4D97-AF65-F5344CB8AC3E}">
        <p14:creationId xmlns:p14="http://schemas.microsoft.com/office/powerpoint/2010/main" val="47569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SzPts val="1400"/>
              <a:buNone/>
            </a:pPr>
            <a:r>
              <a:rPr lang="en-US" b="1" dirty="0"/>
              <a:t>Directions:</a:t>
            </a:r>
            <a:endParaRPr lang="en-US" dirty="0"/>
          </a:p>
          <a:p>
            <a:pPr marL="457200" lvl="0" indent="-304800" algn="l" rtl="0">
              <a:lnSpc>
                <a:spcPct val="90000"/>
              </a:lnSpc>
              <a:spcBef>
                <a:spcPts val="0"/>
              </a:spcBef>
              <a:spcAft>
                <a:spcPts val="0"/>
              </a:spcAft>
              <a:buClr>
                <a:schemeClr val="dk1"/>
              </a:buClr>
              <a:buSzPts val="1200"/>
              <a:buChar char="●"/>
            </a:pPr>
            <a:r>
              <a:rPr lang="en-US" dirty="0"/>
              <a:t>Use this slide to discuss with the board how your company will adapt and respond to new AI regulations.</a:t>
            </a:r>
            <a:endParaRPr lang="en-US" sz="1100" dirty="0"/>
          </a:p>
        </p:txBody>
      </p:sp>
    </p:spTree>
    <p:extLst>
      <p:ext uri="{BB962C8B-B14F-4D97-AF65-F5344CB8AC3E}">
        <p14:creationId xmlns:p14="http://schemas.microsoft.com/office/powerpoint/2010/main" val="20385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sz="1200" b="1" dirty="0">
                <a:solidFill>
                  <a:schemeClr val="dk1"/>
                </a:solidFill>
              </a:rPr>
              <a:t>Directions: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align the board on how </a:t>
            </a:r>
            <a:r>
              <a:rPr lang="en-US" i="1" dirty="0"/>
              <a:t>they</a:t>
            </a:r>
            <a:r>
              <a:rPr lang="en-US" dirty="0"/>
              <a:t> can</a:t>
            </a:r>
            <a:r>
              <a:rPr lang="en-US" sz="1200" dirty="0">
                <a:solidFill>
                  <a:schemeClr val="dk1"/>
                </a:solidFill>
              </a:rPr>
              <a:t> provide effective oversight </a:t>
            </a:r>
            <a:r>
              <a:rPr lang="en-US" dirty="0"/>
              <a:t>to enterprise AI use and strategy.</a:t>
            </a: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105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100"/>
              <a:buFont typeface="Arial"/>
              <a:buNone/>
            </a:pPr>
            <a:r>
              <a:rPr lang="en-US" b="1" dirty="0"/>
              <a:t>D</a:t>
            </a:r>
            <a:r>
              <a:rPr lang="en-US" sz="1200" b="1" dirty="0">
                <a:solidFill>
                  <a:schemeClr val="dk1"/>
                </a:solidFill>
              </a:rPr>
              <a:t>irections:</a:t>
            </a:r>
            <a:endParaRPr lang="en-US" dirty="0"/>
          </a:p>
          <a:p>
            <a:pPr marL="457200" lvl="0" indent="-304800" algn="l" rtl="0">
              <a:lnSpc>
                <a:spcPct val="90000"/>
              </a:lnSpc>
              <a:spcBef>
                <a:spcPts val="0"/>
              </a:spcBef>
              <a:spcAft>
                <a:spcPts val="0"/>
              </a:spcAft>
              <a:buClr>
                <a:schemeClr val="dk1"/>
              </a:buClr>
              <a:buSzPts val="1200"/>
              <a:buFont typeface="Arial"/>
              <a:buChar char="●"/>
            </a:pPr>
            <a:r>
              <a:rPr lang="en-US" sz="1200" dirty="0">
                <a:solidFill>
                  <a:schemeClr val="dk1"/>
                </a:solidFill>
              </a:rPr>
              <a:t>Use this slide to </a:t>
            </a:r>
            <a:r>
              <a:rPr lang="en-US" dirty="0"/>
              <a:t>show the board what </a:t>
            </a:r>
            <a:r>
              <a:rPr lang="en-US" i="1" dirty="0"/>
              <a:t>you</a:t>
            </a:r>
            <a:r>
              <a:rPr lang="en-US" dirty="0"/>
              <a:t> will be doing to effectively respond to updates in AI regulations</a:t>
            </a:r>
            <a:r>
              <a:rPr lang="en-US" sz="1200" dirty="0">
                <a:solidFill>
                  <a:schemeClr val="dk1"/>
                </a:solidFill>
              </a:rPr>
              <a:t>. </a:t>
            </a:r>
            <a:endParaRPr lang="en-US" u="sng" dirty="0"/>
          </a:p>
        </p:txBody>
      </p:sp>
    </p:spTree>
    <p:extLst>
      <p:ext uri="{BB962C8B-B14F-4D97-AF65-F5344CB8AC3E}">
        <p14:creationId xmlns:p14="http://schemas.microsoft.com/office/powerpoint/2010/main" val="99874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72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2024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1909068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599461"/>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28419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766617356"/>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73585642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827290906"/>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1157396392"/>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679D1656-B34D-EA92-D125-2DE7B070D875}"/>
              </a:ext>
            </a:extLst>
          </p:cNvPr>
          <p:cNvSpPr>
            <a:spLocks noGrp="1"/>
          </p:cNvSpPr>
          <p:nvPr>
            <p:ph type="body" sz="quarter" idx="10" hasCustomPrompt="1"/>
          </p:nvPr>
        </p:nvSpPr>
        <p:spPr>
          <a:xfrm>
            <a:off x="468490" y="868002"/>
            <a:ext cx="11264724" cy="247580"/>
          </a:xfrm>
          <a:prstGeom prst="rect">
            <a:avLst/>
          </a:prstGeom>
        </p:spPr>
        <p:txBody>
          <a:bodyPr lIns="0" tIns="0" rIns="0" bIns="0"/>
          <a:lstStyle>
            <a:lvl1pPr marL="0" indent="0">
              <a:buNone/>
              <a:defRPr sz="1800" b="1"/>
            </a:lvl1pPr>
            <a:lvl2pPr marL="428625" indent="0">
              <a:buNone/>
              <a:defRPr sz="1400"/>
            </a:lvl2pPr>
            <a:lvl3pPr marL="927100" indent="0">
              <a:buNone/>
              <a:defRPr sz="1400"/>
            </a:lvl3pPr>
            <a:lvl4pPr marL="1357313" indent="0">
              <a:buNone/>
              <a:defRPr sz="1400"/>
            </a:lvl4pPr>
            <a:lvl5pPr marL="1857375" indent="0">
              <a:buNone/>
              <a:defRPr sz="1400"/>
            </a:lvl5pPr>
          </a:lstStyle>
          <a:p>
            <a:pPr lvl="0"/>
            <a:r>
              <a:rPr lang="en-US" dirty="0"/>
              <a:t>Figure Title</a:t>
            </a:r>
          </a:p>
        </p:txBody>
      </p:sp>
      <p:sp>
        <p:nvSpPr>
          <p:cNvPr id="4" name="Text Placeholder 3">
            <a:extLst>
              <a:ext uri="{FF2B5EF4-FFF2-40B4-BE49-F238E27FC236}">
                <a16:creationId xmlns:a16="http://schemas.microsoft.com/office/drawing/2014/main" id="{0FFC29FE-5F43-19DB-E49E-5A0D1059EF73}"/>
              </a:ext>
            </a:extLst>
          </p:cNvPr>
          <p:cNvSpPr>
            <a:spLocks noGrp="1"/>
          </p:cNvSpPr>
          <p:nvPr>
            <p:ph type="body" sz="quarter" idx="11" hasCustomPrompt="1"/>
          </p:nvPr>
        </p:nvSpPr>
        <p:spPr>
          <a:xfrm>
            <a:off x="468490" y="1149177"/>
            <a:ext cx="11264724" cy="247580"/>
          </a:xfrm>
          <a:prstGeom prst="rect">
            <a:avLst/>
          </a:prstGeom>
        </p:spPr>
        <p:txBody>
          <a:bodyPr lIns="0" tIns="0" rIns="0" bIns="0"/>
          <a:lstStyle>
            <a:lvl1pPr marL="0" indent="0">
              <a:buNone/>
              <a:defRPr sz="1800"/>
            </a:lvl1pPr>
            <a:lvl2pPr marL="428625" indent="0">
              <a:buNone/>
              <a:defRPr sz="1400"/>
            </a:lvl2pPr>
            <a:lvl3pPr marL="927100" indent="0">
              <a:buNone/>
              <a:defRPr sz="1400"/>
            </a:lvl3pPr>
            <a:lvl4pPr marL="1357313" indent="0">
              <a:buNone/>
              <a:defRPr sz="1400"/>
            </a:lvl4pPr>
            <a:lvl5pPr marL="1857375" indent="0">
              <a:buNone/>
              <a:defRPr sz="1400"/>
            </a:lvl5pPr>
          </a:lstStyle>
          <a:p>
            <a:pPr lvl="0"/>
            <a:r>
              <a:rPr lang="en-US" dirty="0"/>
              <a:t>Subtitle</a:t>
            </a:r>
          </a:p>
        </p:txBody>
      </p:sp>
    </p:spTree>
    <p:extLst>
      <p:ext uri="{BB962C8B-B14F-4D97-AF65-F5344CB8AC3E}">
        <p14:creationId xmlns:p14="http://schemas.microsoft.com/office/powerpoint/2010/main" val="363357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E8D9AD6-0FE7-4371-839A-F97CD97F5DFF}"/>
              </a:ext>
            </a:extLst>
          </p:cNvPr>
          <p:cNvSpPr>
            <a:spLocks noGrp="1"/>
          </p:cNvSpPr>
          <p:nvPr>
            <p:ph type="body" sz="quarter" idx="10" hasCustomPrompt="1"/>
          </p:nvPr>
        </p:nvSpPr>
        <p:spPr>
          <a:xfrm>
            <a:off x="457200" y="1527175"/>
            <a:ext cx="11276013" cy="4460873"/>
          </a:xfrm>
          <a:prstGeom prst="rect">
            <a:avLst/>
          </a:prstGeom>
        </p:spPr>
        <p:txBody>
          <a:bodyPr/>
          <a:lstStyle>
            <a:lvl1pPr marL="457200" indent="-457200">
              <a:buSzPct val="130000"/>
              <a:buFontTx/>
              <a:buBlip>
                <a:blip r:embed="rId2">
                  <a:extLst>
                    <a:ext uri="{96DAC541-7B7A-43D3-8B79-37D633B846F1}">
                      <asvg:svgBlip xmlns:asvg="http://schemas.microsoft.com/office/drawing/2016/SVG/main" r:embed="rId3"/>
                    </a:ext>
                  </a:extLst>
                </a:blip>
              </a:buBlip>
              <a:defRPr/>
            </a:lvl1pPr>
            <a:lvl2pPr marL="950976">
              <a:defRPr/>
            </a:lvl2pPr>
            <a:lvl3pPr marL="1389888">
              <a:defRPr/>
            </a:lvl3pPr>
            <a:lvl4pPr marL="1883664">
              <a:defRPr/>
            </a:lvl4pPr>
            <a:lvl5pPr marL="2322576">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12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9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25331907"/>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2024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3602839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371184"/>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3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08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952981"/>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910137"/>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110692"/>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857006"/>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B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84885056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0A68FFD-9422-AD48-96B9-A164E1A79E21}"/>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3" name="Text Placeholder 2">
            <a:extLst>
              <a:ext uri="{FF2B5EF4-FFF2-40B4-BE49-F238E27FC236}">
                <a16:creationId xmlns:a16="http://schemas.microsoft.com/office/drawing/2014/main" id="{01906285-85F2-BB4E-BA6A-9804659FC9B8}"/>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1855731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1B8D32-229C-DC4A-BA04-F2B64E28B5EC}"/>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4" name="Text Placeholder 2">
            <a:extLst>
              <a:ext uri="{FF2B5EF4-FFF2-40B4-BE49-F238E27FC236}">
                <a16:creationId xmlns:a16="http://schemas.microsoft.com/office/drawing/2014/main" id="{050C34B8-7526-044F-B179-517E7649638E}"/>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687632552"/>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W1_Ste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2024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275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W1_Surf">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2024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11921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W1_Tang">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2024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324371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W1_Lem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2024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2663478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W1_Ro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2024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560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W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07186780"/>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W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569825008"/>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W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24317931"/>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W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12186165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W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971495815"/>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352677434"/>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lide B1_Tang">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62E895-4CE0-2F79-6E23-D20938FA12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5" t="25373" r="11947"/>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AC1690C-D9A3-E80F-87FA-31DBD2C05A96}"/>
              </a:ext>
            </a:extLst>
          </p:cNvPr>
          <p:cNvSpPr/>
          <p:nvPr userDrawn="1"/>
        </p:nvSpPr>
        <p:spPr>
          <a:xfrm>
            <a:off x="-69574" y="5212080"/>
            <a:ext cx="12261574" cy="1645920"/>
          </a:xfrm>
          <a:prstGeom prst="rect">
            <a:avLst/>
          </a:prstGeom>
          <a:gradFill>
            <a:gsLst>
              <a:gs pos="0">
                <a:schemeClr val="bg1">
                  <a:lumMod val="50000"/>
                  <a:lumOff val="50000"/>
                  <a:alpha val="0"/>
                </a:schemeClr>
              </a:gs>
              <a:gs pos="100000">
                <a:schemeClr val="bg1">
                  <a:alpha val="5253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solidFill>
                  <a:schemeClr val="tx1"/>
                </a:solidFill>
              </a:rPr>
              <a:t>© 2024 Gartner, Inc. and/or its affiliates. All rights reserved. Gartner is a registered trademark of Gartner, Inc. or its affiliates. This presentation, including all supporting materials, </a:t>
            </a:r>
            <a:br>
              <a:rPr lang="en-US" dirty="0">
                <a:solidFill>
                  <a:schemeClr val="tx1"/>
                </a:solidFill>
              </a:rPr>
            </a:br>
            <a:r>
              <a:rPr lang="en-US" dirty="0">
                <a:solidFill>
                  <a:schemeClr val="tx1"/>
                </a:solidFill>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2" name="Title 4">
            <a:extLst>
              <a:ext uri="{FF2B5EF4-FFF2-40B4-BE49-F238E27FC236}">
                <a16:creationId xmlns:a16="http://schemas.microsoft.com/office/drawing/2014/main" id="{634CB1A7-DEAB-7C27-2D06-1EB9A46949C8}"/>
              </a:ext>
            </a:extLst>
          </p:cNvPr>
          <p:cNvSpPr>
            <a:spLocks noGrp="1"/>
          </p:cNvSpPr>
          <p:nvPr>
            <p:ph type="ctrTitle"/>
          </p:nvPr>
        </p:nvSpPr>
        <p:spPr>
          <a:xfrm>
            <a:off x="1364497" y="1815465"/>
            <a:ext cx="5046463" cy="1993392"/>
          </a:xfrm>
        </p:spPr>
        <p:txBody>
          <a:bodyPr/>
          <a:lstStyle>
            <a:lvl1pPr>
              <a:defRPr>
                <a:solidFill>
                  <a:srgbClr val="002856"/>
                </a:solidFill>
              </a:defRPr>
            </a:lvl1pPr>
          </a:lstStyle>
          <a:p>
            <a:r>
              <a:rPr lang="en-US" sz="4800" dirty="0"/>
              <a:t>Board Briefing: </a:t>
            </a:r>
            <a:br>
              <a:rPr lang="en-US" sz="4800" dirty="0"/>
            </a:br>
            <a:r>
              <a:rPr lang="en-US" sz="4800" dirty="0"/>
              <a:t>AI Regulatory Updates</a:t>
            </a:r>
          </a:p>
        </p:txBody>
      </p:sp>
      <p:cxnSp>
        <p:nvCxnSpPr>
          <p:cNvPr id="15" name="Straight Connector 14">
            <a:extLst>
              <a:ext uri="{FF2B5EF4-FFF2-40B4-BE49-F238E27FC236}">
                <a16:creationId xmlns:a16="http://schemas.microsoft.com/office/drawing/2014/main" id="{6057F239-A725-7AE4-6688-DC9053366DEB}"/>
              </a:ext>
            </a:extLst>
          </p:cNvPr>
          <p:cNvCxnSpPr>
            <a:cxnSpLocks/>
          </p:cNvCxnSpPr>
          <p:nvPr userDrawn="1"/>
        </p:nvCxnSpPr>
        <p:spPr>
          <a:xfrm>
            <a:off x="1107440" y="1645920"/>
            <a:ext cx="0" cy="2232000"/>
          </a:xfrm>
          <a:prstGeom prst="line">
            <a:avLst/>
          </a:prstGeom>
          <a:ln w="152400">
            <a:solidFill>
              <a:srgbClr val="FF540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F83D47-44F0-25B2-89A7-9C22F9FEC309}"/>
              </a:ext>
            </a:extLst>
          </p:cNvPr>
          <p:cNvCxnSpPr>
            <a:cxnSpLocks/>
          </p:cNvCxnSpPr>
          <p:nvPr userDrawn="1"/>
        </p:nvCxnSpPr>
        <p:spPr>
          <a:xfrm>
            <a:off x="6641088" y="1645920"/>
            <a:ext cx="0" cy="2232000"/>
          </a:xfrm>
          <a:prstGeom prst="line">
            <a:avLst/>
          </a:prstGeom>
          <a:ln w="152400">
            <a:solidFill>
              <a:srgbClr val="FF540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8F24036-0835-DF52-EE68-BD99204DEF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11326411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B1_Ros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2024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645735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B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932748740"/>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B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390111416"/>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B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998799885"/>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B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15108002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vider B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572232037"/>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2"/>
        <p:cNvGrpSpPr/>
        <p:nvPr/>
      </p:nvGrpSpPr>
      <p:grpSpPr>
        <a:xfrm>
          <a:off x="0" y="0"/>
          <a:ext cx="0" cy="0"/>
          <a:chOff x="0" y="0"/>
          <a:chExt cx="0" cy="0"/>
        </a:xfrm>
      </p:grpSpPr>
      <p:sp>
        <p:nvSpPr>
          <p:cNvPr id="563" name="Google Shape;563;g293343ac978_1_5"/>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g293343ac978_1_5"/>
          <p:cNvSpPr txBox="1">
            <a:spLocks noGrp="1"/>
          </p:cNvSpPr>
          <p:nvPr>
            <p:ph type="body" idx="1"/>
          </p:nvPr>
        </p:nvSpPr>
        <p:spPr>
          <a:xfrm>
            <a:off x="457200" y="1527048"/>
            <a:ext cx="11274552" cy="446227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9960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commendations">
  <p:cSld name="Recommendations">
    <p:spTree>
      <p:nvGrpSpPr>
        <p:cNvPr id="1" name="Shape 568"/>
        <p:cNvGrpSpPr/>
        <p:nvPr/>
      </p:nvGrpSpPr>
      <p:grpSpPr>
        <a:xfrm>
          <a:off x="0" y="0"/>
          <a:ext cx="0" cy="0"/>
          <a:chOff x="0" y="0"/>
          <a:chExt cx="0" cy="0"/>
        </a:xfrm>
      </p:grpSpPr>
      <p:sp>
        <p:nvSpPr>
          <p:cNvPr id="569" name="Google Shape;569;g293343ac978_1_11"/>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g293343ac978_1_11"/>
          <p:cNvSpPr txBox="1">
            <a:spLocks noGrp="1"/>
          </p:cNvSpPr>
          <p:nvPr>
            <p:ph type="body" idx="1"/>
          </p:nvPr>
        </p:nvSpPr>
        <p:spPr>
          <a:xfrm>
            <a:off x="457200" y="1527048"/>
            <a:ext cx="11274552" cy="4462272"/>
          </a:xfrm>
          <a:prstGeom prst="rect">
            <a:avLst/>
          </a:prstGeom>
          <a:noFill/>
          <a:ln>
            <a:noFill/>
          </a:ln>
        </p:spPr>
        <p:txBody>
          <a:bodyPr spcFirstLastPara="1" wrap="square" lIns="0" tIns="0" rIns="0" bIns="0" anchor="t" anchorCtr="0">
            <a:noAutofit/>
          </a:bodyPr>
          <a:lstStyle>
            <a:lvl1pPr marL="457200" lvl="0" indent="-426719" algn="l">
              <a:lnSpc>
                <a:spcPct val="90000"/>
              </a:lnSpc>
              <a:spcBef>
                <a:spcPts val="1200"/>
              </a:spcBef>
              <a:spcAft>
                <a:spcPts val="0"/>
              </a:spcAft>
              <a:buClr>
                <a:schemeClr val="dk1"/>
              </a:buClr>
              <a:buSzPts val="3120"/>
              <a:buFont typeface="Arial"/>
              <a:buChar char="•"/>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21973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commended Research">
  <p:cSld name="Recommended Research">
    <p:spTree>
      <p:nvGrpSpPr>
        <p:cNvPr id="1" name="Shape 571"/>
        <p:cNvGrpSpPr/>
        <p:nvPr/>
      </p:nvGrpSpPr>
      <p:grpSpPr>
        <a:xfrm>
          <a:off x="0" y="0"/>
          <a:ext cx="0" cy="0"/>
          <a:chOff x="0" y="0"/>
          <a:chExt cx="0" cy="0"/>
        </a:xfrm>
      </p:grpSpPr>
      <p:sp>
        <p:nvSpPr>
          <p:cNvPr id="572" name="Google Shape;572;g293343ac978_1_14"/>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g293343ac978_1_14"/>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lvl="0" indent="-426719" algn="l">
              <a:lnSpc>
                <a:spcPct val="90000"/>
              </a:lnSpc>
              <a:spcBef>
                <a:spcPts val="1200"/>
              </a:spcBef>
              <a:spcAft>
                <a:spcPts val="0"/>
              </a:spcAft>
              <a:buClr>
                <a:schemeClr val="dk2"/>
              </a:buClr>
              <a:buSzPts val="3120"/>
              <a:buFont typeface="Arial"/>
              <a:buChar char="•"/>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729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885013"/>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vider W1_Sky">
  <p:cSld name="Divider W1_Sky">
    <p:spTree>
      <p:nvGrpSpPr>
        <p:cNvPr id="1" name="Shape 574"/>
        <p:cNvGrpSpPr/>
        <p:nvPr/>
      </p:nvGrpSpPr>
      <p:grpSpPr>
        <a:xfrm>
          <a:off x="0" y="0"/>
          <a:ext cx="0" cy="0"/>
          <a:chOff x="0" y="0"/>
          <a:chExt cx="0" cy="0"/>
        </a:xfrm>
      </p:grpSpPr>
      <p:sp>
        <p:nvSpPr>
          <p:cNvPr id="575" name="Google Shape;575;g293343ac978_1_17"/>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6" name="Google Shape;576;g293343ac978_1_17"/>
          <p:cNvSpPr/>
          <p:nvPr/>
        </p:nvSpPr>
        <p:spPr>
          <a:xfrm>
            <a:off x="0" y="1353312"/>
            <a:ext cx="1755648"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77" name="Google Shape;577;g293343ac978_1_17"/>
          <p:cNvSpPr/>
          <p:nvPr/>
        </p:nvSpPr>
        <p:spPr>
          <a:xfrm>
            <a:off x="7141464" y="1353312"/>
            <a:ext cx="5047488"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104739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dk2"/>
        </a:solidFill>
        <a:effectLst/>
      </p:bgPr>
    </p:bg>
    <p:spTree>
      <p:nvGrpSpPr>
        <p:cNvPr id="1" name="Shape 578"/>
        <p:cNvGrpSpPr/>
        <p:nvPr/>
      </p:nvGrpSpPr>
      <p:grpSpPr>
        <a:xfrm>
          <a:off x="0" y="0"/>
          <a:ext cx="0" cy="0"/>
          <a:chOff x="0" y="0"/>
          <a:chExt cx="0" cy="0"/>
        </a:xfrm>
      </p:grpSpPr>
      <p:sp>
        <p:nvSpPr>
          <p:cNvPr id="579" name="Google Shape;579;g293343ac978_1_21"/>
          <p:cNvSpPr txBox="1">
            <a:spLocks noGrp="1"/>
          </p:cNvSpPr>
          <p:nvPr>
            <p:ph type="ctrTitle"/>
          </p:nvPr>
        </p:nvSpPr>
        <p:spPr>
          <a:xfrm>
            <a:off x="2167128" y="1815465"/>
            <a:ext cx="4544568" cy="1993392"/>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2"/>
              </a:buClr>
              <a:buSzPts val="3600"/>
              <a:buFont typeface="Arial Black"/>
              <a:buNone/>
              <a:defRPr sz="36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g293343ac978_1_21"/>
          <p:cNvSpPr txBox="1">
            <a:spLocks noGrp="1"/>
          </p:cNvSpPr>
          <p:nvPr>
            <p:ph type="subTitle" idx="1"/>
          </p:nvPr>
        </p:nvSpPr>
        <p:spPr>
          <a:xfrm>
            <a:off x="2167128" y="3927729"/>
            <a:ext cx="4544568" cy="276999"/>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chemeClr val="lt1"/>
              </a:buClr>
              <a:buSzPts val="1800"/>
              <a:buFont typeface="Arial"/>
              <a:buNone/>
              <a:defRPr sz="1800"/>
            </a:lvl1pPr>
            <a:lvl2pPr lvl="1" algn="ctr">
              <a:lnSpc>
                <a:spcPct val="90000"/>
              </a:lnSpc>
              <a:spcBef>
                <a:spcPts val="1200"/>
              </a:spcBef>
              <a:spcAft>
                <a:spcPts val="0"/>
              </a:spcAft>
              <a:buClr>
                <a:schemeClr val="lt1"/>
              </a:buClr>
              <a:buSzPts val="2000"/>
              <a:buNone/>
              <a:defRPr sz="2000"/>
            </a:lvl2pPr>
            <a:lvl3pPr lvl="2" algn="ctr">
              <a:lnSpc>
                <a:spcPct val="90000"/>
              </a:lnSpc>
              <a:spcBef>
                <a:spcPts val="1200"/>
              </a:spcBef>
              <a:spcAft>
                <a:spcPts val="0"/>
              </a:spcAft>
              <a:buClr>
                <a:schemeClr val="lt1"/>
              </a:buClr>
              <a:buSzPts val="1800"/>
              <a:buNone/>
              <a:defRPr sz="1800"/>
            </a:lvl3pPr>
            <a:lvl4pPr lvl="3" algn="ctr">
              <a:lnSpc>
                <a:spcPct val="90000"/>
              </a:lnSpc>
              <a:spcBef>
                <a:spcPts val="1200"/>
              </a:spcBef>
              <a:spcAft>
                <a:spcPts val="0"/>
              </a:spcAft>
              <a:buClr>
                <a:schemeClr val="lt1"/>
              </a:buClr>
              <a:buSzPts val="1600"/>
              <a:buNone/>
              <a:defRPr sz="1600"/>
            </a:lvl4pPr>
            <a:lvl5pPr lvl="4" algn="ctr">
              <a:lnSpc>
                <a:spcPct val="90000"/>
              </a:lnSpc>
              <a:spcBef>
                <a:spcPts val="12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581" name="Google Shape;581;g293343ac978_1_21"/>
          <p:cNvSpPr txBox="1"/>
          <p:nvPr/>
        </p:nvSpPr>
        <p:spPr>
          <a:xfrm>
            <a:off x="457200" y="6199632"/>
            <a:ext cx="7095744" cy="3231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Arial"/>
                <a:ea typeface="Arial"/>
                <a:cs typeface="Arial"/>
                <a:sym typeface="Arial"/>
              </a:rPr>
              <a:t>© 2023 Gartner, Inc. and/or its affiliates. All rights reserved. Gartner is a registered trademark of Gartner, Inc. or its affiliates. This presentation, including all supporting materials, </a:t>
            </a:r>
            <a:br>
              <a:rPr lang="en-US" sz="700" b="0" i="0" u="none" strike="noStrike" cap="none" dirty="0">
                <a:solidFill>
                  <a:schemeClr val="lt1"/>
                </a:solidFill>
                <a:latin typeface="Arial"/>
                <a:ea typeface="Arial"/>
                <a:cs typeface="Arial"/>
                <a:sym typeface="Arial"/>
              </a:rPr>
            </a:br>
            <a:r>
              <a:rPr lang="en-US" sz="700" b="0" i="0" u="none" strike="noStrike" cap="none" dirty="0">
                <a:solidFill>
                  <a:schemeClr val="lt1"/>
                </a:solidFill>
                <a:latin typeface="Arial"/>
                <a:ea typeface="Arial"/>
                <a:cs typeface="Arial"/>
                <a:sym typeface="Arial"/>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sz="1400" b="0" i="0" u="none" strike="noStrike" cap="none" dirty="0">
              <a:solidFill>
                <a:srgbClr val="000000"/>
              </a:solidFill>
              <a:latin typeface="Arial"/>
              <a:ea typeface="Arial"/>
              <a:cs typeface="Arial"/>
              <a:sym typeface="Arial"/>
            </a:endParaRPr>
          </a:p>
        </p:txBody>
      </p:sp>
      <p:sp>
        <p:nvSpPr>
          <p:cNvPr id="582" name="Google Shape;582;g293343ac978_1_21"/>
          <p:cNvSpPr/>
          <p:nvPr/>
        </p:nvSpPr>
        <p:spPr>
          <a:xfrm>
            <a:off x="1591056" y="1344168"/>
            <a:ext cx="164592"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83" name="Google Shape;583;g293343ac978_1_21"/>
          <p:cNvSpPr/>
          <p:nvPr/>
        </p:nvSpPr>
        <p:spPr>
          <a:xfrm>
            <a:off x="7059168" y="1344168"/>
            <a:ext cx="164592"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584" name="Google Shape;584;g293343ac978_1_21"/>
          <p:cNvPicPr preferRelativeResize="0"/>
          <p:nvPr/>
        </p:nvPicPr>
        <p:blipFill rotWithShape="1">
          <a:blip r:embed="rId2">
            <a:alphaModFix/>
          </a:blip>
          <a:srcRect/>
          <a:stretch/>
        </p:blipFill>
        <p:spPr>
          <a:xfrm>
            <a:off x="9686167" y="6056352"/>
            <a:ext cx="2057400" cy="468273"/>
          </a:xfrm>
          <a:prstGeom prst="rect">
            <a:avLst/>
          </a:prstGeom>
          <a:noFill/>
          <a:ln>
            <a:noFill/>
          </a:ln>
        </p:spPr>
      </p:pic>
    </p:spTree>
    <p:extLst>
      <p:ext uri="{BB962C8B-B14F-4D97-AF65-F5344CB8AC3E}">
        <p14:creationId xmlns:p14="http://schemas.microsoft.com/office/powerpoint/2010/main" val="713288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1"/>
        </a:solidFill>
        <a:effectLst/>
      </p:bgPr>
    </p:bg>
    <p:spTree>
      <p:nvGrpSpPr>
        <p:cNvPr id="1" name="Shape 585"/>
        <p:cNvGrpSpPr/>
        <p:nvPr/>
      </p:nvGrpSpPr>
      <p:grpSpPr>
        <a:xfrm>
          <a:off x="0" y="0"/>
          <a:ext cx="0" cy="0"/>
          <a:chOff x="0" y="0"/>
          <a:chExt cx="0" cy="0"/>
        </a:xfrm>
      </p:grpSpPr>
      <p:sp>
        <p:nvSpPr>
          <p:cNvPr id="586" name="Google Shape;586;g293343ac978_1_28"/>
          <p:cNvSpPr txBox="1">
            <a:spLocks noGrp="1"/>
          </p:cNvSpPr>
          <p:nvPr>
            <p:ph type="ctrTitle"/>
          </p:nvPr>
        </p:nvSpPr>
        <p:spPr>
          <a:xfrm>
            <a:off x="2167128" y="1815465"/>
            <a:ext cx="4544568" cy="1993392"/>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600"/>
              <a:buFont typeface="Arial Black"/>
              <a:buNone/>
              <a:defRPr sz="36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g293343ac978_1_28"/>
          <p:cNvSpPr txBox="1">
            <a:spLocks noGrp="1"/>
          </p:cNvSpPr>
          <p:nvPr>
            <p:ph type="subTitle" idx="1"/>
          </p:nvPr>
        </p:nvSpPr>
        <p:spPr>
          <a:xfrm>
            <a:off x="2167128" y="3927729"/>
            <a:ext cx="4544568" cy="276999"/>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chemeClr val="dk1"/>
              </a:buClr>
              <a:buSzPts val="1800"/>
              <a:buFont typeface="Arial"/>
              <a:buNone/>
              <a:defRPr sz="1800"/>
            </a:lvl1pPr>
            <a:lvl2pPr lvl="1" algn="ctr">
              <a:lnSpc>
                <a:spcPct val="90000"/>
              </a:lnSpc>
              <a:spcBef>
                <a:spcPts val="1200"/>
              </a:spcBef>
              <a:spcAft>
                <a:spcPts val="0"/>
              </a:spcAft>
              <a:buClr>
                <a:schemeClr val="dk1"/>
              </a:buClr>
              <a:buSzPts val="2000"/>
              <a:buNone/>
              <a:defRPr sz="2000"/>
            </a:lvl2pPr>
            <a:lvl3pPr lvl="2" algn="ctr">
              <a:lnSpc>
                <a:spcPct val="90000"/>
              </a:lnSpc>
              <a:spcBef>
                <a:spcPts val="1200"/>
              </a:spcBef>
              <a:spcAft>
                <a:spcPts val="0"/>
              </a:spcAft>
              <a:buClr>
                <a:schemeClr val="dk1"/>
              </a:buClr>
              <a:buSzPts val="1800"/>
              <a:buNone/>
              <a:defRPr sz="1800"/>
            </a:lvl3pPr>
            <a:lvl4pPr lvl="3" algn="ctr">
              <a:lnSpc>
                <a:spcPct val="9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8" name="Google Shape;588;g293343ac978_1_28"/>
          <p:cNvSpPr txBox="1"/>
          <p:nvPr/>
        </p:nvSpPr>
        <p:spPr>
          <a:xfrm>
            <a:off x="457200" y="6199632"/>
            <a:ext cx="7095744" cy="3231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Arial"/>
                <a:ea typeface="Arial"/>
                <a:cs typeface="Arial"/>
                <a:sym typeface="Arial"/>
              </a:rPr>
              <a:t>© 2023 Gartner, Inc. and/or its affiliates. All rights reserved. Gartner is a registered trademark of Gartner, Inc. or its affiliates. This presentation, including all supporting materials, </a:t>
            </a:r>
            <a:br>
              <a:rPr lang="en-US" sz="700" b="0" i="0" u="none" strike="noStrike" cap="none" dirty="0">
                <a:solidFill>
                  <a:schemeClr val="dk1"/>
                </a:solidFill>
                <a:latin typeface="Arial"/>
                <a:ea typeface="Arial"/>
                <a:cs typeface="Arial"/>
                <a:sym typeface="Arial"/>
              </a:rPr>
            </a:br>
            <a:r>
              <a:rPr lang="en-US" sz="700" b="0" i="0" u="none" strike="noStrike" cap="none" dirty="0">
                <a:solidFill>
                  <a:schemeClr val="dk1"/>
                </a:solidFill>
                <a:latin typeface="Arial"/>
                <a:ea typeface="Arial"/>
                <a:cs typeface="Arial"/>
                <a:sym typeface="Arial"/>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sz="1400" b="0" i="0" u="none" strike="noStrike" cap="none" dirty="0">
              <a:solidFill>
                <a:srgbClr val="000000"/>
              </a:solidFill>
              <a:latin typeface="Arial"/>
              <a:ea typeface="Arial"/>
              <a:cs typeface="Arial"/>
              <a:sym typeface="Arial"/>
            </a:endParaRPr>
          </a:p>
        </p:txBody>
      </p:sp>
      <p:sp>
        <p:nvSpPr>
          <p:cNvPr id="589" name="Google Shape;589;g293343ac978_1_28"/>
          <p:cNvSpPr/>
          <p:nvPr/>
        </p:nvSpPr>
        <p:spPr>
          <a:xfrm>
            <a:off x="1591056" y="1344168"/>
            <a:ext cx="164592"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90" name="Google Shape;590;g293343ac978_1_28"/>
          <p:cNvSpPr/>
          <p:nvPr/>
        </p:nvSpPr>
        <p:spPr>
          <a:xfrm>
            <a:off x="7059168" y="1344168"/>
            <a:ext cx="164592" cy="329184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591" name="Google Shape;591;g293343ac978_1_28"/>
          <p:cNvPicPr preferRelativeResize="0"/>
          <p:nvPr/>
        </p:nvPicPr>
        <p:blipFill rotWithShape="1">
          <a:blip r:embed="rId2">
            <a:alphaModFix/>
          </a:blip>
          <a:srcRect/>
          <a:stretch/>
        </p:blipFill>
        <p:spPr>
          <a:xfrm>
            <a:off x="9686167" y="6056352"/>
            <a:ext cx="2057400" cy="468272"/>
          </a:xfrm>
          <a:prstGeom prst="rect">
            <a:avLst/>
          </a:prstGeom>
          <a:noFill/>
          <a:ln>
            <a:noFill/>
          </a:ln>
        </p:spPr>
      </p:pic>
    </p:spTree>
    <p:extLst>
      <p:ext uri="{BB962C8B-B14F-4D97-AF65-F5344CB8AC3E}">
        <p14:creationId xmlns:p14="http://schemas.microsoft.com/office/powerpoint/2010/main" val="3111144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4120217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3"/>
        <p:cNvGrpSpPr/>
        <p:nvPr/>
      </p:nvGrpSpPr>
      <p:grpSpPr>
        <a:xfrm>
          <a:off x="0" y="0"/>
          <a:ext cx="0" cy="0"/>
          <a:chOff x="0" y="0"/>
          <a:chExt cx="0" cy="0"/>
        </a:xfrm>
      </p:grpSpPr>
      <p:sp>
        <p:nvSpPr>
          <p:cNvPr id="594" name="Google Shape;594;g293343ac978_1_36"/>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2295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lumn graphics right">
  <p:cSld name="Two column graphics right">
    <p:spTree>
      <p:nvGrpSpPr>
        <p:cNvPr id="1" name="Shape 595"/>
        <p:cNvGrpSpPr/>
        <p:nvPr/>
      </p:nvGrpSpPr>
      <p:grpSpPr>
        <a:xfrm>
          <a:off x="0" y="0"/>
          <a:ext cx="0" cy="0"/>
          <a:chOff x="0" y="0"/>
          <a:chExt cx="0" cy="0"/>
        </a:xfrm>
      </p:grpSpPr>
      <p:sp>
        <p:nvSpPr>
          <p:cNvPr id="596" name="Google Shape;596;g293343ac978_1_38"/>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g293343ac978_1_38"/>
          <p:cNvSpPr txBox="1">
            <a:spLocks noGrp="1"/>
          </p:cNvSpPr>
          <p:nvPr>
            <p:ph type="body" idx="1"/>
          </p:nvPr>
        </p:nvSpPr>
        <p:spPr>
          <a:xfrm>
            <a:off x="457200" y="1527048"/>
            <a:ext cx="5495544" cy="446227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7953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lumn" type="twoObj">
  <p:cSld name="Two column">
    <p:spTree>
      <p:nvGrpSpPr>
        <p:cNvPr id="1" name="Shape 598"/>
        <p:cNvGrpSpPr/>
        <p:nvPr/>
      </p:nvGrpSpPr>
      <p:grpSpPr>
        <a:xfrm>
          <a:off x="0" y="0"/>
          <a:ext cx="0" cy="0"/>
          <a:chOff x="0" y="0"/>
          <a:chExt cx="0" cy="0"/>
        </a:xfrm>
      </p:grpSpPr>
      <p:sp>
        <p:nvSpPr>
          <p:cNvPr id="599" name="Google Shape;599;g293343ac978_1_41"/>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0" name="Google Shape;600;g293343ac978_1_41"/>
          <p:cNvSpPr txBox="1">
            <a:spLocks noGrp="1"/>
          </p:cNvSpPr>
          <p:nvPr>
            <p:ph type="body" idx="1"/>
          </p:nvPr>
        </p:nvSpPr>
        <p:spPr>
          <a:xfrm>
            <a:off x="457200" y="1527048"/>
            <a:ext cx="5495544" cy="446227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g293343ac978_1_41"/>
          <p:cNvSpPr txBox="1">
            <a:spLocks noGrp="1"/>
          </p:cNvSpPr>
          <p:nvPr>
            <p:ph type="body" idx="2"/>
          </p:nvPr>
        </p:nvSpPr>
        <p:spPr>
          <a:xfrm>
            <a:off x="6236208" y="1527048"/>
            <a:ext cx="5495544" cy="446227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050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602"/>
        <p:cNvGrpSpPr/>
        <p:nvPr/>
      </p:nvGrpSpPr>
      <p:grpSpPr>
        <a:xfrm>
          <a:off x="0" y="0"/>
          <a:ext cx="0" cy="0"/>
          <a:chOff x="0" y="0"/>
          <a:chExt cx="0" cy="0"/>
        </a:xfrm>
      </p:grpSpPr>
      <p:sp>
        <p:nvSpPr>
          <p:cNvPr id="603" name="Google Shape;603;g293343ac978_1_45"/>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4" name="Google Shape;604;g293343ac978_1_45"/>
          <p:cNvSpPr txBox="1">
            <a:spLocks noGrp="1"/>
          </p:cNvSpPr>
          <p:nvPr>
            <p:ph type="body" idx="1"/>
          </p:nvPr>
        </p:nvSpPr>
        <p:spPr>
          <a:xfrm>
            <a:off x="457200" y="1527048"/>
            <a:ext cx="3337560"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g293343ac978_1_45"/>
          <p:cNvSpPr txBox="1">
            <a:spLocks noGrp="1"/>
          </p:cNvSpPr>
          <p:nvPr>
            <p:ph type="body" idx="2"/>
          </p:nvPr>
        </p:nvSpPr>
        <p:spPr>
          <a:xfrm>
            <a:off x="4425696" y="1527048"/>
            <a:ext cx="3337560"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g293343ac978_1_45"/>
          <p:cNvSpPr txBox="1">
            <a:spLocks noGrp="1"/>
          </p:cNvSpPr>
          <p:nvPr>
            <p:ph type="body" idx="3"/>
          </p:nvPr>
        </p:nvSpPr>
        <p:spPr>
          <a:xfrm>
            <a:off x="8394192" y="1527048"/>
            <a:ext cx="3337560"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0051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lumn shaded">
  <p:cSld name="Three column shaded">
    <p:spTree>
      <p:nvGrpSpPr>
        <p:cNvPr id="1" name="Shape 607"/>
        <p:cNvGrpSpPr/>
        <p:nvPr/>
      </p:nvGrpSpPr>
      <p:grpSpPr>
        <a:xfrm>
          <a:off x="0" y="0"/>
          <a:ext cx="0" cy="0"/>
          <a:chOff x="0" y="0"/>
          <a:chExt cx="0" cy="0"/>
        </a:xfrm>
      </p:grpSpPr>
      <p:sp>
        <p:nvSpPr>
          <p:cNvPr id="608" name="Google Shape;608;g293343ac978_1_50"/>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g293343ac978_1_50"/>
          <p:cNvSpPr txBox="1">
            <a:spLocks noGrp="1"/>
          </p:cNvSpPr>
          <p:nvPr>
            <p:ph type="body" idx="1"/>
          </p:nvPr>
        </p:nvSpPr>
        <p:spPr>
          <a:xfrm>
            <a:off x="457200" y="1527048"/>
            <a:ext cx="3337560" cy="4462272"/>
          </a:xfrm>
          <a:prstGeom prst="rect">
            <a:avLst/>
          </a:prstGeom>
          <a:solidFill>
            <a:srgbClr val="F4F4F4"/>
          </a:solidFill>
          <a:ln>
            <a:noFill/>
          </a:ln>
        </p:spPr>
        <p:txBody>
          <a:bodyPr spcFirstLastPara="1" wrap="square" lIns="18287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g293343ac978_1_50"/>
          <p:cNvSpPr txBox="1">
            <a:spLocks noGrp="1"/>
          </p:cNvSpPr>
          <p:nvPr>
            <p:ph type="body" idx="2"/>
          </p:nvPr>
        </p:nvSpPr>
        <p:spPr>
          <a:xfrm>
            <a:off x="4425696" y="1527048"/>
            <a:ext cx="3337560" cy="4462272"/>
          </a:xfrm>
          <a:prstGeom prst="rect">
            <a:avLst/>
          </a:prstGeom>
          <a:solidFill>
            <a:srgbClr val="F4F4F4"/>
          </a:solidFill>
          <a:ln>
            <a:noFill/>
          </a:ln>
        </p:spPr>
        <p:txBody>
          <a:bodyPr spcFirstLastPara="1" wrap="square" lIns="18287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1" name="Google Shape;611;g293343ac978_1_50"/>
          <p:cNvSpPr txBox="1">
            <a:spLocks noGrp="1"/>
          </p:cNvSpPr>
          <p:nvPr>
            <p:ph type="body" idx="3"/>
          </p:nvPr>
        </p:nvSpPr>
        <p:spPr>
          <a:xfrm>
            <a:off x="8394192" y="1527048"/>
            <a:ext cx="3337560" cy="4462272"/>
          </a:xfrm>
          <a:prstGeom prst="rect">
            <a:avLst/>
          </a:prstGeom>
          <a:solidFill>
            <a:srgbClr val="F4F4F4"/>
          </a:solidFill>
          <a:ln>
            <a:noFill/>
          </a:ln>
        </p:spPr>
        <p:txBody>
          <a:bodyPr spcFirstLastPara="1" wrap="square" lIns="18287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288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column">
  <p:cSld name="Four column">
    <p:spTree>
      <p:nvGrpSpPr>
        <p:cNvPr id="1" name="Shape 612"/>
        <p:cNvGrpSpPr/>
        <p:nvPr/>
      </p:nvGrpSpPr>
      <p:grpSpPr>
        <a:xfrm>
          <a:off x="0" y="0"/>
          <a:ext cx="0" cy="0"/>
          <a:chOff x="0" y="0"/>
          <a:chExt cx="0" cy="0"/>
        </a:xfrm>
      </p:grpSpPr>
      <p:sp>
        <p:nvSpPr>
          <p:cNvPr id="613" name="Google Shape;613;g293343ac978_1_55"/>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g293343ac978_1_55"/>
          <p:cNvSpPr txBox="1">
            <a:spLocks noGrp="1"/>
          </p:cNvSpPr>
          <p:nvPr>
            <p:ph type="body" idx="1"/>
          </p:nvPr>
        </p:nvSpPr>
        <p:spPr>
          <a:xfrm>
            <a:off x="457200" y="1527048"/>
            <a:ext cx="2600706"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5" name="Google Shape;615;g293343ac978_1_55"/>
          <p:cNvSpPr txBox="1">
            <a:spLocks noGrp="1"/>
          </p:cNvSpPr>
          <p:nvPr>
            <p:ph type="body" idx="2"/>
          </p:nvPr>
        </p:nvSpPr>
        <p:spPr>
          <a:xfrm>
            <a:off x="3348482" y="1527048"/>
            <a:ext cx="2600706"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g293343ac978_1_55"/>
          <p:cNvSpPr txBox="1">
            <a:spLocks noGrp="1"/>
          </p:cNvSpPr>
          <p:nvPr>
            <p:ph type="body" idx="3"/>
          </p:nvPr>
        </p:nvSpPr>
        <p:spPr>
          <a:xfrm>
            <a:off x="6239764" y="1527048"/>
            <a:ext cx="2600706"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g293343ac978_1_55"/>
          <p:cNvSpPr txBox="1">
            <a:spLocks noGrp="1"/>
          </p:cNvSpPr>
          <p:nvPr>
            <p:ph type="body" idx="4"/>
          </p:nvPr>
        </p:nvSpPr>
        <p:spPr>
          <a:xfrm>
            <a:off x="9131046" y="1527048"/>
            <a:ext cx="2600706" cy="446227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097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04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ur column shaded">
  <p:cSld name="Four column shaded">
    <p:spTree>
      <p:nvGrpSpPr>
        <p:cNvPr id="1" name="Shape 618"/>
        <p:cNvGrpSpPr/>
        <p:nvPr/>
      </p:nvGrpSpPr>
      <p:grpSpPr>
        <a:xfrm>
          <a:off x="0" y="0"/>
          <a:ext cx="0" cy="0"/>
          <a:chOff x="0" y="0"/>
          <a:chExt cx="0" cy="0"/>
        </a:xfrm>
      </p:grpSpPr>
      <p:sp>
        <p:nvSpPr>
          <p:cNvPr id="619" name="Google Shape;619;g293343ac978_1_61"/>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g293343ac978_1_61"/>
          <p:cNvSpPr txBox="1">
            <a:spLocks noGrp="1"/>
          </p:cNvSpPr>
          <p:nvPr>
            <p:ph type="body" idx="1"/>
          </p:nvPr>
        </p:nvSpPr>
        <p:spPr>
          <a:xfrm>
            <a:off x="457200" y="1527048"/>
            <a:ext cx="2600706" cy="4462272"/>
          </a:xfrm>
          <a:prstGeom prst="rect">
            <a:avLst/>
          </a:prstGeom>
          <a:solidFill>
            <a:srgbClr val="F4F4F4"/>
          </a:solidFill>
          <a:ln>
            <a:noFill/>
          </a:ln>
        </p:spPr>
        <p:txBody>
          <a:bodyPr spcFirstLastPara="1" wrap="square" lIns="9142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g293343ac978_1_61"/>
          <p:cNvSpPr txBox="1">
            <a:spLocks noGrp="1"/>
          </p:cNvSpPr>
          <p:nvPr>
            <p:ph type="body" idx="2"/>
          </p:nvPr>
        </p:nvSpPr>
        <p:spPr>
          <a:xfrm>
            <a:off x="3348482" y="1527048"/>
            <a:ext cx="2600706" cy="4462272"/>
          </a:xfrm>
          <a:prstGeom prst="rect">
            <a:avLst/>
          </a:prstGeom>
          <a:solidFill>
            <a:srgbClr val="F4F4F4"/>
          </a:solidFill>
          <a:ln>
            <a:noFill/>
          </a:ln>
        </p:spPr>
        <p:txBody>
          <a:bodyPr spcFirstLastPara="1" wrap="square" lIns="9142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2" name="Google Shape;622;g293343ac978_1_61"/>
          <p:cNvSpPr txBox="1">
            <a:spLocks noGrp="1"/>
          </p:cNvSpPr>
          <p:nvPr>
            <p:ph type="body" idx="3"/>
          </p:nvPr>
        </p:nvSpPr>
        <p:spPr>
          <a:xfrm>
            <a:off x="6239764" y="1527048"/>
            <a:ext cx="2600706" cy="4462272"/>
          </a:xfrm>
          <a:prstGeom prst="rect">
            <a:avLst/>
          </a:prstGeom>
          <a:solidFill>
            <a:srgbClr val="F4F4F4"/>
          </a:solidFill>
          <a:ln>
            <a:noFill/>
          </a:ln>
        </p:spPr>
        <p:txBody>
          <a:bodyPr spcFirstLastPara="1" wrap="square" lIns="9142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g293343ac978_1_61"/>
          <p:cNvSpPr txBox="1">
            <a:spLocks noGrp="1"/>
          </p:cNvSpPr>
          <p:nvPr>
            <p:ph type="body" idx="4"/>
          </p:nvPr>
        </p:nvSpPr>
        <p:spPr>
          <a:xfrm>
            <a:off x="9131046" y="1527048"/>
            <a:ext cx="2600706" cy="4462272"/>
          </a:xfrm>
          <a:prstGeom prst="rect">
            <a:avLst/>
          </a:prstGeom>
          <a:solidFill>
            <a:srgbClr val="F4F4F4"/>
          </a:solidFill>
          <a:ln>
            <a:noFill/>
          </a:ln>
        </p:spPr>
        <p:txBody>
          <a:bodyPr spcFirstLastPara="1" wrap="square" lIns="91425" tIns="182875" rIns="91425" bIns="91425"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3874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624"/>
        <p:cNvGrpSpPr/>
        <p:nvPr/>
      </p:nvGrpSpPr>
      <p:grpSpPr>
        <a:xfrm>
          <a:off x="0" y="0"/>
          <a:ext cx="0" cy="0"/>
          <a:chOff x="0" y="0"/>
          <a:chExt cx="0" cy="0"/>
        </a:xfrm>
      </p:grpSpPr>
      <p:sp>
        <p:nvSpPr>
          <p:cNvPr id="625" name="Google Shape;625;g293343ac978_1_67"/>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g293343ac978_1_67"/>
          <p:cNvSpPr/>
          <p:nvPr/>
        </p:nvSpPr>
        <p:spPr>
          <a:xfrm>
            <a:off x="0" y="1353312"/>
            <a:ext cx="1755648" cy="329184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27" name="Google Shape;627;g293343ac978_1_67"/>
          <p:cNvSpPr/>
          <p:nvPr/>
        </p:nvSpPr>
        <p:spPr>
          <a:xfrm>
            <a:off x="7141464" y="1353312"/>
            <a:ext cx="5047488" cy="329184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15142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e with photo">
  <p:cSld name="Quote with photo">
    <p:spTree>
      <p:nvGrpSpPr>
        <p:cNvPr id="1" name="Shape 628"/>
        <p:cNvGrpSpPr/>
        <p:nvPr/>
      </p:nvGrpSpPr>
      <p:grpSpPr>
        <a:xfrm>
          <a:off x="0" y="0"/>
          <a:ext cx="0" cy="0"/>
          <a:chOff x="0" y="0"/>
          <a:chExt cx="0" cy="0"/>
        </a:xfrm>
      </p:grpSpPr>
      <p:sp>
        <p:nvSpPr>
          <p:cNvPr id="629" name="Google Shape;629;g293343ac978_1_71"/>
          <p:cNvSpPr txBox="1">
            <a:spLocks noGrp="1"/>
          </p:cNvSpPr>
          <p:nvPr>
            <p:ph type="title"/>
          </p:nvPr>
        </p:nvSpPr>
        <p:spPr>
          <a:xfrm>
            <a:off x="457199" y="1009268"/>
            <a:ext cx="6060141" cy="447611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0" name="Google Shape;630;g293343ac978_1_71"/>
          <p:cNvSpPr txBox="1">
            <a:spLocks noGrp="1"/>
          </p:cNvSpPr>
          <p:nvPr>
            <p:ph type="body" idx="1"/>
          </p:nvPr>
        </p:nvSpPr>
        <p:spPr>
          <a:xfrm>
            <a:off x="457199" y="5485384"/>
            <a:ext cx="6060141" cy="34747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400"/>
              <a:buNone/>
              <a:defRPr sz="1400">
                <a:solidFill>
                  <a:schemeClr val="dk1"/>
                </a:solidFill>
              </a:defRPr>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12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12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1" name="Google Shape;631;g293343ac978_1_71"/>
          <p:cNvSpPr>
            <a:spLocks noGrp="1"/>
          </p:cNvSpPr>
          <p:nvPr>
            <p:ph type="pic" idx="2"/>
          </p:nvPr>
        </p:nvSpPr>
        <p:spPr>
          <a:xfrm>
            <a:off x="7040880" y="1346199"/>
            <a:ext cx="4690872" cy="4297680"/>
          </a:xfrm>
          <a:prstGeom prst="rect">
            <a:avLst/>
          </a:prstGeom>
          <a:noFill/>
          <a:ln>
            <a:noFill/>
          </a:ln>
        </p:spPr>
      </p:sp>
    </p:spTree>
    <p:extLst>
      <p:ext uri="{BB962C8B-B14F-4D97-AF65-F5344CB8AC3E}">
        <p14:creationId xmlns:p14="http://schemas.microsoft.com/office/powerpoint/2010/main" val="3976392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2"/>
        <p:cNvGrpSpPr/>
        <p:nvPr/>
      </p:nvGrpSpPr>
      <p:grpSpPr>
        <a:xfrm>
          <a:off x="0" y="0"/>
          <a:ext cx="0" cy="0"/>
          <a:chOff x="0" y="0"/>
          <a:chExt cx="0" cy="0"/>
        </a:xfrm>
      </p:grpSpPr>
      <p:sp>
        <p:nvSpPr>
          <p:cNvPr id="633" name="Google Shape;633;g293343ac978_1_75"/>
          <p:cNvSpPr txBox="1">
            <a:spLocks noGrp="1"/>
          </p:cNvSpPr>
          <p:nvPr>
            <p:ph type="title"/>
          </p:nvPr>
        </p:nvSpPr>
        <p:spPr>
          <a:xfrm>
            <a:off x="457199" y="1009268"/>
            <a:ext cx="8366761" cy="447611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4" name="Google Shape;634;g293343ac978_1_75"/>
          <p:cNvSpPr txBox="1">
            <a:spLocks noGrp="1"/>
          </p:cNvSpPr>
          <p:nvPr>
            <p:ph type="body" idx="1"/>
          </p:nvPr>
        </p:nvSpPr>
        <p:spPr>
          <a:xfrm>
            <a:off x="457199" y="5485384"/>
            <a:ext cx="8366761" cy="34747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400"/>
              <a:buNone/>
              <a:defRPr sz="1400">
                <a:solidFill>
                  <a:schemeClr val="dk1"/>
                </a:solidFill>
              </a:defRPr>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12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12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49325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7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41238"/>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462584"/>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p>
            <a:pPr>
              <a:lnSpc>
                <a:spcPct val="100000"/>
              </a:lnSpc>
              <a:spcBef>
                <a:spcPts val="0"/>
              </a:spcBef>
              <a:spcAft>
                <a:spcPts val="0"/>
              </a:spcAft>
            </a:pPr>
            <a:r>
              <a:rPr lang="en-US" sz="700" b="1" dirty="0">
                <a:solidFill>
                  <a:schemeClr val="tx1"/>
                </a:solidFill>
              </a:rPr>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2024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377813297"/>
      </p:ext>
    </p:extLst>
  </p:cSld>
  <p:clrMap bg1="lt1" tx1="dk1" bg2="lt2" tx2="dk2" accent1="accent1" accent2="accent2" accent3="accent3" accent4="accent4" accent5="accent5" accent6="accent6" hlink="hlink" folHlink="folHlink"/>
  <p:sldLayoutIdLst>
    <p:sldLayoutId id="2147483929" r:id="rId1"/>
    <p:sldLayoutId id="2147483852" r:id="rId2"/>
    <p:sldLayoutId id="2147483854" r:id="rId3"/>
    <p:sldLayoutId id="2147483855" r:id="rId4"/>
    <p:sldLayoutId id="2147483856" r:id="rId5"/>
    <p:sldLayoutId id="2147483857" r:id="rId6"/>
    <p:sldLayoutId id="2147483858" r:id="rId7"/>
    <p:sldLayoutId id="2147483859" r:id="rId8"/>
    <p:sldLayoutId id="2147483860" r:id="rId9"/>
    <p:sldLayoutId id="2147483943" r:id="rId10"/>
    <p:sldLayoutId id="2147483944" r:id="rId11"/>
    <p:sldLayoutId id="2147483863" r:id="rId12"/>
    <p:sldLayoutId id="2147483864" r:id="rId13"/>
    <p:sldLayoutId id="2147483867" r:id="rId14"/>
    <p:sldLayoutId id="2147483941" r:id="rId15"/>
    <p:sldLayoutId id="2147483947" r:id="rId16"/>
    <p:sldLayoutId id="2147483968" r:id="rId17"/>
  </p:sldLayoutIdLst>
  <mc:AlternateContent xmlns:mc="http://schemas.openxmlformats.org/markup-compatibility/2006" xmlns:p14="http://schemas.microsoft.com/office/powerpoint/2010/main">
    <mc:Choice Requires="p14">
      <p:transition p14:dur="10"/>
    </mc:Choice>
    <mc:Fallback xmlns:p15="http://schemas.microsoft.com/office/powerpoint/2012/main" xmlns:a14="http://schemas.microsoft.com/office/drawing/2010/main" xmlns:a16="http://schemas.microsoft.com/office/drawing/2014/main"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24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2024 Gartner, Inc. and/or its affiliates. All rights reserved.				</a:t>
            </a:r>
          </a:p>
        </p:txBody>
      </p:sp>
      <p:pic>
        <p:nvPicPr>
          <p:cNvPr id="8" name="Picture 7">
            <a:extLst>
              <a:ext uri="{FF2B5EF4-FFF2-40B4-BE49-F238E27FC236}">
                <a16:creationId xmlns:a16="http://schemas.microsoft.com/office/drawing/2014/main" id="{7691A022-4AA8-4AE4-97E5-9A634D272F0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35849602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945" r:id="rId8"/>
    <p:sldLayoutId id="2147483946" r:id="rId9"/>
    <p:sldLayoutId id="2147483882" r:id="rId10"/>
    <p:sldLayoutId id="2147483884" r:id="rId11"/>
    <p:sldLayoutId id="2147483942" r:id="rId12"/>
  </p:sldLayoutIdLst>
  <mc:AlternateContent xmlns:mc="http://schemas.openxmlformats.org/markup-compatibility/2006" xmlns:p14="http://schemas.microsoft.com/office/powerpoint/2010/main">
    <mc:Choice Requires="p14">
      <p:transition p14:dur="10"/>
    </mc:Choice>
    <mc:Fallback xmlns:p15="http://schemas.microsoft.com/office/powerpoint/2012/main" xmlns:a14="http://schemas.microsoft.com/office/drawing/2010/main" xmlns:a16="http://schemas.microsoft.com/office/drawing/2014/main"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2024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278398498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898" r:id="rId6"/>
    <p:sldLayoutId id="2147483911" r:id="rId7"/>
    <p:sldLayoutId id="2147483899" r:id="rId8"/>
    <p:sldLayoutId id="2147483906" r:id="rId9"/>
    <p:sldLayoutId id="2147483907" r:id="rId10"/>
  </p:sldLayoutIdLst>
  <mc:AlternateContent xmlns:mc="http://schemas.openxmlformats.org/markup-compatibility/2006" xmlns:p14="http://schemas.microsoft.com/office/powerpoint/2010/main">
    <mc:Choice Requires="p14">
      <p:transition p14:dur="10"/>
    </mc:Choice>
    <mc:Fallback xmlns:p15="http://schemas.microsoft.com/office/powerpoint/2012/main" xmlns:a14="http://schemas.microsoft.com/office/drawing/2010/main" xmlns:a16="http://schemas.microsoft.com/office/drawing/2014/main"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2024 Gartner, Inc. and/or its affiliates. All rights reserved.				</a:t>
            </a:r>
          </a:p>
        </p:txBody>
      </p:sp>
      <p:pic>
        <p:nvPicPr>
          <p:cNvPr id="8" name="Picture 7">
            <a:extLst>
              <a:ext uri="{FF2B5EF4-FFF2-40B4-BE49-F238E27FC236}">
                <a16:creationId xmlns:a16="http://schemas.microsoft.com/office/drawing/2014/main" id="{8EFC24DA-563F-4E0A-8B89-C124930D7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1772973834"/>
      </p:ext>
    </p:extLst>
  </p:cSld>
  <p:clrMap bg1="dk1" tx1="lt1" bg2="dk2" tx2="lt2" accent1="accent1" accent2="accent2" accent3="accent3" accent4="accent4" accent5="accent5" accent6="accent6" hlink="hlink" folHlink="folHlink"/>
  <p:sldLayoutIdLst>
    <p:sldLayoutId id="2147483969" r:id="rId1"/>
    <p:sldLayoutId id="2147483934" r:id="rId2"/>
    <p:sldLayoutId id="2147483919" r:id="rId3"/>
    <p:sldLayoutId id="2147483920" r:id="rId4"/>
    <p:sldLayoutId id="2147483921" r:id="rId5"/>
    <p:sldLayoutId id="2147483922" r:id="rId6"/>
    <p:sldLayoutId id="2147483923" r:id="rId7"/>
  </p:sldLayoutIdLst>
  <mc:AlternateContent xmlns:mc="http://schemas.openxmlformats.org/markup-compatibility/2006" xmlns:p14="http://schemas.microsoft.com/office/powerpoint/2010/main">
    <mc:Choice Requires="p14">
      <p:transition p14:dur="10"/>
    </mc:Choice>
    <mc:Fallback xmlns:p15="http://schemas.microsoft.com/office/powerpoint/2012/main" xmlns:a14="http://schemas.microsoft.com/office/drawing/2010/main" xmlns:a16="http://schemas.microsoft.com/office/drawing/2014/main"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7"/>
        <p:cNvGrpSpPr/>
        <p:nvPr/>
      </p:nvGrpSpPr>
      <p:grpSpPr>
        <a:xfrm>
          <a:off x="0" y="0"/>
          <a:ext cx="0" cy="0"/>
          <a:chOff x="0" y="0"/>
          <a:chExt cx="0" cy="0"/>
        </a:xfrm>
      </p:grpSpPr>
      <p:sp>
        <p:nvSpPr>
          <p:cNvPr id="558" name="Google Shape;558;g293343ac978_1_0"/>
          <p:cNvSpPr txBox="1">
            <a:spLocks noGrp="1"/>
          </p:cNvSpPr>
          <p:nvPr>
            <p:ph type="title"/>
          </p:nvPr>
        </p:nvSpPr>
        <p:spPr>
          <a:xfrm>
            <a:off x="457200" y="361950"/>
            <a:ext cx="11274552" cy="45123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200"/>
              <a:buFont typeface="Arial Black"/>
              <a:buNone/>
              <a:defRPr sz="3200" b="0" i="0" u="none" strike="noStrike" cap="none">
                <a:solidFill>
                  <a:schemeClr val="dk2"/>
                </a:solidFill>
                <a:latin typeface="Arial Black"/>
                <a:ea typeface="Arial Black"/>
                <a:cs typeface="Arial Black"/>
                <a:sym typeface="Arial Black"/>
              </a:defRPr>
            </a:lvl1pPr>
            <a:lvl2pPr marR="0" lvl="1" algn="l" rtl="0">
              <a:lnSpc>
                <a:spcPct val="100000"/>
              </a:lnSpc>
              <a:spcBef>
                <a:spcPts val="12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9" name="Google Shape;559;g293343ac978_1_0"/>
          <p:cNvSpPr txBox="1">
            <a:spLocks noGrp="1"/>
          </p:cNvSpPr>
          <p:nvPr>
            <p:ph type="body" idx="1"/>
          </p:nvPr>
        </p:nvSpPr>
        <p:spPr>
          <a:xfrm>
            <a:off x="457200" y="1527048"/>
            <a:ext cx="11274552" cy="4462272"/>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0" name="Google Shape;560;g293343ac978_1_0"/>
          <p:cNvSpPr txBox="1"/>
          <p:nvPr/>
        </p:nvSpPr>
        <p:spPr>
          <a:xfrm>
            <a:off x="457200" y="6393216"/>
            <a:ext cx="7306056" cy="153888"/>
          </a:xfrm>
          <a:prstGeom prst="rect">
            <a:avLst/>
          </a:prstGeom>
          <a:noFill/>
          <a:ln>
            <a:noFill/>
          </a:ln>
        </p:spPr>
        <p:txBody>
          <a:bodyPr spcFirstLastPara="1" wrap="square" lIns="0" tIns="0" rIns="0" bIns="0" anchor="b" anchorCtr="0">
            <a:spAutoFit/>
          </a:bodyPr>
          <a:lstStyle/>
          <a:p>
            <a:pPr marL="228600" marR="0" lvl="0" indent="-22860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r>
              <a:rPr lang="en-US" sz="700" b="0" i="0" u="none" strike="noStrike" cap="none" dirty="0">
                <a:solidFill>
                  <a:schemeClr val="dk1"/>
                </a:solidFill>
                <a:latin typeface="Arial"/>
                <a:ea typeface="Arial"/>
                <a:cs typeface="Arial"/>
                <a:sym typeface="Arial"/>
              </a:rPr>
              <a:t>	© 2023 Gartner, Inc. and/or its affiliates. All rights reserved.				</a:t>
            </a:r>
            <a:endParaRPr sz="1400" b="0" i="0" u="none" strike="noStrike" cap="none" dirty="0">
              <a:solidFill>
                <a:srgbClr val="000000"/>
              </a:solidFill>
              <a:latin typeface="Arial"/>
              <a:ea typeface="Arial"/>
              <a:cs typeface="Arial"/>
              <a:sym typeface="Arial"/>
            </a:endParaRPr>
          </a:p>
        </p:txBody>
      </p:sp>
      <p:pic>
        <p:nvPicPr>
          <p:cNvPr id="561" name="Google Shape;561;g293343ac978_1_0"/>
          <p:cNvPicPr preferRelativeResize="0"/>
          <p:nvPr/>
        </p:nvPicPr>
        <p:blipFill rotWithShape="1">
          <a:blip r:embed="rId19">
            <a:alphaModFix/>
          </a:blip>
          <a:srcRect/>
          <a:stretch/>
        </p:blipFill>
        <p:spPr>
          <a:xfrm>
            <a:off x="10453052" y="6242938"/>
            <a:ext cx="1280160" cy="291370"/>
          </a:xfrm>
          <a:prstGeom prst="rect">
            <a:avLst/>
          </a:prstGeom>
          <a:noFill/>
          <a:ln>
            <a:noFill/>
          </a:ln>
        </p:spPr>
      </p:pic>
    </p:spTree>
    <p:extLst>
      <p:ext uri="{BB962C8B-B14F-4D97-AF65-F5344CB8AC3E}">
        <p14:creationId xmlns:p14="http://schemas.microsoft.com/office/powerpoint/2010/main" val="1522185301"/>
      </p:ext>
    </p:extLst>
  </p:cSld>
  <p:clrMap bg1="lt1" tx1="dk1" bg2="dk2" tx2="lt2" accent1="accent1" accent2="accent2" accent3="accent3" accent4="accent4" accent5="accent5" accent6="accent6" hlink="hlink" folHlink="folHlink"/>
  <p:sldLayoutIdLst>
    <p:sldLayoutId id="2147483949"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228">
          <p15:clr>
            <a:srgbClr val="5ACBF0"/>
          </p15:clr>
        </p15:guide>
        <p15:guide id="4" orient="horz" pos="537">
          <p15:clr>
            <a:srgbClr val="FDE53C"/>
          </p15:clr>
        </p15:guide>
        <p15:guide id="5" orient="horz" pos="848">
          <p15:clr>
            <a:srgbClr val="FDE53C"/>
          </p15:clr>
        </p15:guide>
        <p15:guide id="6" orient="horz" pos="960">
          <p15:clr>
            <a:srgbClr val="5ACBF0"/>
          </p15:clr>
        </p15:guide>
        <p15:guide id="7" orient="horz" pos="3773">
          <p15:clr>
            <a:srgbClr val="FBAE40"/>
          </p15:clr>
        </p15:guide>
        <p15:guide id="8" orient="horz" pos="4001">
          <p15:clr>
            <a:srgbClr val="5ACBF0"/>
          </p15:clr>
        </p15:guide>
        <p15:guide id="9" orient="horz" pos="4113">
          <p15:clr>
            <a:srgbClr val="5ACBF0"/>
          </p15:clr>
        </p15:guide>
        <p15:guide id="10" pos="288">
          <p15:clr>
            <a:srgbClr val="5ACBF0"/>
          </p15:clr>
        </p15:guide>
        <p15:guide id="11" pos="3756">
          <p15:clr>
            <a:srgbClr val="5ACBF0"/>
          </p15:clr>
        </p15:guide>
        <p15:guide id="12" pos="3927">
          <p15:clr>
            <a:srgbClr val="5ACBF0"/>
          </p15:clr>
        </p15:guide>
        <p15:guide id="13" pos="7394">
          <p15:clr>
            <a:srgbClr val="5ACBF0"/>
          </p15:clr>
        </p15:guide>
        <p15:guide id="14" orient="horz" pos="3969">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hyperlink" Target="https://epic.org/the-state-of-state-ai-laws-2023/#:~:text=AEDT%20regulates%20the%20use%20of,evaluate%20the%20tool%20for%20bias.&amp;text=The%20VCDPA%20gives%20consumers%20the,in%20furtherance%20of%20automated%20decisions."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www.engage.hoganlovells.com/knowledgeservices/news/california-signals-intent-to-regulate-ai-broadly" TargetMode="External"/><Relationship Id="rId4" Type="http://schemas.openxmlformats.org/officeDocument/2006/relationships/hyperlink" Target="https://www.nyc.gov/assets/dca/downloads/pdf/about/DCWP-AEDT-FAQ.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shurst.com/en/insights/new-generative-ai-measures-in-china/#:~:text=The%20Interim%20Measures%20regulate%20the,generative%20AI%20services%20in%20China."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www.cac.gov.cn/2023-07/13/c_1690898327029107.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hitehouse.gov/briefing-room/presidential-actions/2023/10/30/executive-order-on-the-safe-secure-and-trustworthy-development-and-use-of-artificial-intelligenc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uroparl.europa.eu/news/en/press-room/20231206IPR15699/artificial-intelligence-act-deal-on-comprehensive-rules-for-trustworthy-ai"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gartner.com/en/publications/how-financial-services-cios-can-build-leaders-digital-dexterity?utm_campaign=RM_GB_2022_ITCIO_NPP_IA1_FSDIGSTRATINNOVPRIM" TargetMode="External"/><Relationship Id="rId7" Type="http://schemas.openxmlformats.org/officeDocument/2006/relationships/image" Target="../media/image17.png"/><Relationship Id="rId12" Type="http://schemas.openxmlformats.org/officeDocument/2006/relationships/hyperlink" Target="https://www.gartner.com/en/legal-compliance/products/gartner-for-legal?utm_medium=asset&amp;utm_campaign=RM_GB_2024_LCL_NPP_IA1_BOARDBRIEFING&amp;utm_term=ebook"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6.svg"/><Relationship Id="rId11" Type="http://schemas.openxmlformats.org/officeDocument/2006/relationships/hyperlink" Target="https://www.gartner.com/en/legal-compliance/trends/compliance-risk?utm_medium=asset&amp;utm_campaign=RM_GB_2024_LCL_NPP_IA1_BOARDBRIEFING&amp;utm_term=hubpage" TargetMode="External"/><Relationship Id="rId5" Type="http://schemas.openxmlformats.org/officeDocument/2006/relationships/image" Target="../media/image15.png"/><Relationship Id="rId10" Type="http://schemas.openxmlformats.org/officeDocument/2006/relationships/hyperlink" Target="https://www.gartner.com/en/legal-compliance/trends/top-legal-trends?utm_medium=asset&amp;utm_campaign=RM_GB_2024_LCL_NPP_IA1_BOARDBRIEFING&amp;utm_term=ebook" TargetMode="External"/><Relationship Id="rId4" Type="http://schemas.openxmlformats.org/officeDocument/2006/relationships/hyperlink" Target="https://www.gartner.com/myhomepage" TargetMode="External"/><Relationship Id="rId9" Type="http://schemas.openxmlformats.org/officeDocument/2006/relationships/hyperlink" Target="https://www.gartner.com/en/legal-compliance/events/webinars?utm_medium=asset&amp;utm_campaign=RM_GB_2024_LCL_NPP_IA1_BOARDBRIEFING&amp;utm_term=wb"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artner.com/en/marketing/lets-connect?utm_campaign=GML_EMEA_2024_GML_NPP_IA1_CONFKEYTAKEAWAYS" TargetMode="External"/><Relationship Id="rId7" Type="http://schemas.openxmlformats.org/officeDocument/2006/relationships/hyperlink" Target="https://www.linkedin.com/showcase/gartner-for-marketers/" TargetMode="External"/><Relationship Id="rId12" Type="http://schemas.openxmlformats.org/officeDocument/2006/relationships/hyperlink" Target="https://www.gartner.com/en/legal-compliance/products/gartner-for-legal?utm_medium=asset&amp;utm_campaign=RM_GB_2024_LCL_NPP_IA1_BOARDBRIEFING&amp;utm_term=ebook"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hyperlink" Target="https://www.youtube.com/channel/UCBcRF18a7Qf58cCRy5xuWwQ" TargetMode="External"/><Relationship Id="rId10" Type="http://schemas.openxmlformats.org/officeDocument/2006/relationships/image" Target="../media/image21.png"/><Relationship Id="rId4" Type="http://schemas.openxmlformats.org/officeDocument/2006/relationships/hyperlink" Target="http://gartner.com/en/marketing" TargetMode="External"/><Relationship Id="rId9" Type="http://schemas.openxmlformats.org/officeDocument/2006/relationships/hyperlink" Target="https://twitter.com/gartner_in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epic.org/the-state-of-state-ai-laws-2023/#:~:text=AEDT%20regulates%20the%20use%20of,evaluate%20the%20tool%20for%20bias.&amp;text=The%20VCDPA%20gives%20consumers%20the,in%20furtherance%20of%20automated%20decisions."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www.consilium.europa.eu/en/policies/artificial-intelligence/timeline-artificial-intelligence/" TargetMode="External"/><Relationship Id="rId5" Type="http://schemas.openxmlformats.org/officeDocument/2006/relationships/hyperlink" Target="https://www.whitehouse.gov/briefing-room/presidential-actions/2023/10/30/executive-order-on-the-safe-secure-and-trustworthy-development-and-use-of-artificial-intelligence/" TargetMode="External"/><Relationship Id="rId4" Type="http://schemas.openxmlformats.org/officeDocument/2006/relationships/hyperlink" Target="http://www.cac.gov.cn/2023-07/13/c_1690898327029107.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3962C-DA87-A439-BE71-AFD30EA21F58}"/>
              </a:ext>
            </a:extLst>
          </p:cNvPr>
          <p:cNvSpPr>
            <a:spLocks noGrp="1"/>
          </p:cNvSpPr>
          <p:nvPr>
            <p:ph type="ctrTitle"/>
          </p:nvPr>
        </p:nvSpPr>
        <p:spPr/>
        <p:txBody>
          <a:bodyPr/>
          <a:lstStyle/>
          <a:p>
            <a:r>
              <a:rPr lang="en-US" sz="4800" dirty="0"/>
              <a:t>Board Briefing: </a:t>
            </a:r>
            <a:br>
              <a:rPr lang="en-US" sz="4800" dirty="0"/>
            </a:br>
            <a:r>
              <a:rPr lang="en-US" sz="4800" dirty="0"/>
              <a:t>AI Regulatory Updates</a:t>
            </a:r>
          </a:p>
        </p:txBody>
      </p:sp>
      <p:pic>
        <p:nvPicPr>
          <p:cNvPr id="2" name="Picture 1">
            <a:extLst>
              <a:ext uri="{FF2B5EF4-FFF2-40B4-BE49-F238E27FC236}">
                <a16:creationId xmlns:a16="http://schemas.microsoft.com/office/drawing/2014/main" id="{B9C777DB-558E-D962-F798-FED04E102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759683609"/>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BA051A-71C6-0E41-EAB0-CE014618D70F}"/>
              </a:ext>
            </a:extLst>
          </p:cNvPr>
          <p:cNvGraphicFramePr>
            <a:graphicFrameLocks noGrp="1"/>
          </p:cNvGraphicFramePr>
          <p:nvPr>
            <p:extLst>
              <p:ext uri="{D42A27DB-BD31-4B8C-83A1-F6EECF244321}">
                <p14:modId xmlns:p14="http://schemas.microsoft.com/office/powerpoint/2010/main" val="4055662950"/>
              </p:ext>
            </p:extLst>
          </p:nvPr>
        </p:nvGraphicFramePr>
        <p:xfrm>
          <a:off x="443345" y="1812996"/>
          <a:ext cx="11247120" cy="33223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927169468"/>
                    </a:ext>
                  </a:extLst>
                </a:gridCol>
                <a:gridCol w="7132320">
                  <a:extLst>
                    <a:ext uri="{9D8B030D-6E8A-4147-A177-3AD203B41FA5}">
                      <a16:colId xmlns:a16="http://schemas.microsoft.com/office/drawing/2014/main" val="284521072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AI Updates to State Consumer Privacy Laws</a:t>
                      </a:r>
                    </a:p>
                  </a:txBody>
                  <a:tcPr marL="1737360" marT="91440" marB="91440" anchor="ctr">
                    <a:lnL w="12700" cmpd="sng">
                      <a:noFill/>
                    </a:lnL>
                    <a:lnR w="12700" cap="flat" cmpd="sng" algn="ctr">
                      <a:noFill/>
                      <a:prstDash val="solid"/>
                      <a:round/>
                      <a:headEnd type="none" w="med" len="med"/>
                      <a:tailEnd type="none" w="med" len="med"/>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Ten U.S. states included provisional AI regulations as part of their larger consumer privacy laws in 2023. </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Provisions impacting AI include limitations to sensitive personal information, opt-out options for automated decisions and data protection assessments required for certain high-risk activities.</a:t>
                      </a:r>
                    </a:p>
                  </a:txBody>
                  <a:tcPr marT="91440" marB="91440" anchor="ctr">
                    <a:lnL w="12700" cap="flat" cmpd="sng" algn="ctr">
                      <a:noFill/>
                      <a:prstDash val="solid"/>
                      <a:round/>
                      <a:headEnd type="none" w="med" len="med"/>
                      <a:tailEnd type="none" w="med" len="med"/>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834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New York City’s Automated Employment Decision Tools (AEDT)</a:t>
                      </a:r>
                    </a:p>
                  </a:txBody>
                  <a:tcPr marL="1737360" marT="91440" marB="91440" anchor="ctr">
                    <a:lnL w="12700" cmpd="sng">
                      <a:noFill/>
                    </a:lnL>
                    <a:lnR w="12700" cap="flat" cmpd="sng" algn="ctr">
                      <a:no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Took effect on January 1, 2023. </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Prohibits employers and employment agencies from using an AEDT in NYC unless they ensure a bias audit was done and provide required notices.</a:t>
                      </a:r>
                    </a:p>
                  </a:txBody>
                  <a:tcPr marT="91440" marB="91440" anchor="ctr">
                    <a:lnL w="12700" cap="flat" cmpd="sng" algn="ctr">
                      <a:no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455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California’s Automated Decision-Making Technology (ADMT)</a:t>
                      </a:r>
                    </a:p>
                  </a:txBody>
                  <a:tcPr marL="1737360" marT="91440" marB="91440" anchor="ctr">
                    <a:lnL w="12700" cmpd="sng">
                      <a:noFill/>
                    </a:lnL>
                    <a:lnR w="12700" cap="flat" cmpd="sng" algn="ctr">
                      <a:noFill/>
                      <a:prstDash val="solid"/>
                      <a:round/>
                      <a:headEnd type="none" w="med" len="med"/>
                      <a:tailEnd type="none" w="med" len="med"/>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A new regulatory framework for ADMT proposed by the California Privacy Protection Agency (CCPA) in 2023.</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Promotes transparency into automated decision-making and introduces new consumer rights to opt-out of certain AI use cases, such as behavioral advertising. </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Formal rule-making on the framework is expected to begin in 2024.</a:t>
                      </a:r>
                    </a:p>
                  </a:txBody>
                  <a:tcPr marT="91440" marB="91440" anchor="ctr">
                    <a:lnL w="12700" cap="flat" cmpd="sng" algn="ctr">
                      <a:no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68208"/>
                  </a:ext>
                </a:extLst>
              </a:tr>
            </a:tbl>
          </a:graphicData>
        </a:graphic>
      </p:graphicFrame>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p:txBody>
          <a:bodyPr/>
          <a:lstStyle/>
          <a:p>
            <a:r>
              <a:rPr lang="en-US" dirty="0"/>
              <a:t>U.S. State AI laws: What you need to know</a:t>
            </a:r>
          </a:p>
        </p:txBody>
      </p:sp>
      <p:sp>
        <p:nvSpPr>
          <p:cNvPr id="39" name="TextBox 38">
            <a:extLst>
              <a:ext uri="{FF2B5EF4-FFF2-40B4-BE49-F238E27FC236}">
                <a16:creationId xmlns:a16="http://schemas.microsoft.com/office/drawing/2014/main" id="{3007FC8C-B993-45D3-08B0-823F08A58497}"/>
              </a:ext>
            </a:extLst>
          </p:cNvPr>
          <p:cNvSpPr txBox="1"/>
          <p:nvPr/>
        </p:nvSpPr>
        <p:spPr>
          <a:xfrm>
            <a:off x="457199" y="5510639"/>
            <a:ext cx="7269481" cy="746358"/>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a:p>
            <a:pPr marL="91440" indent="-91440">
              <a:spcBef>
                <a:spcPts val="300"/>
              </a:spcBef>
            </a:pPr>
            <a:r>
              <a:rPr lang="en-US" sz="1000" baseline="30000" dirty="0">
                <a:solidFill>
                  <a:srgbClr val="6F7878"/>
                </a:solidFill>
              </a:rPr>
              <a:t>a</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State of State AI Laws: 2023</a:t>
            </a:r>
            <a:r>
              <a:rPr lang="en-US" sz="1000" b="0" i="0" u="none" strike="noStrike" cap="none" dirty="0">
                <a:solidFill>
                  <a:srgbClr val="6F7878"/>
                </a:solidFill>
                <a:latin typeface="Arial"/>
                <a:ea typeface="Arial"/>
                <a:cs typeface="Arial"/>
                <a:sym typeface="Arial"/>
              </a:rPr>
              <a:t>, Electronic Privacy Information Center (EPIC)</a:t>
            </a:r>
            <a:endParaRPr lang="en-US" sz="1000" dirty="0">
              <a:solidFill>
                <a:srgbClr val="6F7878"/>
              </a:solidFill>
            </a:endParaRPr>
          </a:p>
          <a:p>
            <a:pPr marL="0" marR="0" lvl="0" indent="0" algn="l" rtl="0">
              <a:lnSpc>
                <a:spcPct val="100000"/>
              </a:lnSpc>
              <a:spcBef>
                <a:spcPts val="0"/>
              </a:spcBef>
              <a:spcAft>
                <a:spcPts val="0"/>
              </a:spcAft>
              <a:buNone/>
            </a:pPr>
            <a:r>
              <a:rPr lang="en-US" sz="1000" baseline="30000" dirty="0">
                <a:solidFill>
                  <a:srgbClr val="6F7878"/>
                </a:solidFill>
              </a:rPr>
              <a:t>b</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Automated Employment Decision Tools: Frequently Asked Questions</a:t>
            </a:r>
            <a:r>
              <a:rPr lang="en-US" sz="1000" b="0" i="0" u="none" strike="noStrike" cap="none" dirty="0">
                <a:solidFill>
                  <a:srgbClr val="6F7878"/>
                </a:solidFill>
                <a:latin typeface="Arial"/>
                <a:ea typeface="Arial"/>
                <a:cs typeface="Arial"/>
                <a:sym typeface="Arial"/>
              </a:rPr>
              <a:t>, NYC Consumer and Worker Protection</a:t>
            </a:r>
            <a:endParaRPr lang="en-US" sz="800" dirty="0">
              <a:solidFill>
                <a:srgbClr val="6F7878"/>
              </a:solidFill>
            </a:endParaRPr>
          </a:p>
          <a:p>
            <a:pPr marL="91440" indent="-91440"/>
            <a:r>
              <a:rPr lang="en-US" sz="1000" baseline="30000" dirty="0">
                <a:solidFill>
                  <a:srgbClr val="6F7878"/>
                </a:solidFill>
              </a:rPr>
              <a:t>c</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California Signals Intent to Regulate AI Broadly</a:t>
            </a:r>
            <a:r>
              <a:rPr lang="en-US" sz="1000" b="0" i="0" u="none" strike="noStrike" cap="none" dirty="0">
                <a:solidFill>
                  <a:srgbClr val="6F7878"/>
                </a:solidFill>
                <a:latin typeface="Arial"/>
                <a:ea typeface="Arial"/>
                <a:cs typeface="Arial"/>
                <a:sym typeface="Arial"/>
              </a:rPr>
              <a:t>, Engage: Legal Insight and Analysis, Hogan Lovells</a:t>
            </a:r>
            <a:endParaRPr lang="en-US" sz="1000" dirty="0">
              <a:solidFill>
                <a:srgbClr val="6F7878"/>
              </a:solidFill>
            </a:endParaRPr>
          </a:p>
        </p:txBody>
      </p:sp>
      <p:sp>
        <p:nvSpPr>
          <p:cNvPr id="5" name="Freeform 4">
            <a:extLst>
              <a:ext uri="{FF2B5EF4-FFF2-40B4-BE49-F238E27FC236}">
                <a16:creationId xmlns:a16="http://schemas.microsoft.com/office/drawing/2014/main" id="{D388D72A-6341-0E42-820A-953E673243DE}"/>
              </a:ext>
            </a:extLst>
          </p:cNvPr>
          <p:cNvSpPr/>
          <p:nvPr/>
        </p:nvSpPr>
        <p:spPr>
          <a:xfrm>
            <a:off x="0" y="1919677"/>
            <a:ext cx="1995140" cy="3108967"/>
          </a:xfrm>
          <a:custGeom>
            <a:avLst/>
            <a:gdLst>
              <a:gd name="connsiteX0" fmla="*/ 440293 w 1995140"/>
              <a:gd name="connsiteY0" fmla="*/ 0 h 3108967"/>
              <a:gd name="connsiteX1" fmla="*/ 1995140 w 1995140"/>
              <a:gd name="connsiteY1" fmla="*/ 1554484 h 3108967"/>
              <a:gd name="connsiteX2" fmla="*/ 440293 w 1995140"/>
              <a:gd name="connsiteY2" fmla="*/ 3108967 h 3108967"/>
              <a:gd name="connsiteX3" fmla="*/ 126938 w 1995140"/>
              <a:gd name="connsiteY3" fmla="*/ 3077385 h 3108967"/>
              <a:gd name="connsiteX4" fmla="*/ 0 w 1995140"/>
              <a:gd name="connsiteY4" fmla="*/ 3044754 h 3108967"/>
              <a:gd name="connsiteX5" fmla="*/ 0 w 1995140"/>
              <a:gd name="connsiteY5" fmla="*/ 64214 h 3108967"/>
              <a:gd name="connsiteX6" fmla="*/ 126938 w 1995140"/>
              <a:gd name="connsiteY6" fmla="*/ 31582 h 3108967"/>
              <a:gd name="connsiteX7" fmla="*/ 440293 w 1995140"/>
              <a:gd name="connsiteY7" fmla="*/ 0 h 31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140" h="3108967">
                <a:moveTo>
                  <a:pt x="440293" y="0"/>
                </a:moveTo>
                <a:cubicBezTo>
                  <a:pt x="1299015" y="0"/>
                  <a:pt x="1995140" y="695969"/>
                  <a:pt x="1995140" y="1554484"/>
                </a:cubicBezTo>
                <a:cubicBezTo>
                  <a:pt x="1995140" y="2412998"/>
                  <a:pt x="1299015" y="3108967"/>
                  <a:pt x="440293" y="3108967"/>
                </a:cubicBezTo>
                <a:cubicBezTo>
                  <a:pt x="332954" y="3108967"/>
                  <a:pt x="228154" y="3098093"/>
                  <a:pt x="126938" y="3077385"/>
                </a:cubicBezTo>
                <a:lnTo>
                  <a:pt x="0" y="3044754"/>
                </a:lnTo>
                <a:lnTo>
                  <a:pt x="0" y="64214"/>
                </a:lnTo>
                <a:lnTo>
                  <a:pt x="126938" y="31582"/>
                </a:lnTo>
                <a:cubicBezTo>
                  <a:pt x="228154" y="10875"/>
                  <a:pt x="332954" y="0"/>
                  <a:pt x="44029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9" name="Freeform 8">
            <a:extLst>
              <a:ext uri="{FF2B5EF4-FFF2-40B4-BE49-F238E27FC236}">
                <a16:creationId xmlns:a16="http://schemas.microsoft.com/office/drawing/2014/main" id="{D43C1ADD-0140-700C-BA86-20702592D22C}"/>
              </a:ext>
            </a:extLst>
          </p:cNvPr>
          <p:cNvSpPr/>
          <p:nvPr/>
        </p:nvSpPr>
        <p:spPr>
          <a:xfrm>
            <a:off x="0" y="2075191"/>
            <a:ext cx="1842522" cy="2769996"/>
          </a:xfrm>
          <a:custGeom>
            <a:avLst/>
            <a:gdLst>
              <a:gd name="connsiteX0" fmla="*/ 457200 w 1842522"/>
              <a:gd name="connsiteY0" fmla="*/ 0 h 2769996"/>
              <a:gd name="connsiteX1" fmla="*/ 1842522 w 1842522"/>
              <a:gd name="connsiteY1" fmla="*/ 1384998 h 2769996"/>
              <a:gd name="connsiteX2" fmla="*/ 457200 w 1842522"/>
              <a:gd name="connsiteY2" fmla="*/ 2769996 h 2769996"/>
              <a:gd name="connsiteX3" fmla="*/ 45249 w 1842522"/>
              <a:gd name="connsiteY3" fmla="*/ 2707729 h 2769996"/>
              <a:gd name="connsiteX4" fmla="*/ 0 w 1842522"/>
              <a:gd name="connsiteY4" fmla="*/ 2691172 h 2769996"/>
              <a:gd name="connsiteX5" fmla="*/ 0 w 1842522"/>
              <a:gd name="connsiteY5" fmla="*/ 78825 h 2769996"/>
              <a:gd name="connsiteX6" fmla="*/ 45249 w 1842522"/>
              <a:gd name="connsiteY6" fmla="*/ 62267 h 2769996"/>
              <a:gd name="connsiteX7" fmla="*/ 457200 w 1842522"/>
              <a:gd name="connsiteY7" fmla="*/ 0 h 276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522" h="2769996">
                <a:moveTo>
                  <a:pt x="457200" y="0"/>
                </a:moveTo>
                <a:cubicBezTo>
                  <a:pt x="1222296" y="0"/>
                  <a:pt x="1842522" y="620088"/>
                  <a:pt x="1842522" y="1384998"/>
                </a:cubicBezTo>
                <a:cubicBezTo>
                  <a:pt x="1842522" y="2149909"/>
                  <a:pt x="1222296" y="2769996"/>
                  <a:pt x="457200" y="2769996"/>
                </a:cubicBezTo>
                <a:cubicBezTo>
                  <a:pt x="313746" y="2769996"/>
                  <a:pt x="175384" y="2748196"/>
                  <a:pt x="45249" y="2707729"/>
                </a:cubicBezTo>
                <a:lnTo>
                  <a:pt x="0" y="2691172"/>
                </a:lnTo>
                <a:lnTo>
                  <a:pt x="0" y="78825"/>
                </a:lnTo>
                <a:lnTo>
                  <a:pt x="45249" y="62267"/>
                </a:lnTo>
                <a:cubicBezTo>
                  <a:pt x="175384" y="21800"/>
                  <a:pt x="313746" y="0"/>
                  <a:pt x="457200" y="0"/>
                </a:cubicBezTo>
                <a:close/>
              </a:path>
            </a:pathLst>
          </a:custGeom>
          <a:solidFill>
            <a:srgbClr val="002856"/>
          </a:solidFill>
          <a:ln w="0" cap="flat">
            <a:noFill/>
            <a:prstDash val="solid"/>
            <a:miter/>
          </a:ln>
        </p:spPr>
        <p:txBody>
          <a:bodyPr wrap="square" rtlCol="0" anchor="ctr">
            <a:noAutofit/>
          </a:bodyPr>
          <a:lstStyle/>
          <a:p>
            <a:endParaRPr lang="en-US" dirty="0"/>
          </a:p>
        </p:txBody>
      </p:sp>
      <p:sp>
        <p:nvSpPr>
          <p:cNvPr id="10" name="Google Shape;102;g265f72b26b1_1_4">
            <a:extLst>
              <a:ext uri="{FF2B5EF4-FFF2-40B4-BE49-F238E27FC236}">
                <a16:creationId xmlns:a16="http://schemas.microsoft.com/office/drawing/2014/main" id="{AC4E5994-9D09-796A-2356-859A7E3CD272}"/>
              </a:ext>
            </a:extLst>
          </p:cNvPr>
          <p:cNvSpPr txBox="1"/>
          <p:nvPr/>
        </p:nvSpPr>
        <p:spPr>
          <a:xfrm>
            <a:off x="457200" y="3090854"/>
            <a:ext cx="1226753" cy="73866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None/>
            </a:pPr>
            <a:r>
              <a:rPr lang="en-US" sz="2400" b="1" i="0" u="none" strike="noStrike" cap="none" dirty="0">
                <a:solidFill>
                  <a:schemeClr val="bg1"/>
                </a:solidFill>
                <a:ea typeface="Arial"/>
                <a:cs typeface="Arial"/>
                <a:sym typeface="Arial"/>
              </a:rPr>
              <a:t>Key Points</a:t>
            </a:r>
            <a:endParaRPr lang="en-US" sz="2400" baseline="30000" dirty="0">
              <a:solidFill>
                <a:schemeClr val="bg1"/>
              </a:solidFill>
            </a:endParaRPr>
          </a:p>
        </p:txBody>
      </p:sp>
      <p:sp>
        <p:nvSpPr>
          <p:cNvPr id="12" name="TextBox 11">
            <a:extLst>
              <a:ext uri="{FF2B5EF4-FFF2-40B4-BE49-F238E27FC236}">
                <a16:creationId xmlns:a16="http://schemas.microsoft.com/office/drawing/2014/main" id="{47AC627C-9CE3-A25A-E04D-B21BED0C9744}"/>
              </a:ext>
            </a:extLst>
          </p:cNvPr>
          <p:cNvSpPr txBox="1"/>
          <p:nvPr/>
        </p:nvSpPr>
        <p:spPr>
          <a:xfrm>
            <a:off x="457200" y="908447"/>
            <a:ext cx="11246760" cy="830997"/>
          </a:xfrm>
          <a:prstGeom prst="rect">
            <a:avLst/>
          </a:prstGeom>
          <a:solidFill>
            <a:srgbClr val="F4F4F4"/>
          </a:solidFill>
        </p:spPr>
        <p:txBody>
          <a:bodyPr wrap="square" lIns="91440" tIns="91440" rIns="438912" bIns="91440" rtlCol="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Many U.S. states, such as Colorado, Connecticut, Virginia and Utah, have </a:t>
            </a:r>
            <a:r>
              <a:rPr lang="en-US" sz="1400" b="1" i="0" u="none" strike="noStrike" cap="none" dirty="0">
                <a:solidFill>
                  <a:srgbClr val="000000"/>
                </a:solidFill>
                <a:latin typeface="Arial"/>
                <a:ea typeface="Arial"/>
                <a:cs typeface="Arial"/>
                <a:sym typeface="Arial"/>
              </a:rPr>
              <a:t>added provisions to their existing consumer privacy laws to address AI restrictions </a:t>
            </a:r>
            <a:r>
              <a:rPr lang="en-US" sz="1400" b="0" i="0" u="none" strike="noStrike" cap="none" dirty="0">
                <a:solidFill>
                  <a:srgbClr val="000000"/>
                </a:solidFill>
                <a:latin typeface="Arial"/>
                <a:ea typeface="Arial"/>
                <a:cs typeface="Arial"/>
                <a:sym typeface="Arial"/>
              </a:rPr>
              <a:t>and consumers’ rights to opt-out of automated decisions.</a:t>
            </a:r>
            <a:r>
              <a:rPr lang="en-US" sz="1400" b="0" i="0" u="none" strike="noStrike" cap="none" baseline="30000" dirty="0">
                <a:solidFill>
                  <a:srgbClr val="000000"/>
                </a:solidFill>
                <a:latin typeface="Arial"/>
                <a:ea typeface="Arial"/>
                <a:cs typeface="Arial"/>
                <a:sym typeface="Arial"/>
              </a:rPr>
              <a:t>a</a:t>
            </a:r>
            <a:r>
              <a:rPr lang="en-US" sz="1400" b="0" i="0" u="none" strike="noStrike" cap="none" dirty="0">
                <a:solidFill>
                  <a:srgbClr val="000000"/>
                </a:solidFill>
                <a:latin typeface="Arial"/>
                <a:ea typeface="Arial"/>
                <a:cs typeface="Arial"/>
                <a:sym typeface="Arial"/>
              </a:rPr>
              <a:t> Most notably, </a:t>
            </a:r>
            <a:r>
              <a:rPr lang="en-US" sz="1400" b="1" i="0" u="none" strike="noStrike" cap="none" dirty="0">
                <a:solidFill>
                  <a:srgbClr val="000000"/>
                </a:solidFill>
                <a:latin typeface="Arial"/>
                <a:ea typeface="Arial"/>
                <a:cs typeface="Arial"/>
                <a:sym typeface="Arial"/>
              </a:rPr>
              <a:t>California proposed, and New York City is now enforcing, their own unique AI regulations.</a:t>
            </a:r>
            <a:r>
              <a:rPr lang="en-US" sz="1400" b="0" i="0" u="none" strike="noStrike" cap="none" baseline="30000" dirty="0">
                <a:solidFill>
                  <a:srgbClr val="000000"/>
                </a:solidFill>
                <a:latin typeface="Arial"/>
                <a:ea typeface="Arial"/>
                <a:cs typeface="Arial"/>
                <a:sym typeface="Arial"/>
              </a:rPr>
              <a:t>b,c</a:t>
            </a:r>
          </a:p>
        </p:txBody>
      </p:sp>
      <p:grpSp>
        <p:nvGrpSpPr>
          <p:cNvPr id="21" name="Group 20">
            <a:extLst>
              <a:ext uri="{FF2B5EF4-FFF2-40B4-BE49-F238E27FC236}">
                <a16:creationId xmlns:a16="http://schemas.microsoft.com/office/drawing/2014/main" id="{EFF32153-2E0B-8CC0-7C08-29FA02E7BB05}"/>
              </a:ext>
            </a:extLst>
          </p:cNvPr>
          <p:cNvGrpSpPr/>
          <p:nvPr/>
        </p:nvGrpSpPr>
        <p:grpSpPr>
          <a:xfrm>
            <a:off x="7540831" y="5418306"/>
            <a:ext cx="4651169" cy="738665"/>
            <a:chOff x="7629926" y="5418306"/>
            <a:chExt cx="4651169" cy="738665"/>
          </a:xfrm>
        </p:grpSpPr>
        <p:sp>
          <p:nvSpPr>
            <p:cNvPr id="22" name="TextBox 21">
              <a:extLst>
                <a:ext uri="{FF2B5EF4-FFF2-40B4-BE49-F238E27FC236}">
                  <a16:creationId xmlns:a16="http://schemas.microsoft.com/office/drawing/2014/main" id="{79C949CC-D33D-0BD9-0E3A-9C39D6B5C378}"/>
                </a:ext>
              </a:extLst>
            </p:cNvPr>
            <p:cNvSpPr txBox="1"/>
            <p:nvPr/>
          </p:nvSpPr>
          <p:spPr>
            <a:xfrm>
              <a:off x="8639329" y="5418306"/>
              <a:ext cx="3641766" cy="738664"/>
            </a:xfrm>
            <a:prstGeom prst="rect">
              <a:avLst/>
            </a:prstGeom>
            <a:noFill/>
            <a:ln w="25400">
              <a:solidFill>
                <a:srgbClr val="DE0A01"/>
              </a:solidFill>
              <a:prstDash val="dash"/>
            </a:ln>
          </p:spPr>
          <p:txBody>
            <a:bodyPr wrap="square" lIns="91440" tIns="45720" rIns="45720" bIns="45720" rtlCol="0" anchor="b" anchorCtr="0">
              <a:spAutoFit/>
            </a:bodyPr>
            <a:lstStyle/>
            <a:p>
              <a:pPr marL="0" marR="0" lvl="0" indent="0"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This</a:t>
              </a:r>
              <a:r>
                <a:rPr lang="en-US" sz="1400" b="0" i="0" u="none" strike="noStrike" cap="none" dirty="0">
                  <a:solidFill>
                    <a:schemeClr val="dk1"/>
                  </a:solidFill>
                  <a:latin typeface="Arial"/>
                  <a:ea typeface="Arial"/>
                  <a:cs typeface="Arial"/>
                  <a:sym typeface="Arial"/>
                </a:rPr>
                <a:t> slide contains more details on U.S. State AI laws. If this is relevant to your enterprise, move it into your presentation. </a:t>
              </a:r>
            </a:p>
          </p:txBody>
        </p:sp>
        <p:sp>
          <p:nvSpPr>
            <p:cNvPr id="23" name="TextBox 22">
              <a:extLst>
                <a:ext uri="{FF2B5EF4-FFF2-40B4-BE49-F238E27FC236}">
                  <a16:creationId xmlns:a16="http://schemas.microsoft.com/office/drawing/2014/main" id="{DB5BA77B-185E-823B-C2C7-B9E98709A1E4}"/>
                </a:ext>
              </a:extLst>
            </p:cNvPr>
            <p:cNvSpPr txBox="1"/>
            <p:nvPr/>
          </p:nvSpPr>
          <p:spPr>
            <a:xfrm>
              <a:off x="7629926" y="5418307"/>
              <a:ext cx="1009403" cy="738664"/>
            </a:xfrm>
            <a:prstGeom prst="rect">
              <a:avLst/>
            </a:prstGeom>
            <a:solidFill>
              <a:srgbClr val="DE0A01"/>
            </a:solidFill>
            <a:ln w="25400">
              <a:solidFill>
                <a:srgbClr val="DE0A01"/>
              </a:solidFill>
              <a:prstDash val="solid"/>
            </a:ln>
          </p:spPr>
          <p:txBody>
            <a:bodyPr wrap="square" lIns="45720" tIns="45720" rIns="45720" bIns="45720" rtlCol="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bg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Option 1</a:t>
              </a:r>
              <a:endParaRPr lang="en-US" sz="1400" b="1" i="0" u="none" strike="noStrike" cap="none" dirty="0">
                <a:solidFill>
                  <a:schemeClr val="bg1"/>
                </a:solidFill>
                <a:latin typeface="Arial"/>
                <a:ea typeface="Arial"/>
                <a:cs typeface="Arial"/>
                <a:sym typeface="Arial"/>
              </a:endParaRPr>
            </a:p>
          </p:txBody>
        </p:sp>
      </p:grpSp>
      <p:sp>
        <p:nvSpPr>
          <p:cNvPr id="6" name="Oval 5">
            <a:extLst>
              <a:ext uri="{FF2B5EF4-FFF2-40B4-BE49-F238E27FC236}">
                <a16:creationId xmlns:a16="http://schemas.microsoft.com/office/drawing/2014/main" id="{572E0710-59E9-29BD-64ED-97BDAC837F92}"/>
              </a:ext>
            </a:extLst>
          </p:cNvPr>
          <p:cNvSpPr/>
          <p:nvPr/>
        </p:nvSpPr>
        <p:spPr>
          <a:xfrm>
            <a:off x="-1131217" y="1909508"/>
            <a:ext cx="3122938" cy="3122938"/>
          </a:xfrm>
          <a:prstGeom prst="ellipse">
            <a:avLst/>
          </a:prstGeom>
          <a:noFill/>
          <a:ln w="19050">
            <a:solidFill>
              <a:srgbClr val="FF5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76784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59F2A2A-9108-27D3-197E-1B2755EC67BE}"/>
              </a:ext>
            </a:extLst>
          </p:cNvPr>
          <p:cNvGraphicFramePr>
            <a:graphicFrameLocks noGrp="1"/>
          </p:cNvGraphicFramePr>
          <p:nvPr>
            <p:extLst>
              <p:ext uri="{D42A27DB-BD31-4B8C-83A1-F6EECF244321}">
                <p14:modId xmlns:p14="http://schemas.microsoft.com/office/powerpoint/2010/main" val="1283205106"/>
              </p:ext>
            </p:extLst>
          </p:nvPr>
        </p:nvGraphicFramePr>
        <p:xfrm>
          <a:off x="443345" y="1919676"/>
          <a:ext cx="11247120" cy="31089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927169468"/>
                    </a:ext>
                  </a:extLst>
                </a:gridCol>
                <a:gridCol w="7132320">
                  <a:extLst>
                    <a:ext uri="{9D8B030D-6E8A-4147-A177-3AD203B41FA5}">
                      <a16:colId xmlns:a16="http://schemas.microsoft.com/office/drawing/2014/main" val="2845210728"/>
                    </a:ext>
                  </a:extLst>
                </a:gridCol>
              </a:tblGrid>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Joint Release With PRC Government Agencies</a:t>
                      </a:r>
                    </a:p>
                  </a:txBody>
                  <a:tcPr marL="1737360"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lvl="0" algn="l" rtl="0">
                        <a:lnSpc>
                          <a:spcPct val="100000"/>
                        </a:lnSpc>
                        <a:spcBef>
                          <a:spcPts val="0"/>
                        </a:spcBef>
                        <a:spcAft>
                          <a:spcPts val="0"/>
                        </a:spcAft>
                        <a:buClr>
                          <a:srgbClr val="000000"/>
                        </a:buClr>
                        <a:buSzPts val="1500"/>
                      </a:pPr>
                      <a:r>
                        <a:rPr lang="en-US" sz="1400" b="0" i="0" u="none" strike="noStrike" cap="none" dirty="0">
                          <a:solidFill>
                            <a:srgbClr val="000000"/>
                          </a:solidFill>
                          <a:latin typeface="+mn-lt"/>
                          <a:ea typeface="Arial"/>
                          <a:cs typeface="Arial"/>
                          <a:sym typeface="Arial"/>
                        </a:rPr>
                        <a:t>Released by the Cyberspace Administration of China (CAC) in coordination with six other PRC government agencies (e.g., ministries of education, science and technology, industry and information technology, public security).</a:t>
                      </a:r>
                    </a:p>
                  </a:txBody>
                  <a:tcPr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8834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Balance of Regulating and Encouraging AI Innovation</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Directs GenAI service providers to cooperate with regulations’ supervision </a:t>
                      </a:r>
                      <a:br>
                        <a:rPr lang="en-US" sz="1400" b="0" i="0" u="none" strike="noStrike" cap="none" dirty="0">
                          <a:solidFill>
                            <a:srgbClr val="000000"/>
                          </a:solidFill>
                          <a:latin typeface="+mn-lt"/>
                          <a:ea typeface="Arial"/>
                          <a:cs typeface="Arial"/>
                          <a:sym typeface="Arial"/>
                        </a:rPr>
                      </a:br>
                      <a:r>
                        <a:rPr lang="en-US" sz="1400" b="0" i="0" u="none" strike="noStrike" cap="none" dirty="0">
                          <a:solidFill>
                            <a:srgbClr val="000000"/>
                          </a:solidFill>
                          <a:latin typeface="+mn-lt"/>
                          <a:ea typeface="Arial"/>
                          <a:cs typeface="Arial"/>
                          <a:sym typeface="Arial"/>
                        </a:rPr>
                        <a:t>and obligations surrounding GenAI governance. </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Relaxes some of the requirements set out in the previous Measures </a:t>
                      </a:r>
                      <a:br>
                        <a:rPr lang="en-US" sz="1400" b="0" i="0" u="none" strike="noStrike" cap="none" dirty="0">
                          <a:solidFill>
                            <a:srgbClr val="000000"/>
                          </a:solidFill>
                          <a:latin typeface="+mn-lt"/>
                          <a:ea typeface="Arial"/>
                          <a:cs typeface="Arial"/>
                          <a:sym typeface="Arial"/>
                        </a:rPr>
                      </a:br>
                      <a:r>
                        <a:rPr lang="en-US" sz="1400" b="0" i="0" u="none" strike="noStrike" cap="none" dirty="0">
                          <a:solidFill>
                            <a:srgbClr val="000000"/>
                          </a:solidFill>
                          <a:latin typeface="+mn-lt"/>
                          <a:ea typeface="Arial"/>
                          <a:cs typeface="Arial"/>
                          <a:sym typeface="Arial"/>
                        </a:rPr>
                        <a:t>for the Management of GenAI Services, released in April 2023.</a:t>
                      </a:r>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2455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Steady Roll-Out </a:t>
                      </a:r>
                      <a:br>
                        <a:rPr lang="en-US" sz="1400" b="1" i="0" u="none" strike="noStrike" cap="none" dirty="0">
                          <a:solidFill>
                            <a:srgbClr val="002856"/>
                          </a:solidFill>
                          <a:latin typeface="+mn-lt"/>
                          <a:ea typeface="Arial"/>
                          <a:cs typeface="Arial"/>
                          <a:sym typeface="Arial"/>
                        </a:rPr>
                      </a:br>
                      <a:r>
                        <a:rPr lang="en-US" sz="1400" b="1" i="0" u="none" strike="noStrike" cap="none" dirty="0">
                          <a:solidFill>
                            <a:srgbClr val="002856"/>
                          </a:solidFill>
                          <a:latin typeface="+mn-lt"/>
                          <a:ea typeface="Arial"/>
                          <a:cs typeface="Arial"/>
                          <a:sym typeface="Arial"/>
                        </a:rPr>
                        <a:t>of Targeted AI Regulations With Many Moving Parts</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A series of interconnected Chinese AI laws have been consistently released </a:t>
                      </a:r>
                      <a:br>
                        <a:rPr lang="en-US" sz="1400" b="0" i="0" u="none" strike="noStrike" cap="none" dirty="0">
                          <a:solidFill>
                            <a:srgbClr val="000000"/>
                          </a:solidFill>
                          <a:latin typeface="+mn-lt"/>
                          <a:ea typeface="Arial"/>
                          <a:cs typeface="Arial"/>
                          <a:sym typeface="Arial"/>
                        </a:rPr>
                      </a:br>
                      <a:r>
                        <a:rPr lang="en-US" sz="1400" b="0" i="0" u="none" strike="noStrike" cap="none" dirty="0">
                          <a:solidFill>
                            <a:srgbClr val="000000"/>
                          </a:solidFill>
                          <a:latin typeface="+mn-lt"/>
                          <a:ea typeface="Arial"/>
                          <a:cs typeface="Arial"/>
                          <a:sym typeface="Arial"/>
                        </a:rPr>
                        <a:t>for nearly five years. </a:t>
                      </a:r>
                      <a:r>
                        <a:rPr lang="en-US" sz="1400" b="1" i="0" u="none" strike="noStrike" cap="none" dirty="0">
                          <a:solidFill>
                            <a:srgbClr val="000000"/>
                          </a:solidFill>
                          <a:latin typeface="+mn-lt"/>
                          <a:ea typeface="Arial"/>
                          <a:cs typeface="Arial"/>
                          <a:sym typeface="Arial"/>
                        </a:rPr>
                        <a:t>However, many of these laws are labeled as “interim” </a:t>
                      </a:r>
                      <a:br>
                        <a:rPr lang="en-US" sz="1400" b="1" i="0" u="none" strike="noStrike" cap="none" dirty="0">
                          <a:solidFill>
                            <a:srgbClr val="000000"/>
                          </a:solidFill>
                          <a:latin typeface="+mn-lt"/>
                          <a:ea typeface="Arial"/>
                          <a:cs typeface="Arial"/>
                          <a:sym typeface="Arial"/>
                        </a:rPr>
                      </a:br>
                      <a:r>
                        <a:rPr lang="en-US" sz="1400" b="1" i="0" u="none" strike="noStrike" cap="none" dirty="0">
                          <a:solidFill>
                            <a:srgbClr val="000000"/>
                          </a:solidFill>
                          <a:latin typeface="+mn-lt"/>
                          <a:ea typeface="Arial"/>
                          <a:cs typeface="Arial"/>
                          <a:sym typeface="Arial"/>
                        </a:rPr>
                        <a:t>and may change rapidly over time depending on what is observed in practice.</a:t>
                      </a:r>
                    </a:p>
                    <a:p>
                      <a:pPr marL="194310" marR="0" lvl="0" indent="-194310" algn="l" rtl="0">
                        <a:lnSpc>
                          <a:spcPct val="100000"/>
                        </a:lnSpc>
                        <a:spcBef>
                          <a:spcPts val="0"/>
                        </a:spcBef>
                        <a:spcAft>
                          <a:spcPts val="0"/>
                        </a:spcAft>
                        <a:buClr>
                          <a:srgbClr val="000000"/>
                        </a:buClr>
                        <a:buSzPts val="1500"/>
                        <a:buFont typeface="Arial" panose="020B0604020202020204" pitchFamily="34" charset="0"/>
                        <a:buChar char="•"/>
                      </a:pPr>
                      <a:r>
                        <a:rPr lang="en-US" sz="1400" b="0" i="0" u="none" strike="noStrike" cap="none" dirty="0">
                          <a:solidFill>
                            <a:srgbClr val="000000"/>
                          </a:solidFill>
                          <a:latin typeface="+mn-lt"/>
                          <a:ea typeface="Arial"/>
                          <a:cs typeface="Arial"/>
                          <a:sym typeface="Arial"/>
                        </a:rPr>
                        <a:t>The State Council has stated that a draft “Artificial Intelligence Law” will be submitted to the government in the future.</a:t>
                      </a:r>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8068208"/>
                  </a:ext>
                </a:extLst>
              </a:tr>
            </a:tbl>
          </a:graphicData>
        </a:graphic>
      </p:graphicFrame>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p:txBody>
          <a:bodyPr/>
          <a:lstStyle/>
          <a:p>
            <a:r>
              <a:rPr lang="en-US" dirty="0"/>
              <a:t>China’s AI laws: What you need to know</a:t>
            </a:r>
          </a:p>
        </p:txBody>
      </p:sp>
      <p:sp>
        <p:nvSpPr>
          <p:cNvPr id="20" name="TextBox 19">
            <a:extLst>
              <a:ext uri="{FF2B5EF4-FFF2-40B4-BE49-F238E27FC236}">
                <a16:creationId xmlns:a16="http://schemas.microsoft.com/office/drawing/2014/main" id="{42AFBA51-0C95-901A-1A2C-53452036D7BC}"/>
              </a:ext>
            </a:extLst>
          </p:cNvPr>
          <p:cNvSpPr txBox="1"/>
          <p:nvPr/>
        </p:nvSpPr>
        <p:spPr>
          <a:xfrm>
            <a:off x="457199" y="5664527"/>
            <a:ext cx="7269481" cy="592470"/>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a:p>
            <a:pPr marL="91440" indent="-91440">
              <a:spcBef>
                <a:spcPts val="300"/>
              </a:spcBef>
            </a:pPr>
            <a:r>
              <a:rPr lang="en-US" sz="1000" baseline="30000" dirty="0">
                <a:solidFill>
                  <a:srgbClr val="6F7878"/>
                </a:solidFill>
              </a:rPr>
              <a:t>a</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New Generative AI Measures in China</a:t>
            </a:r>
            <a:r>
              <a:rPr lang="en-US" sz="1000" b="0" i="0" u="none" strike="noStrike" cap="none" dirty="0">
                <a:solidFill>
                  <a:srgbClr val="6F7878"/>
                </a:solidFill>
                <a:latin typeface="Arial"/>
                <a:ea typeface="Arial"/>
                <a:cs typeface="Arial"/>
                <a:sym typeface="Arial"/>
              </a:rPr>
              <a:t>, Ashurst</a:t>
            </a:r>
            <a:r>
              <a:rPr lang="en-US" sz="1000" b="0" i="0" u="sng" strike="noStrike" cap="none" dirty="0">
                <a:solidFill>
                  <a:srgbClr val="6F7878"/>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endParaRPr lang="en-US" sz="1000" b="0" i="0" u="sng" strike="noStrike" cap="none" dirty="0">
              <a:solidFill>
                <a:srgbClr val="6F7878"/>
              </a:solidFill>
              <a:latin typeface="Arial"/>
              <a:ea typeface="Arial"/>
              <a:cs typeface="Arial"/>
              <a:sym typeface="Arial"/>
            </a:endParaRPr>
          </a:p>
          <a:p>
            <a:pPr marL="91440" indent="-91440"/>
            <a:r>
              <a:rPr lang="en-US" sz="1000" baseline="30000" dirty="0">
                <a:solidFill>
                  <a:srgbClr val="6F7878"/>
                </a:solidFill>
              </a:rPr>
              <a:t>b</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Interim Measures for the Management of Generative AI Services</a:t>
            </a:r>
            <a:r>
              <a:rPr lang="en-US" sz="1000" b="0" i="0" u="none" strike="noStrike" cap="none" dirty="0">
                <a:solidFill>
                  <a:srgbClr val="6F7878"/>
                </a:solidFill>
                <a:latin typeface="Arial"/>
                <a:ea typeface="Arial"/>
                <a:cs typeface="Arial"/>
                <a:sym typeface="Arial"/>
              </a:rPr>
              <a:t>, Cyberspace Administration of China</a:t>
            </a:r>
          </a:p>
        </p:txBody>
      </p:sp>
      <p:sp>
        <p:nvSpPr>
          <p:cNvPr id="5" name="Freeform 4">
            <a:extLst>
              <a:ext uri="{FF2B5EF4-FFF2-40B4-BE49-F238E27FC236}">
                <a16:creationId xmlns:a16="http://schemas.microsoft.com/office/drawing/2014/main" id="{8A6CBA01-D12D-2230-52F5-82CFA7809024}"/>
              </a:ext>
            </a:extLst>
          </p:cNvPr>
          <p:cNvSpPr/>
          <p:nvPr/>
        </p:nvSpPr>
        <p:spPr>
          <a:xfrm>
            <a:off x="0" y="1919677"/>
            <a:ext cx="1995140" cy="3108967"/>
          </a:xfrm>
          <a:custGeom>
            <a:avLst/>
            <a:gdLst>
              <a:gd name="connsiteX0" fmla="*/ 440293 w 1995140"/>
              <a:gd name="connsiteY0" fmla="*/ 0 h 3108967"/>
              <a:gd name="connsiteX1" fmla="*/ 1995140 w 1995140"/>
              <a:gd name="connsiteY1" fmla="*/ 1554484 h 3108967"/>
              <a:gd name="connsiteX2" fmla="*/ 440293 w 1995140"/>
              <a:gd name="connsiteY2" fmla="*/ 3108967 h 3108967"/>
              <a:gd name="connsiteX3" fmla="*/ 126938 w 1995140"/>
              <a:gd name="connsiteY3" fmla="*/ 3077385 h 3108967"/>
              <a:gd name="connsiteX4" fmla="*/ 0 w 1995140"/>
              <a:gd name="connsiteY4" fmla="*/ 3044754 h 3108967"/>
              <a:gd name="connsiteX5" fmla="*/ 0 w 1995140"/>
              <a:gd name="connsiteY5" fmla="*/ 64214 h 3108967"/>
              <a:gd name="connsiteX6" fmla="*/ 126938 w 1995140"/>
              <a:gd name="connsiteY6" fmla="*/ 31582 h 3108967"/>
              <a:gd name="connsiteX7" fmla="*/ 440293 w 1995140"/>
              <a:gd name="connsiteY7" fmla="*/ 0 h 31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140" h="3108967">
                <a:moveTo>
                  <a:pt x="440293" y="0"/>
                </a:moveTo>
                <a:cubicBezTo>
                  <a:pt x="1299015" y="0"/>
                  <a:pt x="1995140" y="695969"/>
                  <a:pt x="1995140" y="1554484"/>
                </a:cubicBezTo>
                <a:cubicBezTo>
                  <a:pt x="1995140" y="2412998"/>
                  <a:pt x="1299015" y="3108967"/>
                  <a:pt x="440293" y="3108967"/>
                </a:cubicBezTo>
                <a:cubicBezTo>
                  <a:pt x="332954" y="3108967"/>
                  <a:pt x="228154" y="3098093"/>
                  <a:pt x="126938" y="3077385"/>
                </a:cubicBezTo>
                <a:lnTo>
                  <a:pt x="0" y="3044754"/>
                </a:lnTo>
                <a:lnTo>
                  <a:pt x="0" y="64214"/>
                </a:lnTo>
                <a:lnTo>
                  <a:pt x="126938" y="31582"/>
                </a:lnTo>
                <a:cubicBezTo>
                  <a:pt x="228154" y="10875"/>
                  <a:pt x="332954" y="0"/>
                  <a:pt x="44029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6" name="Freeform 5">
            <a:extLst>
              <a:ext uri="{FF2B5EF4-FFF2-40B4-BE49-F238E27FC236}">
                <a16:creationId xmlns:a16="http://schemas.microsoft.com/office/drawing/2014/main" id="{7B0003BE-0108-89C5-5417-709F21D0ED97}"/>
              </a:ext>
            </a:extLst>
          </p:cNvPr>
          <p:cNvSpPr/>
          <p:nvPr/>
        </p:nvSpPr>
        <p:spPr>
          <a:xfrm>
            <a:off x="0" y="2075191"/>
            <a:ext cx="1842522" cy="2769996"/>
          </a:xfrm>
          <a:custGeom>
            <a:avLst/>
            <a:gdLst>
              <a:gd name="connsiteX0" fmla="*/ 457200 w 1842522"/>
              <a:gd name="connsiteY0" fmla="*/ 0 h 2769996"/>
              <a:gd name="connsiteX1" fmla="*/ 1842522 w 1842522"/>
              <a:gd name="connsiteY1" fmla="*/ 1384998 h 2769996"/>
              <a:gd name="connsiteX2" fmla="*/ 457200 w 1842522"/>
              <a:gd name="connsiteY2" fmla="*/ 2769996 h 2769996"/>
              <a:gd name="connsiteX3" fmla="*/ 45249 w 1842522"/>
              <a:gd name="connsiteY3" fmla="*/ 2707729 h 2769996"/>
              <a:gd name="connsiteX4" fmla="*/ 0 w 1842522"/>
              <a:gd name="connsiteY4" fmla="*/ 2691172 h 2769996"/>
              <a:gd name="connsiteX5" fmla="*/ 0 w 1842522"/>
              <a:gd name="connsiteY5" fmla="*/ 78825 h 2769996"/>
              <a:gd name="connsiteX6" fmla="*/ 45249 w 1842522"/>
              <a:gd name="connsiteY6" fmla="*/ 62267 h 2769996"/>
              <a:gd name="connsiteX7" fmla="*/ 457200 w 1842522"/>
              <a:gd name="connsiteY7" fmla="*/ 0 h 276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522" h="2769996">
                <a:moveTo>
                  <a:pt x="457200" y="0"/>
                </a:moveTo>
                <a:cubicBezTo>
                  <a:pt x="1222296" y="0"/>
                  <a:pt x="1842522" y="620088"/>
                  <a:pt x="1842522" y="1384998"/>
                </a:cubicBezTo>
                <a:cubicBezTo>
                  <a:pt x="1842522" y="2149909"/>
                  <a:pt x="1222296" y="2769996"/>
                  <a:pt x="457200" y="2769996"/>
                </a:cubicBezTo>
                <a:cubicBezTo>
                  <a:pt x="313746" y="2769996"/>
                  <a:pt x="175384" y="2748196"/>
                  <a:pt x="45249" y="2707729"/>
                </a:cubicBezTo>
                <a:lnTo>
                  <a:pt x="0" y="2691172"/>
                </a:lnTo>
                <a:lnTo>
                  <a:pt x="0" y="78825"/>
                </a:lnTo>
                <a:lnTo>
                  <a:pt x="45249" y="62267"/>
                </a:lnTo>
                <a:cubicBezTo>
                  <a:pt x="175384" y="21800"/>
                  <a:pt x="313746" y="0"/>
                  <a:pt x="457200" y="0"/>
                </a:cubicBezTo>
                <a:close/>
              </a:path>
            </a:pathLst>
          </a:custGeom>
          <a:solidFill>
            <a:srgbClr val="002856"/>
          </a:solidFill>
          <a:ln w="0" cap="flat">
            <a:noFill/>
            <a:prstDash val="solid"/>
            <a:miter/>
          </a:ln>
        </p:spPr>
        <p:txBody>
          <a:bodyPr wrap="square" rtlCol="0" anchor="ctr">
            <a:noAutofit/>
          </a:bodyPr>
          <a:lstStyle/>
          <a:p>
            <a:endParaRPr lang="en-US" dirty="0"/>
          </a:p>
        </p:txBody>
      </p:sp>
      <p:sp>
        <p:nvSpPr>
          <p:cNvPr id="7" name="Google Shape;102;g265f72b26b1_1_4">
            <a:extLst>
              <a:ext uri="{FF2B5EF4-FFF2-40B4-BE49-F238E27FC236}">
                <a16:creationId xmlns:a16="http://schemas.microsoft.com/office/drawing/2014/main" id="{F3A25B48-4A6F-0A51-3AE6-1312386911A3}"/>
              </a:ext>
            </a:extLst>
          </p:cNvPr>
          <p:cNvSpPr txBox="1"/>
          <p:nvPr/>
        </p:nvSpPr>
        <p:spPr>
          <a:xfrm>
            <a:off x="457200" y="3090854"/>
            <a:ext cx="1226753" cy="73866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None/>
            </a:pPr>
            <a:r>
              <a:rPr lang="en-US" sz="2400" b="1" i="0" u="none" strike="noStrike" cap="none" dirty="0">
                <a:solidFill>
                  <a:schemeClr val="bg1"/>
                </a:solidFill>
                <a:ea typeface="Arial"/>
                <a:cs typeface="Arial"/>
                <a:sym typeface="Arial"/>
              </a:rPr>
              <a:t>Key Points</a:t>
            </a:r>
            <a:endParaRPr lang="en-US" sz="2400" baseline="30000" dirty="0">
              <a:solidFill>
                <a:schemeClr val="bg1"/>
              </a:solidFill>
            </a:endParaRPr>
          </a:p>
        </p:txBody>
      </p:sp>
      <p:sp>
        <p:nvSpPr>
          <p:cNvPr id="9" name="TextBox 8">
            <a:extLst>
              <a:ext uri="{FF2B5EF4-FFF2-40B4-BE49-F238E27FC236}">
                <a16:creationId xmlns:a16="http://schemas.microsoft.com/office/drawing/2014/main" id="{56C750AD-55C6-4693-F98B-85B7AA34A594}"/>
              </a:ext>
            </a:extLst>
          </p:cNvPr>
          <p:cNvSpPr txBox="1"/>
          <p:nvPr/>
        </p:nvSpPr>
        <p:spPr>
          <a:xfrm>
            <a:off x="457200" y="908447"/>
            <a:ext cx="11246760" cy="615553"/>
          </a:xfrm>
          <a:prstGeom prst="rect">
            <a:avLst/>
          </a:prstGeom>
          <a:solidFill>
            <a:srgbClr val="F4F4F4"/>
          </a:solidFill>
        </p:spPr>
        <p:txBody>
          <a:bodyPr wrap="square" lIns="91440" tIns="91440" rIns="438912" bIns="91440" rtlCol="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On 15 August 2023, </a:t>
            </a:r>
            <a:r>
              <a:rPr lang="en-US" sz="1400" b="1" i="0" u="none" strike="noStrike" cap="none" dirty="0">
                <a:solidFill>
                  <a:srgbClr val="000000"/>
                </a:solidFill>
                <a:latin typeface="Arial"/>
                <a:ea typeface="Arial"/>
                <a:cs typeface="Arial"/>
                <a:sym typeface="Arial"/>
              </a:rPr>
              <a:t>Interim Measures for the Administration of Generative AI (GenAI) Services </a:t>
            </a:r>
            <a:r>
              <a:rPr lang="en-US" sz="1400" b="0" i="0" u="none" strike="noStrike" cap="none" dirty="0">
                <a:solidFill>
                  <a:srgbClr val="000000"/>
                </a:solidFill>
                <a:latin typeface="Arial"/>
                <a:ea typeface="Arial"/>
                <a:cs typeface="Arial"/>
                <a:sym typeface="Arial"/>
              </a:rPr>
              <a:t>came into effect with</a:t>
            </a:r>
            <a:r>
              <a:rPr lang="en-US" sz="1400" b="1" i="0" u="none" strike="noStrike" cap="none" dirty="0">
                <a:solidFill>
                  <a:srgbClr val="000000"/>
                </a:solidFill>
                <a:latin typeface="Arial"/>
                <a:ea typeface="Arial"/>
                <a:cs typeface="Arial"/>
                <a:sym typeface="Arial"/>
              </a:rPr>
              <a:t> </a:t>
            </a:r>
            <a:r>
              <a:rPr lang="en-US" sz="1400" i="0" u="none" strike="noStrike" cap="none" dirty="0">
                <a:solidFill>
                  <a:srgbClr val="000000"/>
                </a:solidFill>
                <a:latin typeface="Arial"/>
                <a:ea typeface="Arial"/>
                <a:cs typeface="Arial"/>
                <a:sym typeface="Arial"/>
              </a:rPr>
              <a:t>specific obligations for service providers surrounding the </a:t>
            </a:r>
            <a:r>
              <a:rPr lang="en-US" sz="1400" b="1" i="0" u="none" strike="noStrike" cap="none" dirty="0">
                <a:solidFill>
                  <a:srgbClr val="000000"/>
                </a:solidFill>
                <a:latin typeface="Arial"/>
                <a:ea typeface="Arial"/>
                <a:cs typeface="Arial"/>
                <a:sym typeface="Arial"/>
              </a:rPr>
              <a:t>training, labeling, restricting and overall transparency of GenAI use.</a:t>
            </a:r>
            <a:r>
              <a:rPr lang="en-US" sz="1400" baseline="30000" dirty="0">
                <a:solidFill>
                  <a:srgbClr val="000000"/>
                </a:solidFill>
                <a:latin typeface="Arial"/>
                <a:ea typeface="Arial"/>
                <a:cs typeface="Arial"/>
                <a:sym typeface="Arial"/>
              </a:rPr>
              <a:t>a,b</a:t>
            </a:r>
            <a:endParaRPr lang="en-US" sz="1400" b="0" i="0" u="none" strike="noStrike" cap="none" baseline="30000" dirty="0">
              <a:solidFill>
                <a:srgbClr val="000000"/>
              </a:solidFill>
              <a:latin typeface="Arial"/>
              <a:ea typeface="Arial"/>
              <a:cs typeface="Arial"/>
              <a:sym typeface="Arial"/>
            </a:endParaRPr>
          </a:p>
        </p:txBody>
      </p:sp>
      <p:grpSp>
        <p:nvGrpSpPr>
          <p:cNvPr id="26" name="Group 25">
            <a:extLst>
              <a:ext uri="{FF2B5EF4-FFF2-40B4-BE49-F238E27FC236}">
                <a16:creationId xmlns:a16="http://schemas.microsoft.com/office/drawing/2014/main" id="{332C2575-BD7B-BF84-6735-BFB61D27E46A}"/>
              </a:ext>
            </a:extLst>
          </p:cNvPr>
          <p:cNvGrpSpPr/>
          <p:nvPr/>
        </p:nvGrpSpPr>
        <p:grpSpPr>
          <a:xfrm>
            <a:off x="7540831" y="5418306"/>
            <a:ext cx="4651169" cy="738665"/>
            <a:chOff x="7629926" y="5418306"/>
            <a:chExt cx="4651169" cy="738665"/>
          </a:xfrm>
        </p:grpSpPr>
        <p:sp>
          <p:nvSpPr>
            <p:cNvPr id="27" name="TextBox 26">
              <a:extLst>
                <a:ext uri="{FF2B5EF4-FFF2-40B4-BE49-F238E27FC236}">
                  <a16:creationId xmlns:a16="http://schemas.microsoft.com/office/drawing/2014/main" id="{6A170083-FD11-2F2B-9A71-24DE5677E795}"/>
                </a:ext>
              </a:extLst>
            </p:cNvPr>
            <p:cNvSpPr txBox="1"/>
            <p:nvPr/>
          </p:nvSpPr>
          <p:spPr>
            <a:xfrm>
              <a:off x="8639329" y="5418306"/>
              <a:ext cx="3641766" cy="738664"/>
            </a:xfrm>
            <a:prstGeom prst="rect">
              <a:avLst/>
            </a:prstGeom>
            <a:noFill/>
            <a:ln w="25400">
              <a:solidFill>
                <a:srgbClr val="DE0A01"/>
              </a:solidFill>
              <a:prstDash val="dash"/>
            </a:ln>
          </p:spPr>
          <p:txBody>
            <a:bodyPr wrap="square" lIns="91440" tIns="45720" rIns="45720" bIns="45720" rtlCol="0" anchor="b" anchorCtr="0">
              <a:spAutoFit/>
            </a:bodyPr>
            <a:lstStyle/>
            <a:p>
              <a:pPr marR="0" lvl="0" indent="0"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Arial"/>
                  <a:ea typeface="Arial"/>
                  <a:cs typeface="Arial"/>
                  <a:sym typeface="Arial"/>
                </a:rPr>
                <a:t>This slide contains more details on China’s AI laws. If this is relevant to your enterprise, move it into your presentation.</a:t>
              </a:r>
              <a:endParaRPr lang="en-US" sz="1100" dirty="0"/>
            </a:p>
          </p:txBody>
        </p:sp>
        <p:sp>
          <p:nvSpPr>
            <p:cNvPr id="28" name="TextBox 27">
              <a:extLst>
                <a:ext uri="{FF2B5EF4-FFF2-40B4-BE49-F238E27FC236}">
                  <a16:creationId xmlns:a16="http://schemas.microsoft.com/office/drawing/2014/main" id="{E655C240-AF38-3F5D-E8AA-569A1D5DC9A4}"/>
                </a:ext>
              </a:extLst>
            </p:cNvPr>
            <p:cNvSpPr txBox="1"/>
            <p:nvPr/>
          </p:nvSpPr>
          <p:spPr>
            <a:xfrm>
              <a:off x="7629926" y="5418307"/>
              <a:ext cx="1009403" cy="738664"/>
            </a:xfrm>
            <a:prstGeom prst="rect">
              <a:avLst/>
            </a:prstGeom>
            <a:solidFill>
              <a:srgbClr val="DE0A01"/>
            </a:solidFill>
            <a:ln w="25400">
              <a:solidFill>
                <a:srgbClr val="DE0A01"/>
              </a:solidFill>
              <a:prstDash val="solid"/>
            </a:ln>
          </p:spPr>
          <p:txBody>
            <a:bodyPr wrap="square" lIns="45720" tIns="45720" rIns="45720" bIns="45720" rtlCol="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bg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Option 2</a:t>
              </a:r>
              <a:endParaRPr lang="en-US" sz="1400" b="1" i="0" u="none" strike="noStrike" cap="none" dirty="0">
                <a:solidFill>
                  <a:schemeClr val="bg1"/>
                </a:solidFill>
                <a:latin typeface="Arial"/>
                <a:ea typeface="Arial"/>
                <a:cs typeface="Arial"/>
                <a:sym typeface="Arial"/>
              </a:endParaRPr>
            </a:p>
          </p:txBody>
        </p:sp>
      </p:grpSp>
      <p:sp>
        <p:nvSpPr>
          <p:cNvPr id="11" name="Oval 10">
            <a:extLst>
              <a:ext uri="{FF2B5EF4-FFF2-40B4-BE49-F238E27FC236}">
                <a16:creationId xmlns:a16="http://schemas.microsoft.com/office/drawing/2014/main" id="{FAB93E77-299E-622B-E62D-EFF6C7470714}"/>
              </a:ext>
            </a:extLst>
          </p:cNvPr>
          <p:cNvSpPr/>
          <p:nvPr/>
        </p:nvSpPr>
        <p:spPr>
          <a:xfrm>
            <a:off x="-1131217" y="1909508"/>
            <a:ext cx="3122938" cy="3122938"/>
          </a:xfrm>
          <a:prstGeom prst="ellipse">
            <a:avLst/>
          </a:prstGeom>
          <a:noFill/>
          <a:ln w="19050">
            <a:solidFill>
              <a:srgbClr val="FF5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7521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FF516E59-604D-EA86-1D39-3D91B5754987}"/>
              </a:ext>
            </a:extLst>
          </p:cNvPr>
          <p:cNvGraphicFramePr>
            <a:graphicFrameLocks noGrp="1"/>
          </p:cNvGraphicFramePr>
          <p:nvPr>
            <p:extLst>
              <p:ext uri="{D42A27DB-BD31-4B8C-83A1-F6EECF244321}">
                <p14:modId xmlns:p14="http://schemas.microsoft.com/office/powerpoint/2010/main" val="1126668744"/>
              </p:ext>
            </p:extLst>
          </p:nvPr>
        </p:nvGraphicFramePr>
        <p:xfrm>
          <a:off x="443345" y="1584960"/>
          <a:ext cx="11247120" cy="36880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927169468"/>
                    </a:ext>
                  </a:extLst>
                </a:gridCol>
                <a:gridCol w="7132320">
                  <a:extLst>
                    <a:ext uri="{9D8B030D-6E8A-4147-A177-3AD203B41FA5}">
                      <a16:colId xmlns:a16="http://schemas.microsoft.com/office/drawing/2014/main" val="2845210728"/>
                    </a:ext>
                  </a:extLst>
                </a:gridCol>
              </a:tblGrid>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Limited Direct Rulemaking</a:t>
                      </a:r>
                    </a:p>
                  </a:txBody>
                  <a:tcPr marL="1737360"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dirty="0">
                          <a:solidFill>
                            <a:schemeClr val="dk1"/>
                          </a:solidFill>
                          <a:latin typeface="+mn-lt"/>
                          <a:ea typeface="Arial"/>
                          <a:cs typeface="Arial"/>
                          <a:sym typeface="Arial"/>
                        </a:rPr>
                        <a:t>Calls for action from U.S. cabinet departments and government agencies to develop best practices, guidance and, in some cases, rules within their regulatory remit </a:t>
                      </a:r>
                      <a:r>
                        <a:rPr lang="en-US" sz="1400" b="0" i="0" u="none" strike="noStrike" cap="none" dirty="0">
                          <a:solidFill>
                            <a:srgbClr val="262626"/>
                          </a:solidFill>
                          <a:latin typeface="+mn-lt"/>
                          <a:ea typeface="Arial"/>
                          <a:cs typeface="Arial"/>
                          <a:sym typeface="Arial"/>
                        </a:rPr>
                        <a:t>— </a:t>
                      </a:r>
                      <a:br>
                        <a:rPr lang="en-US" sz="1400" b="0" i="0" u="none" strike="noStrike" cap="none" dirty="0">
                          <a:solidFill>
                            <a:srgbClr val="262626"/>
                          </a:solidFill>
                          <a:latin typeface="+mn-lt"/>
                          <a:ea typeface="Arial"/>
                          <a:cs typeface="Arial"/>
                          <a:sym typeface="Arial"/>
                        </a:rPr>
                      </a:br>
                      <a:r>
                        <a:rPr lang="en-US" sz="1400" b="1" i="0" u="none" strike="noStrike" cap="none" dirty="0">
                          <a:solidFill>
                            <a:schemeClr val="dk1"/>
                          </a:solidFill>
                          <a:latin typeface="+mn-lt"/>
                          <a:ea typeface="Arial"/>
                          <a:cs typeface="Arial"/>
                          <a:sym typeface="Arial"/>
                        </a:rPr>
                        <a:t>most of which have not yet been produced.</a:t>
                      </a:r>
                      <a:endParaRPr lang="en-US" sz="1100" dirty="0"/>
                    </a:p>
                  </a:txBody>
                  <a:tcPr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8834507"/>
                  </a:ext>
                </a:extLst>
              </a:tr>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Multiple Agencies Involved</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spc="0" baseline="0" dirty="0">
                          <a:solidFill>
                            <a:schemeClr val="dk1"/>
                          </a:solidFill>
                          <a:latin typeface="+mn-lt"/>
                          <a:ea typeface="Arial"/>
                          <a:cs typeface="Arial"/>
                          <a:sym typeface="Arial"/>
                        </a:rPr>
                        <a:t>Calls on several cabinet departments, including the Departments of Commerce, Labor, </a:t>
                      </a:r>
                      <a:r>
                        <a:rPr lang="en-US" sz="1400" b="0" i="0" u="none" strike="noStrike" cap="none" spc="-10" baseline="0" dirty="0">
                          <a:solidFill>
                            <a:schemeClr val="dk1"/>
                          </a:solidFill>
                          <a:latin typeface="+mn-lt"/>
                          <a:ea typeface="Arial"/>
                          <a:cs typeface="Arial"/>
                          <a:sym typeface="Arial"/>
                        </a:rPr>
                        <a:t>Treasury, and Health and Human Services, as well as federal agencies, such as the FTC.</a:t>
                      </a:r>
                      <a:endParaRPr lang="en-US" sz="1100" spc="-10" baseline="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2455979"/>
                  </a:ext>
                </a:extLst>
              </a:tr>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Industry-Specific</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spc="0" baseline="0" dirty="0">
                          <a:solidFill>
                            <a:schemeClr val="dk1"/>
                          </a:solidFill>
                          <a:latin typeface="+mn-lt"/>
                          <a:ea typeface="Arial"/>
                          <a:cs typeface="Arial"/>
                          <a:sym typeface="Arial"/>
                        </a:rPr>
                        <a:t>Many sections speak about specific industries such as </a:t>
                      </a:r>
                      <a:r>
                        <a:rPr lang="en-US" sz="1400" b="0" i="0" u="none" strike="noStrike" cap="none" spc="-20" baseline="0" dirty="0">
                          <a:solidFill>
                            <a:schemeClr val="dk1"/>
                          </a:solidFill>
                          <a:latin typeface="+mn-lt"/>
                          <a:ea typeface="Arial"/>
                          <a:cs typeface="Arial"/>
                          <a:sym typeface="Arial"/>
                        </a:rPr>
                        <a:t>technology, healthcare, </a:t>
                      </a:r>
                      <a:br>
                        <a:rPr lang="en-US" sz="1400" b="0" i="0" u="none" strike="noStrike" cap="none" spc="-20" baseline="0" dirty="0">
                          <a:solidFill>
                            <a:schemeClr val="dk1"/>
                          </a:solidFill>
                          <a:latin typeface="+mn-lt"/>
                          <a:ea typeface="Arial"/>
                          <a:cs typeface="Arial"/>
                          <a:sym typeface="Arial"/>
                        </a:rPr>
                      </a:br>
                      <a:r>
                        <a:rPr lang="en-US" sz="1400" b="0" i="0" u="none" strike="noStrike" cap="none" spc="-20" baseline="0" dirty="0">
                          <a:solidFill>
                            <a:schemeClr val="dk1"/>
                          </a:solidFill>
                          <a:latin typeface="+mn-lt"/>
                          <a:ea typeface="Arial"/>
                          <a:cs typeface="Arial"/>
                          <a:sym typeface="Arial"/>
                        </a:rPr>
                        <a:t>and education. Others reference activities </a:t>
                      </a:r>
                      <a:r>
                        <a:rPr lang="en-US" sz="1400" b="0" i="0" u="none" strike="noStrike" cap="none" spc="0" baseline="0" dirty="0">
                          <a:solidFill>
                            <a:schemeClr val="dk1"/>
                          </a:solidFill>
                          <a:latin typeface="+mn-lt"/>
                          <a:ea typeface="Arial"/>
                          <a:cs typeface="Arial"/>
                          <a:sym typeface="Arial"/>
                        </a:rPr>
                        <a:t>common to most industries, such as </a:t>
                      </a:r>
                      <a:br>
                        <a:rPr lang="en-US" sz="1400" b="0" i="0" u="none" strike="noStrike" cap="none" spc="0" baseline="0" dirty="0">
                          <a:solidFill>
                            <a:schemeClr val="dk1"/>
                          </a:solidFill>
                          <a:latin typeface="+mn-lt"/>
                          <a:ea typeface="Arial"/>
                          <a:cs typeface="Arial"/>
                          <a:sym typeface="Arial"/>
                        </a:rPr>
                      </a:br>
                      <a:r>
                        <a:rPr lang="en-US" sz="1400" b="0" i="0" u="none" strike="noStrike" cap="none" spc="0" baseline="0" dirty="0">
                          <a:solidFill>
                            <a:schemeClr val="dk1"/>
                          </a:solidFill>
                          <a:latin typeface="+mn-lt"/>
                          <a:ea typeface="Arial"/>
                          <a:cs typeface="Arial"/>
                          <a:sym typeface="Arial"/>
                        </a:rPr>
                        <a:t>rules around hiring.</a:t>
                      </a:r>
                    </a:p>
                  </a:txBody>
                  <a:tcPr marR="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8068208"/>
                  </a:ext>
                </a:extLst>
              </a:tr>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Rolled Out Over </a:t>
                      </a:r>
                      <a:br>
                        <a:rPr lang="en-US" sz="1400" b="1" i="0" u="none" strike="noStrike" cap="none" dirty="0">
                          <a:solidFill>
                            <a:srgbClr val="002856"/>
                          </a:solidFill>
                          <a:latin typeface="+mn-lt"/>
                          <a:ea typeface="Arial"/>
                          <a:cs typeface="Arial"/>
                          <a:sym typeface="Arial"/>
                        </a:rPr>
                      </a:br>
                      <a:r>
                        <a:rPr lang="en-US" sz="1400" b="1" i="0" u="none" strike="noStrike" cap="none" dirty="0">
                          <a:solidFill>
                            <a:srgbClr val="002856"/>
                          </a:solidFill>
                          <a:latin typeface="+mn-lt"/>
                          <a:ea typeface="Arial"/>
                          <a:cs typeface="Arial"/>
                          <a:sym typeface="Arial"/>
                        </a:rPr>
                        <a:t>the Next 1.5 Years</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500"/>
                        <a:buFontTx/>
                        <a:buNone/>
                        <a:tabLst/>
                        <a:defRPr/>
                      </a:pPr>
                      <a:r>
                        <a:rPr lang="en-US" sz="1400" b="0" i="0" u="none" strike="noStrike" cap="none" dirty="0">
                          <a:solidFill>
                            <a:schemeClr val="dk1"/>
                          </a:solidFill>
                          <a:latin typeface="+mn-lt"/>
                          <a:ea typeface="Arial"/>
                          <a:cs typeface="Arial"/>
                          <a:sym typeface="Arial"/>
                        </a:rPr>
                        <a:t>Provides deadlines of up to 455 days</a:t>
                      </a:r>
                      <a:r>
                        <a:rPr lang="en-US" sz="1400" b="0" i="0" u="none" strike="noStrike" cap="none" baseline="30000" dirty="0">
                          <a:solidFill>
                            <a:schemeClr val="dk1"/>
                          </a:solidFill>
                          <a:latin typeface="+mn-lt"/>
                          <a:ea typeface="Arial"/>
                          <a:cs typeface="Arial"/>
                          <a:sym typeface="Arial"/>
                        </a:rPr>
                        <a:t>b</a:t>
                      </a:r>
                      <a:r>
                        <a:rPr lang="en-US" sz="1400" b="0" i="0" u="none" strike="noStrike" cap="none" dirty="0">
                          <a:solidFill>
                            <a:schemeClr val="dk1"/>
                          </a:solidFill>
                          <a:latin typeface="+mn-lt"/>
                          <a:ea typeface="Arial"/>
                          <a:cs typeface="Arial"/>
                          <a:sym typeface="Arial"/>
                        </a:rPr>
                        <a:t> to develop best practices, guidance and rules, </a:t>
                      </a:r>
                      <a:br>
                        <a:rPr lang="en-US" sz="1400" b="0" i="0" u="none" strike="noStrike" cap="none" dirty="0">
                          <a:solidFill>
                            <a:schemeClr val="dk1"/>
                          </a:solidFill>
                          <a:latin typeface="+mn-lt"/>
                          <a:ea typeface="Arial"/>
                          <a:cs typeface="Arial"/>
                          <a:sym typeface="Arial"/>
                        </a:rPr>
                      </a:br>
                      <a:r>
                        <a:rPr lang="en-US" sz="1400" b="0" i="0" u="none" strike="noStrike" cap="none" dirty="0">
                          <a:solidFill>
                            <a:schemeClr val="dk1"/>
                          </a:solidFill>
                          <a:latin typeface="+mn-lt"/>
                          <a:ea typeface="Arial"/>
                          <a:cs typeface="Arial"/>
                          <a:sym typeface="Arial"/>
                        </a:rPr>
                        <a:t>or to implement changes directed toward them.</a:t>
                      </a:r>
                      <a:endParaRPr lang="en-US" sz="110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5453223"/>
                  </a:ext>
                </a:extLst>
              </a:tr>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Regulations for Federal Agencies and AI Developers</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500"/>
                        <a:buFontTx/>
                        <a:buNone/>
                        <a:tabLst/>
                        <a:defRPr/>
                      </a:pPr>
                      <a:r>
                        <a:rPr lang="en-US" sz="1400" b="0" i="0" u="none" strike="noStrike" cap="none" dirty="0">
                          <a:solidFill>
                            <a:schemeClr val="dk1"/>
                          </a:solidFill>
                          <a:latin typeface="+mn-lt"/>
                          <a:ea typeface="Arial"/>
                          <a:cs typeface="Arial"/>
                          <a:sym typeface="Arial"/>
                        </a:rPr>
                        <a:t>Notable areas covered include transparency rules for federal agencies who use AI and new requirements for testing and disclosure on high-risk “dual-use foundational models.”</a:t>
                      </a:r>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0406007"/>
                  </a:ext>
                </a:extLst>
              </a:tr>
            </a:tbl>
          </a:graphicData>
        </a:graphic>
      </p:graphicFrame>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p:txBody>
          <a:bodyPr/>
          <a:lstStyle/>
          <a:p>
            <a:r>
              <a:rPr lang="en-US" dirty="0"/>
              <a:t>U.S. AI Executive Order: What you need to know</a:t>
            </a:r>
          </a:p>
        </p:txBody>
      </p:sp>
      <p:sp>
        <p:nvSpPr>
          <p:cNvPr id="22" name="TextBox 21">
            <a:extLst>
              <a:ext uri="{FF2B5EF4-FFF2-40B4-BE49-F238E27FC236}">
                <a16:creationId xmlns:a16="http://schemas.microsoft.com/office/drawing/2014/main" id="{16DE5173-3B98-85AE-7920-BB16BDA90823}"/>
              </a:ext>
            </a:extLst>
          </p:cNvPr>
          <p:cNvSpPr txBox="1"/>
          <p:nvPr/>
        </p:nvSpPr>
        <p:spPr>
          <a:xfrm>
            <a:off x="457199" y="5664527"/>
            <a:ext cx="7269481" cy="592470"/>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a:p>
            <a:pPr marL="0" marR="0" lvl="0" indent="0" algn="l" rtl="0">
              <a:lnSpc>
                <a:spcPct val="100000"/>
              </a:lnSpc>
              <a:spcBef>
                <a:spcPts val="300"/>
              </a:spcBef>
              <a:spcAft>
                <a:spcPts val="0"/>
              </a:spcAft>
              <a:buClr>
                <a:srgbClr val="000000"/>
              </a:buClr>
              <a:buSzPts val="900"/>
              <a:buFont typeface="Arial"/>
              <a:buNone/>
            </a:pPr>
            <a:r>
              <a:rPr lang="en-US" sz="1000" baseline="30000" dirty="0">
                <a:solidFill>
                  <a:srgbClr val="6F7878"/>
                </a:solidFill>
              </a:rPr>
              <a:t>a</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Executive Order on the Safe, Secure and Trustworthy Development and Use of Artificial Intelligence</a:t>
            </a:r>
            <a:r>
              <a:rPr lang="en-US" sz="1000" b="0" i="0" u="none" strike="noStrike" cap="none" dirty="0">
                <a:solidFill>
                  <a:srgbClr val="6F7878"/>
                </a:solidFill>
                <a:latin typeface="Arial"/>
                <a:ea typeface="Arial"/>
                <a:cs typeface="Arial"/>
                <a:sym typeface="Arial"/>
              </a:rPr>
              <a:t>, The White House</a:t>
            </a:r>
            <a:endParaRPr lang="en-US" sz="1000" b="0" i="0" u="sng" strike="noStrike" cap="none" dirty="0">
              <a:solidFill>
                <a:srgbClr val="6F7878"/>
              </a:solidFill>
              <a:latin typeface="Arial"/>
              <a:ea typeface="Arial"/>
              <a:cs typeface="Arial"/>
              <a:sym typeface="Arial"/>
            </a:endParaRPr>
          </a:p>
          <a:p>
            <a:pPr marL="91440" indent="-91440"/>
            <a:r>
              <a:rPr lang="en-US" sz="1000" baseline="30000" dirty="0">
                <a:solidFill>
                  <a:srgbClr val="6F7878"/>
                </a:solidFill>
              </a:rPr>
              <a:t>b</a:t>
            </a:r>
            <a:r>
              <a:rPr lang="en-US" sz="1000" dirty="0">
                <a:solidFill>
                  <a:srgbClr val="6F7878"/>
                </a:solidFill>
              </a:rPr>
              <a:t> </a:t>
            </a:r>
            <a:r>
              <a:rPr lang="en-US" sz="1000" b="0" i="0" u="none" strike="noStrike" cap="none" dirty="0">
                <a:solidFill>
                  <a:srgbClr val="6F7878"/>
                </a:solidFill>
                <a:latin typeface="Arial"/>
                <a:ea typeface="Arial"/>
                <a:cs typeface="Arial"/>
                <a:sym typeface="Arial"/>
              </a:rPr>
              <a:t>455 days is the total time it will take to complete two combined steps.</a:t>
            </a:r>
          </a:p>
        </p:txBody>
      </p:sp>
      <p:sp>
        <p:nvSpPr>
          <p:cNvPr id="16" name="TextBox 15">
            <a:extLst>
              <a:ext uri="{FF2B5EF4-FFF2-40B4-BE49-F238E27FC236}">
                <a16:creationId xmlns:a16="http://schemas.microsoft.com/office/drawing/2014/main" id="{43C2F121-B5BE-AC34-C8D2-7FF38228CFA7}"/>
              </a:ext>
            </a:extLst>
          </p:cNvPr>
          <p:cNvSpPr txBox="1"/>
          <p:nvPr/>
        </p:nvSpPr>
        <p:spPr>
          <a:xfrm>
            <a:off x="457200" y="908447"/>
            <a:ext cx="11246760" cy="615553"/>
          </a:xfrm>
          <a:prstGeom prst="rect">
            <a:avLst/>
          </a:prstGeom>
          <a:solidFill>
            <a:srgbClr val="F4F4F4"/>
          </a:solidFill>
        </p:spPr>
        <p:txBody>
          <a:bodyPr wrap="square" lIns="91440" tIns="91440" rIns="438912" bIns="91440" rtlCol="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The Biden Administration’s executive order released on 30 October 2023 calls for </a:t>
            </a:r>
            <a:r>
              <a:rPr lang="en-US" sz="1400" b="1" i="0" u="none" strike="noStrike" cap="none" dirty="0">
                <a:solidFill>
                  <a:srgbClr val="000000"/>
                </a:solidFill>
                <a:latin typeface="Arial"/>
                <a:ea typeface="Arial"/>
                <a:cs typeface="Arial"/>
                <a:sym typeface="Arial"/>
              </a:rPr>
              <a:t>new guidance from U.S. government agencies, </a:t>
            </a:r>
            <a:r>
              <a:rPr lang="en-US" sz="1400" b="0" i="0" u="none" strike="noStrike" cap="none" dirty="0">
                <a:solidFill>
                  <a:srgbClr val="000000"/>
                </a:solidFill>
                <a:latin typeface="Arial"/>
                <a:ea typeface="Arial"/>
                <a:cs typeface="Arial"/>
                <a:sym typeface="Arial"/>
              </a:rPr>
              <a:t>directing them to implement changes around the development, adoption and evaluation of safe, secure and trustworthy AI.</a:t>
            </a:r>
            <a:r>
              <a:rPr lang="en-US" sz="1400" b="0" i="0" u="none" strike="noStrike" cap="none" baseline="30000" dirty="0">
                <a:solidFill>
                  <a:srgbClr val="000000"/>
                </a:solidFill>
                <a:latin typeface="Arial"/>
                <a:ea typeface="Arial"/>
                <a:cs typeface="Arial"/>
                <a:sym typeface="Arial"/>
              </a:rPr>
              <a:t>a</a:t>
            </a:r>
          </a:p>
        </p:txBody>
      </p:sp>
      <p:grpSp>
        <p:nvGrpSpPr>
          <p:cNvPr id="23" name="Group 22">
            <a:extLst>
              <a:ext uri="{FF2B5EF4-FFF2-40B4-BE49-F238E27FC236}">
                <a16:creationId xmlns:a16="http://schemas.microsoft.com/office/drawing/2014/main" id="{8736850D-C287-4737-4F93-3999BDAFB82D}"/>
              </a:ext>
            </a:extLst>
          </p:cNvPr>
          <p:cNvGrpSpPr/>
          <p:nvPr/>
        </p:nvGrpSpPr>
        <p:grpSpPr>
          <a:xfrm>
            <a:off x="7540831" y="5418306"/>
            <a:ext cx="4651169" cy="738665"/>
            <a:chOff x="7629926" y="5418306"/>
            <a:chExt cx="4651169" cy="738665"/>
          </a:xfrm>
        </p:grpSpPr>
        <p:sp>
          <p:nvSpPr>
            <p:cNvPr id="24" name="TextBox 23">
              <a:extLst>
                <a:ext uri="{FF2B5EF4-FFF2-40B4-BE49-F238E27FC236}">
                  <a16:creationId xmlns:a16="http://schemas.microsoft.com/office/drawing/2014/main" id="{666E3F45-A1FC-1E49-6092-E226C700A82E}"/>
                </a:ext>
              </a:extLst>
            </p:cNvPr>
            <p:cNvSpPr txBox="1"/>
            <p:nvPr/>
          </p:nvSpPr>
          <p:spPr>
            <a:xfrm>
              <a:off x="8639329" y="5418306"/>
              <a:ext cx="3641766" cy="738664"/>
            </a:xfrm>
            <a:prstGeom prst="rect">
              <a:avLst/>
            </a:prstGeom>
            <a:noFill/>
            <a:ln w="25400">
              <a:solidFill>
                <a:srgbClr val="DE0A01"/>
              </a:solidFill>
              <a:prstDash val="dash"/>
            </a:ln>
          </p:spPr>
          <p:txBody>
            <a:bodyPr wrap="square" lIns="91440" tIns="45720" rIns="45720" bIns="45720" rtlCol="0" anchor="b" anchorCtr="0">
              <a:spAutoFit/>
            </a:bodyPr>
            <a:lstStyle/>
            <a:p>
              <a:pPr marL="0" marR="0" lvl="0" indent="0"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Arial"/>
                  <a:ea typeface="Arial"/>
                  <a:cs typeface="Arial"/>
                  <a:sym typeface="Arial"/>
                </a:rPr>
                <a:t>This slide contains more details on the U.S. AI Executive Order. If this is relevant to your enterprise, move it into your presentation.</a:t>
              </a:r>
            </a:p>
          </p:txBody>
        </p:sp>
        <p:sp>
          <p:nvSpPr>
            <p:cNvPr id="25" name="TextBox 24">
              <a:extLst>
                <a:ext uri="{FF2B5EF4-FFF2-40B4-BE49-F238E27FC236}">
                  <a16:creationId xmlns:a16="http://schemas.microsoft.com/office/drawing/2014/main" id="{C1A1E2DA-546C-F24F-CD4D-61BBC31CEF0C}"/>
                </a:ext>
              </a:extLst>
            </p:cNvPr>
            <p:cNvSpPr txBox="1"/>
            <p:nvPr/>
          </p:nvSpPr>
          <p:spPr>
            <a:xfrm>
              <a:off x="7629926" y="5418307"/>
              <a:ext cx="1009403" cy="738664"/>
            </a:xfrm>
            <a:prstGeom prst="rect">
              <a:avLst/>
            </a:prstGeom>
            <a:solidFill>
              <a:srgbClr val="DE0A01"/>
            </a:solidFill>
            <a:ln w="25400">
              <a:solidFill>
                <a:srgbClr val="DE0A01"/>
              </a:solidFill>
              <a:prstDash val="solid"/>
            </a:ln>
          </p:spPr>
          <p:txBody>
            <a:bodyPr wrap="square" lIns="45720" tIns="45720" rIns="45720" bIns="45720" rtlCol="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bg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Option 3</a:t>
              </a:r>
              <a:endParaRPr lang="en-US" sz="1400" b="1" i="0" u="none" strike="noStrike" cap="none" dirty="0">
                <a:solidFill>
                  <a:schemeClr val="bg1"/>
                </a:solidFill>
                <a:latin typeface="Arial"/>
                <a:ea typeface="Arial"/>
                <a:cs typeface="Arial"/>
                <a:sym typeface="Arial"/>
              </a:endParaRPr>
            </a:p>
          </p:txBody>
        </p:sp>
      </p:grpSp>
      <p:sp>
        <p:nvSpPr>
          <p:cNvPr id="5" name="Freeform 4">
            <a:extLst>
              <a:ext uri="{FF2B5EF4-FFF2-40B4-BE49-F238E27FC236}">
                <a16:creationId xmlns:a16="http://schemas.microsoft.com/office/drawing/2014/main" id="{FA8A5920-3452-80A2-9D59-047407007AAA}"/>
              </a:ext>
            </a:extLst>
          </p:cNvPr>
          <p:cNvSpPr/>
          <p:nvPr/>
        </p:nvSpPr>
        <p:spPr>
          <a:xfrm>
            <a:off x="0" y="1919677"/>
            <a:ext cx="1995140" cy="3108967"/>
          </a:xfrm>
          <a:custGeom>
            <a:avLst/>
            <a:gdLst>
              <a:gd name="connsiteX0" fmla="*/ 440293 w 1995140"/>
              <a:gd name="connsiteY0" fmla="*/ 0 h 3108967"/>
              <a:gd name="connsiteX1" fmla="*/ 1995140 w 1995140"/>
              <a:gd name="connsiteY1" fmla="*/ 1554484 h 3108967"/>
              <a:gd name="connsiteX2" fmla="*/ 440293 w 1995140"/>
              <a:gd name="connsiteY2" fmla="*/ 3108967 h 3108967"/>
              <a:gd name="connsiteX3" fmla="*/ 126938 w 1995140"/>
              <a:gd name="connsiteY3" fmla="*/ 3077385 h 3108967"/>
              <a:gd name="connsiteX4" fmla="*/ 0 w 1995140"/>
              <a:gd name="connsiteY4" fmla="*/ 3044754 h 3108967"/>
              <a:gd name="connsiteX5" fmla="*/ 0 w 1995140"/>
              <a:gd name="connsiteY5" fmla="*/ 64214 h 3108967"/>
              <a:gd name="connsiteX6" fmla="*/ 126938 w 1995140"/>
              <a:gd name="connsiteY6" fmla="*/ 31582 h 3108967"/>
              <a:gd name="connsiteX7" fmla="*/ 440293 w 1995140"/>
              <a:gd name="connsiteY7" fmla="*/ 0 h 31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140" h="3108967">
                <a:moveTo>
                  <a:pt x="440293" y="0"/>
                </a:moveTo>
                <a:cubicBezTo>
                  <a:pt x="1299015" y="0"/>
                  <a:pt x="1995140" y="695969"/>
                  <a:pt x="1995140" y="1554484"/>
                </a:cubicBezTo>
                <a:cubicBezTo>
                  <a:pt x="1995140" y="2412998"/>
                  <a:pt x="1299015" y="3108967"/>
                  <a:pt x="440293" y="3108967"/>
                </a:cubicBezTo>
                <a:cubicBezTo>
                  <a:pt x="332954" y="3108967"/>
                  <a:pt x="228154" y="3098093"/>
                  <a:pt x="126938" y="3077385"/>
                </a:cubicBezTo>
                <a:lnTo>
                  <a:pt x="0" y="3044754"/>
                </a:lnTo>
                <a:lnTo>
                  <a:pt x="0" y="64214"/>
                </a:lnTo>
                <a:lnTo>
                  <a:pt x="126938" y="31582"/>
                </a:lnTo>
                <a:cubicBezTo>
                  <a:pt x="228154" y="10875"/>
                  <a:pt x="332954" y="0"/>
                  <a:pt x="44029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6" name="Freeform 5">
            <a:extLst>
              <a:ext uri="{FF2B5EF4-FFF2-40B4-BE49-F238E27FC236}">
                <a16:creationId xmlns:a16="http://schemas.microsoft.com/office/drawing/2014/main" id="{6A54E11B-0E7C-B9AF-7BAF-978D222CA6C8}"/>
              </a:ext>
            </a:extLst>
          </p:cNvPr>
          <p:cNvSpPr/>
          <p:nvPr/>
        </p:nvSpPr>
        <p:spPr>
          <a:xfrm>
            <a:off x="0" y="2075191"/>
            <a:ext cx="1842522" cy="2769996"/>
          </a:xfrm>
          <a:custGeom>
            <a:avLst/>
            <a:gdLst>
              <a:gd name="connsiteX0" fmla="*/ 457200 w 1842522"/>
              <a:gd name="connsiteY0" fmla="*/ 0 h 2769996"/>
              <a:gd name="connsiteX1" fmla="*/ 1842522 w 1842522"/>
              <a:gd name="connsiteY1" fmla="*/ 1384998 h 2769996"/>
              <a:gd name="connsiteX2" fmla="*/ 457200 w 1842522"/>
              <a:gd name="connsiteY2" fmla="*/ 2769996 h 2769996"/>
              <a:gd name="connsiteX3" fmla="*/ 45249 w 1842522"/>
              <a:gd name="connsiteY3" fmla="*/ 2707729 h 2769996"/>
              <a:gd name="connsiteX4" fmla="*/ 0 w 1842522"/>
              <a:gd name="connsiteY4" fmla="*/ 2691172 h 2769996"/>
              <a:gd name="connsiteX5" fmla="*/ 0 w 1842522"/>
              <a:gd name="connsiteY5" fmla="*/ 78825 h 2769996"/>
              <a:gd name="connsiteX6" fmla="*/ 45249 w 1842522"/>
              <a:gd name="connsiteY6" fmla="*/ 62267 h 2769996"/>
              <a:gd name="connsiteX7" fmla="*/ 457200 w 1842522"/>
              <a:gd name="connsiteY7" fmla="*/ 0 h 276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522" h="2769996">
                <a:moveTo>
                  <a:pt x="457200" y="0"/>
                </a:moveTo>
                <a:cubicBezTo>
                  <a:pt x="1222296" y="0"/>
                  <a:pt x="1842522" y="620088"/>
                  <a:pt x="1842522" y="1384998"/>
                </a:cubicBezTo>
                <a:cubicBezTo>
                  <a:pt x="1842522" y="2149909"/>
                  <a:pt x="1222296" y="2769996"/>
                  <a:pt x="457200" y="2769996"/>
                </a:cubicBezTo>
                <a:cubicBezTo>
                  <a:pt x="313746" y="2769996"/>
                  <a:pt x="175384" y="2748196"/>
                  <a:pt x="45249" y="2707729"/>
                </a:cubicBezTo>
                <a:lnTo>
                  <a:pt x="0" y="2691172"/>
                </a:lnTo>
                <a:lnTo>
                  <a:pt x="0" y="78825"/>
                </a:lnTo>
                <a:lnTo>
                  <a:pt x="45249" y="62267"/>
                </a:lnTo>
                <a:cubicBezTo>
                  <a:pt x="175384" y="21800"/>
                  <a:pt x="313746" y="0"/>
                  <a:pt x="457200" y="0"/>
                </a:cubicBezTo>
                <a:close/>
              </a:path>
            </a:pathLst>
          </a:custGeom>
          <a:solidFill>
            <a:srgbClr val="002856"/>
          </a:solidFill>
          <a:ln w="0" cap="flat">
            <a:noFill/>
            <a:prstDash val="solid"/>
            <a:miter/>
          </a:ln>
        </p:spPr>
        <p:txBody>
          <a:bodyPr wrap="square" rtlCol="0" anchor="ctr">
            <a:noAutofit/>
          </a:bodyPr>
          <a:lstStyle/>
          <a:p>
            <a:endParaRPr lang="en-US" dirty="0"/>
          </a:p>
        </p:txBody>
      </p:sp>
      <p:sp>
        <p:nvSpPr>
          <p:cNvPr id="7" name="Google Shape;102;g265f72b26b1_1_4">
            <a:extLst>
              <a:ext uri="{FF2B5EF4-FFF2-40B4-BE49-F238E27FC236}">
                <a16:creationId xmlns:a16="http://schemas.microsoft.com/office/drawing/2014/main" id="{3E5C5923-516E-3686-5573-A1275B80FC62}"/>
              </a:ext>
            </a:extLst>
          </p:cNvPr>
          <p:cNvSpPr txBox="1"/>
          <p:nvPr/>
        </p:nvSpPr>
        <p:spPr>
          <a:xfrm>
            <a:off x="457200" y="3090854"/>
            <a:ext cx="1226753" cy="73866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None/>
            </a:pPr>
            <a:r>
              <a:rPr lang="en-US" sz="2400" b="1" i="0" u="none" strike="noStrike" cap="none" dirty="0">
                <a:solidFill>
                  <a:schemeClr val="bg1"/>
                </a:solidFill>
                <a:ea typeface="Arial"/>
                <a:cs typeface="Arial"/>
                <a:sym typeface="Arial"/>
              </a:rPr>
              <a:t>Key Points</a:t>
            </a:r>
            <a:endParaRPr lang="en-US" sz="2400" baseline="30000" dirty="0">
              <a:solidFill>
                <a:schemeClr val="bg1"/>
              </a:solidFill>
            </a:endParaRPr>
          </a:p>
        </p:txBody>
      </p:sp>
      <p:sp>
        <p:nvSpPr>
          <p:cNvPr id="3" name="Oval 2">
            <a:extLst>
              <a:ext uri="{FF2B5EF4-FFF2-40B4-BE49-F238E27FC236}">
                <a16:creationId xmlns:a16="http://schemas.microsoft.com/office/drawing/2014/main" id="{6319B9D4-F9B4-69DE-163C-FA65B3ECA59D}"/>
              </a:ext>
            </a:extLst>
          </p:cNvPr>
          <p:cNvSpPr/>
          <p:nvPr/>
        </p:nvSpPr>
        <p:spPr>
          <a:xfrm>
            <a:off x="-1131217" y="1909508"/>
            <a:ext cx="3122938" cy="3122938"/>
          </a:xfrm>
          <a:prstGeom prst="ellipse">
            <a:avLst/>
          </a:prstGeom>
          <a:noFill/>
          <a:ln w="19050">
            <a:solidFill>
              <a:srgbClr val="FF5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86096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1F1F92E-9736-72A9-17D4-A2AB17BA303A}"/>
              </a:ext>
            </a:extLst>
          </p:cNvPr>
          <p:cNvGraphicFramePr>
            <a:graphicFrameLocks noGrp="1"/>
          </p:cNvGraphicFramePr>
          <p:nvPr>
            <p:extLst>
              <p:ext uri="{D42A27DB-BD31-4B8C-83A1-F6EECF244321}">
                <p14:modId xmlns:p14="http://schemas.microsoft.com/office/powerpoint/2010/main" val="3014467676"/>
              </p:ext>
            </p:extLst>
          </p:nvPr>
        </p:nvGraphicFramePr>
        <p:xfrm>
          <a:off x="443345" y="1874520"/>
          <a:ext cx="11247120" cy="3108960"/>
        </p:xfrm>
        <a:graphic>
          <a:graphicData uri="http://schemas.openxmlformats.org/drawingml/2006/table">
            <a:tbl>
              <a:tblPr firstRow="1" bandRow="1">
                <a:tableStyleId>{5940675A-B579-460E-94D1-54222C63F5DA}</a:tableStyleId>
              </a:tblPr>
              <a:tblGrid>
                <a:gridCol w="3572064">
                  <a:extLst>
                    <a:ext uri="{9D8B030D-6E8A-4147-A177-3AD203B41FA5}">
                      <a16:colId xmlns:a16="http://schemas.microsoft.com/office/drawing/2014/main" val="1927169468"/>
                    </a:ext>
                  </a:extLst>
                </a:gridCol>
                <a:gridCol w="7675056">
                  <a:extLst>
                    <a:ext uri="{9D8B030D-6E8A-4147-A177-3AD203B41FA5}">
                      <a16:colId xmlns:a16="http://schemas.microsoft.com/office/drawing/2014/main" val="2845210728"/>
                    </a:ext>
                  </a:extLst>
                </a:gridCol>
              </a:tblGrid>
              <a:tr h="370840">
                <a:tc>
                  <a:txBody>
                    <a:bodyPr/>
                    <a:lstStyle/>
                    <a:p>
                      <a:pPr>
                        <a:buClr>
                          <a:srgbClr val="000000"/>
                        </a:buClr>
                        <a:buSzPts val="1500"/>
                      </a:pPr>
                      <a:r>
                        <a:rPr lang="en-US" sz="1400" b="1" i="0" u="none" strike="noStrike" cap="none" dirty="0">
                          <a:solidFill>
                            <a:srgbClr val="002856"/>
                          </a:solidFill>
                          <a:latin typeface="+mn-lt"/>
                          <a:ea typeface="Arial"/>
                          <a:cs typeface="Arial"/>
                          <a:sym typeface="Arial"/>
                        </a:rPr>
                        <a:t>Regulated Based </a:t>
                      </a:r>
                      <a:br>
                        <a:rPr lang="en-US" sz="1400" b="1" i="0" u="none" strike="noStrike" cap="none" dirty="0">
                          <a:solidFill>
                            <a:srgbClr val="002856"/>
                          </a:solidFill>
                          <a:latin typeface="+mn-lt"/>
                          <a:ea typeface="Arial"/>
                          <a:cs typeface="Arial"/>
                          <a:sym typeface="Arial"/>
                        </a:rPr>
                      </a:br>
                      <a:r>
                        <a:rPr lang="en-US" sz="1400" b="1" i="0" u="none" strike="noStrike" cap="none" dirty="0">
                          <a:solidFill>
                            <a:srgbClr val="002856"/>
                          </a:solidFill>
                          <a:latin typeface="+mn-lt"/>
                          <a:ea typeface="Arial"/>
                          <a:cs typeface="Arial"/>
                          <a:sym typeface="Arial"/>
                        </a:rPr>
                        <a:t>on Risk-Level</a:t>
                      </a:r>
                    </a:p>
                  </a:txBody>
                  <a:tcPr marL="1737360"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dirty="0">
                          <a:solidFill>
                            <a:schemeClr val="dk1"/>
                          </a:solidFill>
                          <a:latin typeface="+mn-lt"/>
                          <a:ea typeface="Arial"/>
                          <a:cs typeface="Arial"/>
                          <a:sym typeface="Arial"/>
                        </a:rPr>
                        <a:t>Groups AI-enabled use cases into three risk categories, each one entailing specific obligations:</a:t>
                      </a:r>
                    </a:p>
                    <a:p>
                      <a:pPr marL="179388" marR="0" lvl="0" indent="-168275" algn="l" rtl="0">
                        <a:lnSpc>
                          <a:spcPct val="100000"/>
                        </a:lnSpc>
                        <a:spcBef>
                          <a:spcPts val="0"/>
                        </a:spcBef>
                        <a:spcAft>
                          <a:spcPts val="0"/>
                        </a:spcAft>
                        <a:buClr>
                          <a:srgbClr val="000000"/>
                        </a:buClr>
                        <a:buSzPts val="1500"/>
                        <a:buFont typeface="Arial" panose="020B0604020202020204" pitchFamily="34" charset="0"/>
                        <a:buChar char="•"/>
                        <a:tabLst/>
                      </a:pPr>
                      <a:r>
                        <a:rPr lang="en-US" sz="1400" b="1" i="0" u="none" strike="noStrike" cap="none" dirty="0">
                          <a:solidFill>
                            <a:srgbClr val="000000"/>
                          </a:solidFill>
                          <a:latin typeface="+mn-lt"/>
                          <a:ea typeface="Arial"/>
                          <a:cs typeface="Arial"/>
                          <a:sym typeface="Arial"/>
                        </a:rPr>
                        <a:t>Unacceptable risk: </a:t>
                      </a:r>
                      <a:r>
                        <a:rPr lang="en-US" sz="1400" b="0" i="0" u="none" strike="noStrike" cap="none" dirty="0">
                          <a:solidFill>
                            <a:srgbClr val="000000"/>
                          </a:solidFill>
                          <a:latin typeface="+mn-lt"/>
                          <a:ea typeface="Arial"/>
                          <a:cs typeface="Arial"/>
                          <a:sym typeface="Arial"/>
                        </a:rPr>
                        <a:t>Systems that may clearly threaten the fundamental rights of citizens </a:t>
                      </a:r>
                      <a:br>
                        <a:rPr lang="en-US" sz="1400" b="0" i="0" u="none" strike="noStrike" cap="none" dirty="0">
                          <a:solidFill>
                            <a:srgbClr val="000000"/>
                          </a:solidFill>
                          <a:latin typeface="+mn-lt"/>
                          <a:ea typeface="Arial"/>
                          <a:cs typeface="Arial"/>
                          <a:sym typeface="Arial"/>
                        </a:rPr>
                      </a:br>
                      <a:r>
                        <a:rPr lang="en-US" sz="1400" b="0" i="0" u="none" strike="noStrike" cap="none" dirty="0">
                          <a:solidFill>
                            <a:srgbClr val="000000"/>
                          </a:solidFill>
                          <a:latin typeface="+mn-lt"/>
                          <a:ea typeface="Arial"/>
                          <a:cs typeface="Arial"/>
                          <a:sym typeface="Arial"/>
                        </a:rPr>
                        <a:t>will be banned.</a:t>
                      </a:r>
                    </a:p>
                    <a:p>
                      <a:pPr marL="179388" marR="0" lvl="0" indent="-168275" algn="l" rtl="0">
                        <a:lnSpc>
                          <a:spcPct val="100000"/>
                        </a:lnSpc>
                        <a:spcBef>
                          <a:spcPts val="0"/>
                        </a:spcBef>
                        <a:spcAft>
                          <a:spcPts val="0"/>
                        </a:spcAft>
                        <a:buClr>
                          <a:srgbClr val="000000"/>
                        </a:buClr>
                        <a:buSzPts val="1500"/>
                        <a:buFont typeface="Arial" panose="020B0604020202020204" pitchFamily="34" charset="0"/>
                        <a:buChar char="•"/>
                        <a:tabLst/>
                      </a:pPr>
                      <a:r>
                        <a:rPr lang="en-US" sz="1400" b="1" i="0" u="none" strike="noStrike" cap="none" dirty="0">
                          <a:solidFill>
                            <a:srgbClr val="000000"/>
                          </a:solidFill>
                          <a:latin typeface="+mn-lt"/>
                          <a:ea typeface="Arial"/>
                          <a:cs typeface="Arial"/>
                          <a:sym typeface="Arial"/>
                        </a:rPr>
                        <a:t>High-risk: </a:t>
                      </a:r>
                      <a:r>
                        <a:rPr lang="en-US" sz="1400" b="0" i="0" u="none" strike="noStrike" cap="none" dirty="0">
                          <a:solidFill>
                            <a:srgbClr val="000000"/>
                          </a:solidFill>
                          <a:latin typeface="+mn-lt"/>
                          <a:ea typeface="Arial"/>
                          <a:cs typeface="Arial"/>
                          <a:sym typeface="Arial"/>
                        </a:rPr>
                        <a:t>Use cases with a potential negative impact on citizens’ safety or fundamental rights will be subject to extensive and stringent compliance requirements.</a:t>
                      </a:r>
                    </a:p>
                    <a:p>
                      <a:pPr marL="179388" marR="0" lvl="0" indent="-168275" algn="l" rtl="0">
                        <a:lnSpc>
                          <a:spcPct val="100000"/>
                        </a:lnSpc>
                        <a:spcBef>
                          <a:spcPts val="0"/>
                        </a:spcBef>
                        <a:spcAft>
                          <a:spcPts val="0"/>
                        </a:spcAft>
                        <a:buClr>
                          <a:srgbClr val="000000"/>
                        </a:buClr>
                        <a:buSzPts val="1500"/>
                        <a:buFont typeface="Arial" panose="020B0604020202020204" pitchFamily="34" charset="0"/>
                        <a:buChar char="•"/>
                        <a:tabLst/>
                      </a:pPr>
                      <a:r>
                        <a:rPr lang="en-US" sz="1400" b="1" i="0" u="none" strike="noStrike" cap="none" dirty="0">
                          <a:solidFill>
                            <a:srgbClr val="000000"/>
                          </a:solidFill>
                          <a:latin typeface="+mn-lt"/>
                          <a:ea typeface="Arial"/>
                          <a:cs typeface="Arial"/>
                          <a:sym typeface="Arial"/>
                        </a:rPr>
                        <a:t>Minimal-risk: </a:t>
                      </a:r>
                      <a:r>
                        <a:rPr lang="en-US" sz="1400" b="0" i="0" u="none" strike="noStrike" cap="none" dirty="0">
                          <a:solidFill>
                            <a:srgbClr val="000000"/>
                          </a:solidFill>
                          <a:latin typeface="+mn-lt"/>
                          <a:ea typeface="Arial"/>
                          <a:cs typeface="Arial"/>
                          <a:sym typeface="Arial"/>
                        </a:rPr>
                        <a:t>Although the act does not currently impose any specific obligations in relation to the use of minimal-risk AI (which are the majority of AI systems), voluntary codes of conduct are encouraged.</a:t>
                      </a:r>
                    </a:p>
                  </a:txBody>
                  <a:tcPr marT="91440" marB="9144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8834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Applies Outside </a:t>
                      </a:r>
                      <a:br>
                        <a:rPr lang="en-US" sz="1400" b="1" i="0" u="none" strike="noStrike" cap="none" dirty="0">
                          <a:solidFill>
                            <a:srgbClr val="002856"/>
                          </a:solidFill>
                          <a:latin typeface="+mn-lt"/>
                          <a:ea typeface="Arial"/>
                          <a:cs typeface="Arial"/>
                          <a:sym typeface="Arial"/>
                        </a:rPr>
                      </a:br>
                      <a:r>
                        <a:rPr lang="en-US" sz="1400" b="1" i="0" u="none" strike="noStrike" cap="none" dirty="0">
                          <a:solidFill>
                            <a:srgbClr val="002856"/>
                          </a:solidFill>
                          <a:latin typeface="+mn-lt"/>
                          <a:ea typeface="Arial"/>
                          <a:cs typeface="Arial"/>
                          <a:sym typeface="Arial"/>
                        </a:rPr>
                        <a:t>of EU Borders</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dirty="0">
                          <a:solidFill>
                            <a:schemeClr val="dk1"/>
                          </a:solidFill>
                          <a:latin typeface="+mn-lt"/>
                          <a:ea typeface="Arial"/>
                          <a:cs typeface="Arial"/>
                          <a:sym typeface="Arial"/>
                        </a:rPr>
                        <a:t>Public and private organizations worldwide will have to comply with the act if the AI system </a:t>
                      </a:r>
                      <a:br>
                        <a:rPr lang="en-US" sz="1400" b="0" i="0" u="none" strike="noStrike" cap="none" dirty="0">
                          <a:solidFill>
                            <a:schemeClr val="dk1"/>
                          </a:solidFill>
                          <a:latin typeface="+mn-lt"/>
                          <a:ea typeface="Arial"/>
                          <a:cs typeface="Arial"/>
                          <a:sym typeface="Arial"/>
                        </a:rPr>
                      </a:br>
                      <a:r>
                        <a:rPr lang="en-US" sz="1400" b="0" i="0" u="none" strike="noStrike" cap="none" dirty="0">
                          <a:solidFill>
                            <a:schemeClr val="dk1"/>
                          </a:solidFill>
                          <a:latin typeface="+mn-lt"/>
                          <a:ea typeface="Arial"/>
                          <a:cs typeface="Arial"/>
                          <a:sym typeface="Arial"/>
                        </a:rPr>
                        <a:t>they are responsible for is placed on the EU market or its use affects people located in the EU.</a:t>
                      </a:r>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2455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2856"/>
                          </a:solidFill>
                          <a:latin typeface="+mn-lt"/>
                          <a:ea typeface="Arial"/>
                          <a:cs typeface="Arial"/>
                          <a:sym typeface="Arial"/>
                        </a:rPr>
                        <a:t>Potential for </a:t>
                      </a:r>
                      <a:br>
                        <a:rPr lang="en-US" sz="1400" b="1" i="0" u="none" strike="noStrike" cap="none" dirty="0">
                          <a:solidFill>
                            <a:srgbClr val="002856"/>
                          </a:solidFill>
                          <a:latin typeface="+mn-lt"/>
                          <a:ea typeface="Arial"/>
                          <a:cs typeface="Arial"/>
                          <a:sym typeface="Arial"/>
                        </a:rPr>
                      </a:br>
                      <a:r>
                        <a:rPr lang="en-US" sz="1400" b="1" i="0" u="none" strike="noStrike" cap="none" dirty="0">
                          <a:solidFill>
                            <a:srgbClr val="002856"/>
                          </a:solidFill>
                          <a:latin typeface="+mn-lt"/>
                          <a:ea typeface="Arial"/>
                          <a:cs typeface="Arial"/>
                          <a:sym typeface="Arial"/>
                        </a:rPr>
                        <a:t>Sizable Penalties</a:t>
                      </a:r>
                    </a:p>
                  </a:txBody>
                  <a:tcPr marL="1737360"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buClr>
                          <a:srgbClr val="000000"/>
                        </a:buClr>
                        <a:buSzPts val="1500"/>
                      </a:pPr>
                      <a:r>
                        <a:rPr lang="en-US" sz="1400" b="0" i="0" u="none" strike="noStrike" cap="none" dirty="0">
                          <a:solidFill>
                            <a:schemeClr val="dk1"/>
                          </a:solidFill>
                          <a:latin typeface="+mn-lt"/>
                          <a:ea typeface="Arial"/>
                          <a:cs typeface="Arial"/>
                          <a:sym typeface="Arial"/>
                        </a:rPr>
                        <a:t>Entails a progressive sanctioning scale to determine fines bound to the severity of the violation.</a:t>
                      </a:r>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8068208"/>
                  </a:ext>
                </a:extLst>
              </a:tr>
            </a:tbl>
          </a:graphicData>
        </a:graphic>
      </p:graphicFrame>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a:xfrm>
            <a:off x="457200" y="361950"/>
            <a:ext cx="11274552" cy="451231"/>
          </a:xfrm>
        </p:spPr>
        <p:txBody>
          <a:bodyPr/>
          <a:lstStyle/>
          <a:p>
            <a:r>
              <a:rPr lang="en-US" dirty="0"/>
              <a:t>EU AI Act: What you need to know</a:t>
            </a:r>
          </a:p>
        </p:txBody>
      </p:sp>
      <p:sp>
        <p:nvSpPr>
          <p:cNvPr id="38" name="TextBox 37">
            <a:extLst>
              <a:ext uri="{FF2B5EF4-FFF2-40B4-BE49-F238E27FC236}">
                <a16:creationId xmlns:a16="http://schemas.microsoft.com/office/drawing/2014/main" id="{99B79B71-628B-FE90-1413-FF9E172E744D}"/>
              </a:ext>
            </a:extLst>
          </p:cNvPr>
          <p:cNvSpPr txBox="1"/>
          <p:nvPr/>
        </p:nvSpPr>
        <p:spPr>
          <a:xfrm>
            <a:off x="457200" y="908447"/>
            <a:ext cx="11246760" cy="615553"/>
          </a:xfrm>
          <a:prstGeom prst="rect">
            <a:avLst/>
          </a:prstGeom>
          <a:solidFill>
            <a:srgbClr val="F4F4F4"/>
          </a:solidFill>
        </p:spPr>
        <p:txBody>
          <a:bodyPr wrap="square" lIns="91440" tIns="91440" rIns="438912" bIns="91440" rtlCol="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Provisions of the European Union’s AI Act agreed upon by European Parliament members on 9 December 2023 </a:t>
            </a:r>
            <a:r>
              <a:rPr lang="en-US" sz="1400" b="1" i="0" u="none" strike="noStrike" cap="none" dirty="0">
                <a:solidFill>
                  <a:srgbClr val="000000"/>
                </a:solidFill>
                <a:latin typeface="Arial"/>
                <a:ea typeface="Arial"/>
                <a:cs typeface="Arial"/>
                <a:sym typeface="Arial"/>
              </a:rPr>
              <a:t>direct any AI systems affecting EU citizens to be regulated, managed and potentially penalized </a:t>
            </a:r>
            <a:r>
              <a:rPr lang="en-US" sz="1400" b="0" i="0" u="none" strike="noStrike" cap="none" dirty="0">
                <a:solidFill>
                  <a:srgbClr val="000000"/>
                </a:solidFill>
                <a:latin typeface="Arial"/>
                <a:ea typeface="Arial"/>
                <a:cs typeface="Arial"/>
                <a:sym typeface="Arial"/>
              </a:rPr>
              <a:t>based on their levels of risk and impact.</a:t>
            </a:r>
            <a:r>
              <a:rPr lang="en-US" sz="1400" b="0" i="0" u="none" strike="noStrike" cap="none" baseline="30000" dirty="0">
                <a:solidFill>
                  <a:srgbClr val="000000"/>
                </a:solidFill>
                <a:latin typeface="Arial"/>
                <a:ea typeface="Arial"/>
                <a:cs typeface="Arial"/>
                <a:sym typeface="Arial"/>
              </a:rPr>
              <a:t>a</a:t>
            </a:r>
            <a:endParaRPr lang="en-US" sz="1100" dirty="0"/>
          </a:p>
        </p:txBody>
      </p:sp>
      <p:sp>
        <p:nvSpPr>
          <p:cNvPr id="39" name="TextBox 38">
            <a:extLst>
              <a:ext uri="{FF2B5EF4-FFF2-40B4-BE49-F238E27FC236}">
                <a16:creationId xmlns:a16="http://schemas.microsoft.com/office/drawing/2014/main" id="{3007FC8C-B993-45D3-08B0-823F08A58497}"/>
              </a:ext>
            </a:extLst>
          </p:cNvPr>
          <p:cNvSpPr txBox="1"/>
          <p:nvPr/>
        </p:nvSpPr>
        <p:spPr>
          <a:xfrm>
            <a:off x="457199" y="5818415"/>
            <a:ext cx="7269481" cy="438582"/>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a:p>
            <a:pPr marL="91440" indent="-91440">
              <a:spcBef>
                <a:spcPts val="300"/>
              </a:spcBef>
            </a:pPr>
            <a:r>
              <a:rPr lang="en-US" sz="1000" baseline="30000" dirty="0">
                <a:solidFill>
                  <a:srgbClr val="6F7878"/>
                </a:solidFill>
              </a:rPr>
              <a:t>a</a:t>
            </a:r>
            <a:r>
              <a:rPr lang="en-US" sz="1000" dirty="0">
                <a:solidFill>
                  <a:srgbClr val="6F7878"/>
                </a:solidFill>
              </a:rPr>
              <a:t> </a:t>
            </a:r>
            <a:r>
              <a:rPr lang="en-US" sz="1000" b="0" i="0" u="sng" strike="noStrike" cap="none" dirty="0">
                <a:solidFill>
                  <a:schemeClr val="hlink"/>
                </a:solidFill>
                <a:latin typeface="Arial"/>
                <a:ea typeface="Arial"/>
                <a:cs typeface="Arial"/>
                <a:sym typeface="Arial"/>
                <a:hlinkClick r:id="rId3"/>
              </a:rPr>
              <a:t>Artificial Intelligence Act: Deal on Comprehensive Rules for Trustworthy AI</a:t>
            </a:r>
            <a:r>
              <a:rPr lang="en-US" sz="1000" b="0" i="0" u="none" strike="noStrike" cap="none" dirty="0">
                <a:solidFill>
                  <a:srgbClr val="6F7878"/>
                </a:solidFill>
                <a:latin typeface="Arial"/>
                <a:ea typeface="Arial"/>
                <a:cs typeface="Arial"/>
                <a:sym typeface="Arial"/>
              </a:rPr>
              <a:t>, European Parliament</a:t>
            </a:r>
            <a:r>
              <a:rPr lang="en-US" sz="1000" b="0" i="0" u="sng" strike="noStrike" cap="none" dirty="0">
                <a:solidFill>
                  <a:srgbClr val="6F7878"/>
                </a:solidFill>
                <a:latin typeface="Arial"/>
                <a:ea typeface="Arial"/>
                <a:cs typeface="Arial"/>
                <a:sym typeface="Arial"/>
              </a:rPr>
              <a:t> </a:t>
            </a:r>
            <a:endParaRPr lang="en-US" sz="1000" dirty="0">
              <a:solidFill>
                <a:srgbClr val="6F7878"/>
              </a:solidFill>
            </a:endParaRPr>
          </a:p>
        </p:txBody>
      </p:sp>
      <p:grpSp>
        <p:nvGrpSpPr>
          <p:cNvPr id="32" name="Group 31">
            <a:extLst>
              <a:ext uri="{FF2B5EF4-FFF2-40B4-BE49-F238E27FC236}">
                <a16:creationId xmlns:a16="http://schemas.microsoft.com/office/drawing/2014/main" id="{B5F31D8D-D85B-E7E2-8060-4183F67F8539}"/>
              </a:ext>
            </a:extLst>
          </p:cNvPr>
          <p:cNvGrpSpPr/>
          <p:nvPr/>
        </p:nvGrpSpPr>
        <p:grpSpPr>
          <a:xfrm>
            <a:off x="7540831" y="5418306"/>
            <a:ext cx="4651169" cy="738665"/>
            <a:chOff x="7629926" y="5418306"/>
            <a:chExt cx="4651169" cy="738665"/>
          </a:xfrm>
        </p:grpSpPr>
        <p:sp>
          <p:nvSpPr>
            <p:cNvPr id="33" name="TextBox 32">
              <a:extLst>
                <a:ext uri="{FF2B5EF4-FFF2-40B4-BE49-F238E27FC236}">
                  <a16:creationId xmlns:a16="http://schemas.microsoft.com/office/drawing/2014/main" id="{B02CA053-D24C-53C4-2DD4-7CF8E21223C2}"/>
                </a:ext>
              </a:extLst>
            </p:cNvPr>
            <p:cNvSpPr txBox="1"/>
            <p:nvPr/>
          </p:nvSpPr>
          <p:spPr>
            <a:xfrm>
              <a:off x="8639329" y="5418306"/>
              <a:ext cx="3641766" cy="738664"/>
            </a:xfrm>
            <a:prstGeom prst="rect">
              <a:avLst/>
            </a:prstGeom>
            <a:noFill/>
            <a:ln w="25400">
              <a:solidFill>
                <a:srgbClr val="DE0A01"/>
              </a:solidFill>
              <a:prstDash val="dash"/>
            </a:ln>
          </p:spPr>
          <p:txBody>
            <a:bodyPr wrap="square" lIns="91440" tIns="45720" rIns="45720" bIns="45720" rtlCol="0" anchor="b" anchorCtr="0">
              <a:spAutoFit/>
            </a:bodyPr>
            <a:lstStyle/>
            <a:p>
              <a:pPr marL="0" marR="0" lvl="0" indent="0"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Arial"/>
                  <a:ea typeface="Arial"/>
                  <a:cs typeface="Arial"/>
                  <a:sym typeface="Arial"/>
                </a:rPr>
                <a:t>This slide contains more details on the EU AI Act. If this is relevant to your enterprise, move it into your presentation.</a:t>
              </a:r>
              <a:endParaRPr lang="en-US" sz="1100" dirty="0"/>
            </a:p>
          </p:txBody>
        </p:sp>
        <p:sp>
          <p:nvSpPr>
            <p:cNvPr id="34" name="TextBox 33">
              <a:extLst>
                <a:ext uri="{FF2B5EF4-FFF2-40B4-BE49-F238E27FC236}">
                  <a16:creationId xmlns:a16="http://schemas.microsoft.com/office/drawing/2014/main" id="{1156698C-6448-B912-790B-C77047067D43}"/>
                </a:ext>
              </a:extLst>
            </p:cNvPr>
            <p:cNvSpPr txBox="1"/>
            <p:nvPr/>
          </p:nvSpPr>
          <p:spPr>
            <a:xfrm>
              <a:off x="7629926" y="5418307"/>
              <a:ext cx="1009403" cy="738664"/>
            </a:xfrm>
            <a:prstGeom prst="rect">
              <a:avLst/>
            </a:prstGeom>
            <a:solidFill>
              <a:srgbClr val="DE0A01"/>
            </a:solidFill>
            <a:ln w="25400">
              <a:solidFill>
                <a:srgbClr val="DE0A01"/>
              </a:solidFill>
              <a:prstDash val="solid"/>
            </a:ln>
          </p:spPr>
          <p:txBody>
            <a:bodyPr wrap="square" lIns="45720" tIns="45720" rIns="45720" bIns="45720" rtlCol="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bg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Option 4</a:t>
              </a:r>
              <a:endParaRPr lang="en-US" sz="1400" b="1" i="0" u="none" strike="noStrike" cap="none" dirty="0">
                <a:solidFill>
                  <a:schemeClr val="bg1"/>
                </a:solidFill>
                <a:latin typeface="Arial"/>
                <a:ea typeface="Arial"/>
                <a:cs typeface="Arial"/>
                <a:sym typeface="Arial"/>
              </a:endParaRPr>
            </a:p>
          </p:txBody>
        </p:sp>
      </p:grpSp>
      <p:sp>
        <p:nvSpPr>
          <p:cNvPr id="4" name="Freeform 3">
            <a:extLst>
              <a:ext uri="{FF2B5EF4-FFF2-40B4-BE49-F238E27FC236}">
                <a16:creationId xmlns:a16="http://schemas.microsoft.com/office/drawing/2014/main" id="{0D85C67B-EE40-2013-D751-00AD9FD32E20}"/>
              </a:ext>
            </a:extLst>
          </p:cNvPr>
          <p:cNvSpPr/>
          <p:nvPr/>
        </p:nvSpPr>
        <p:spPr>
          <a:xfrm>
            <a:off x="0" y="1919677"/>
            <a:ext cx="1995140" cy="3108967"/>
          </a:xfrm>
          <a:custGeom>
            <a:avLst/>
            <a:gdLst>
              <a:gd name="connsiteX0" fmla="*/ 440293 w 1995140"/>
              <a:gd name="connsiteY0" fmla="*/ 0 h 3108967"/>
              <a:gd name="connsiteX1" fmla="*/ 1995140 w 1995140"/>
              <a:gd name="connsiteY1" fmla="*/ 1554484 h 3108967"/>
              <a:gd name="connsiteX2" fmla="*/ 440293 w 1995140"/>
              <a:gd name="connsiteY2" fmla="*/ 3108967 h 3108967"/>
              <a:gd name="connsiteX3" fmla="*/ 126938 w 1995140"/>
              <a:gd name="connsiteY3" fmla="*/ 3077385 h 3108967"/>
              <a:gd name="connsiteX4" fmla="*/ 0 w 1995140"/>
              <a:gd name="connsiteY4" fmla="*/ 3044754 h 3108967"/>
              <a:gd name="connsiteX5" fmla="*/ 0 w 1995140"/>
              <a:gd name="connsiteY5" fmla="*/ 64214 h 3108967"/>
              <a:gd name="connsiteX6" fmla="*/ 126938 w 1995140"/>
              <a:gd name="connsiteY6" fmla="*/ 31582 h 3108967"/>
              <a:gd name="connsiteX7" fmla="*/ 440293 w 1995140"/>
              <a:gd name="connsiteY7" fmla="*/ 0 h 31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140" h="3108967">
                <a:moveTo>
                  <a:pt x="440293" y="0"/>
                </a:moveTo>
                <a:cubicBezTo>
                  <a:pt x="1299015" y="0"/>
                  <a:pt x="1995140" y="695969"/>
                  <a:pt x="1995140" y="1554484"/>
                </a:cubicBezTo>
                <a:cubicBezTo>
                  <a:pt x="1995140" y="2412998"/>
                  <a:pt x="1299015" y="3108967"/>
                  <a:pt x="440293" y="3108967"/>
                </a:cubicBezTo>
                <a:cubicBezTo>
                  <a:pt x="332954" y="3108967"/>
                  <a:pt x="228154" y="3098093"/>
                  <a:pt x="126938" y="3077385"/>
                </a:cubicBezTo>
                <a:lnTo>
                  <a:pt x="0" y="3044754"/>
                </a:lnTo>
                <a:lnTo>
                  <a:pt x="0" y="64214"/>
                </a:lnTo>
                <a:lnTo>
                  <a:pt x="126938" y="31582"/>
                </a:lnTo>
                <a:cubicBezTo>
                  <a:pt x="228154" y="10875"/>
                  <a:pt x="332954" y="0"/>
                  <a:pt x="44029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6" name="Freeform 5">
            <a:extLst>
              <a:ext uri="{FF2B5EF4-FFF2-40B4-BE49-F238E27FC236}">
                <a16:creationId xmlns:a16="http://schemas.microsoft.com/office/drawing/2014/main" id="{8438C374-3101-1D9C-FBDC-866B8423BD03}"/>
              </a:ext>
            </a:extLst>
          </p:cNvPr>
          <p:cNvSpPr/>
          <p:nvPr/>
        </p:nvSpPr>
        <p:spPr>
          <a:xfrm>
            <a:off x="0" y="2075191"/>
            <a:ext cx="1842522" cy="2769996"/>
          </a:xfrm>
          <a:custGeom>
            <a:avLst/>
            <a:gdLst>
              <a:gd name="connsiteX0" fmla="*/ 457200 w 1842522"/>
              <a:gd name="connsiteY0" fmla="*/ 0 h 2769996"/>
              <a:gd name="connsiteX1" fmla="*/ 1842522 w 1842522"/>
              <a:gd name="connsiteY1" fmla="*/ 1384998 h 2769996"/>
              <a:gd name="connsiteX2" fmla="*/ 457200 w 1842522"/>
              <a:gd name="connsiteY2" fmla="*/ 2769996 h 2769996"/>
              <a:gd name="connsiteX3" fmla="*/ 45249 w 1842522"/>
              <a:gd name="connsiteY3" fmla="*/ 2707729 h 2769996"/>
              <a:gd name="connsiteX4" fmla="*/ 0 w 1842522"/>
              <a:gd name="connsiteY4" fmla="*/ 2691172 h 2769996"/>
              <a:gd name="connsiteX5" fmla="*/ 0 w 1842522"/>
              <a:gd name="connsiteY5" fmla="*/ 78825 h 2769996"/>
              <a:gd name="connsiteX6" fmla="*/ 45249 w 1842522"/>
              <a:gd name="connsiteY6" fmla="*/ 62267 h 2769996"/>
              <a:gd name="connsiteX7" fmla="*/ 457200 w 1842522"/>
              <a:gd name="connsiteY7" fmla="*/ 0 h 276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522" h="2769996">
                <a:moveTo>
                  <a:pt x="457200" y="0"/>
                </a:moveTo>
                <a:cubicBezTo>
                  <a:pt x="1222296" y="0"/>
                  <a:pt x="1842522" y="620088"/>
                  <a:pt x="1842522" y="1384998"/>
                </a:cubicBezTo>
                <a:cubicBezTo>
                  <a:pt x="1842522" y="2149909"/>
                  <a:pt x="1222296" y="2769996"/>
                  <a:pt x="457200" y="2769996"/>
                </a:cubicBezTo>
                <a:cubicBezTo>
                  <a:pt x="313746" y="2769996"/>
                  <a:pt x="175384" y="2748196"/>
                  <a:pt x="45249" y="2707729"/>
                </a:cubicBezTo>
                <a:lnTo>
                  <a:pt x="0" y="2691172"/>
                </a:lnTo>
                <a:lnTo>
                  <a:pt x="0" y="78825"/>
                </a:lnTo>
                <a:lnTo>
                  <a:pt x="45249" y="62267"/>
                </a:lnTo>
                <a:cubicBezTo>
                  <a:pt x="175384" y="21800"/>
                  <a:pt x="313746" y="0"/>
                  <a:pt x="457200" y="0"/>
                </a:cubicBezTo>
                <a:close/>
              </a:path>
            </a:pathLst>
          </a:custGeom>
          <a:solidFill>
            <a:srgbClr val="002856"/>
          </a:solidFill>
          <a:ln w="0" cap="flat">
            <a:noFill/>
            <a:prstDash val="solid"/>
            <a:miter/>
          </a:ln>
        </p:spPr>
        <p:txBody>
          <a:bodyPr wrap="square" rtlCol="0" anchor="ctr">
            <a:noAutofit/>
          </a:bodyPr>
          <a:lstStyle/>
          <a:p>
            <a:endParaRPr lang="en-US" dirty="0"/>
          </a:p>
        </p:txBody>
      </p:sp>
      <p:sp>
        <p:nvSpPr>
          <p:cNvPr id="7" name="Google Shape;102;g265f72b26b1_1_4">
            <a:extLst>
              <a:ext uri="{FF2B5EF4-FFF2-40B4-BE49-F238E27FC236}">
                <a16:creationId xmlns:a16="http://schemas.microsoft.com/office/drawing/2014/main" id="{038A7BC8-5030-7BC2-3C4B-2F05D791C808}"/>
              </a:ext>
            </a:extLst>
          </p:cNvPr>
          <p:cNvSpPr txBox="1"/>
          <p:nvPr/>
        </p:nvSpPr>
        <p:spPr>
          <a:xfrm>
            <a:off x="457200" y="3090854"/>
            <a:ext cx="1226753" cy="73866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None/>
            </a:pPr>
            <a:r>
              <a:rPr lang="en-US" sz="2400" b="1" i="0" u="none" strike="noStrike" cap="none" dirty="0">
                <a:solidFill>
                  <a:schemeClr val="bg1"/>
                </a:solidFill>
                <a:ea typeface="Arial"/>
                <a:cs typeface="Arial"/>
                <a:sym typeface="Arial"/>
              </a:rPr>
              <a:t>Key Points</a:t>
            </a:r>
            <a:endParaRPr lang="en-US" sz="2400" baseline="30000" dirty="0">
              <a:solidFill>
                <a:schemeClr val="bg1"/>
              </a:solidFill>
            </a:endParaRPr>
          </a:p>
        </p:txBody>
      </p:sp>
      <p:sp>
        <p:nvSpPr>
          <p:cNvPr id="9" name="Oval 8">
            <a:extLst>
              <a:ext uri="{FF2B5EF4-FFF2-40B4-BE49-F238E27FC236}">
                <a16:creationId xmlns:a16="http://schemas.microsoft.com/office/drawing/2014/main" id="{1D09FECC-824F-1016-3612-7003D781E77A}"/>
              </a:ext>
            </a:extLst>
          </p:cNvPr>
          <p:cNvSpPr/>
          <p:nvPr/>
        </p:nvSpPr>
        <p:spPr>
          <a:xfrm>
            <a:off x="-1131217" y="1909508"/>
            <a:ext cx="3122938" cy="3122938"/>
          </a:xfrm>
          <a:prstGeom prst="ellipse">
            <a:avLst/>
          </a:prstGeom>
          <a:noFill/>
          <a:ln w="19050">
            <a:solidFill>
              <a:srgbClr val="FF5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9552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id="{05F71989-8269-AD98-0BAD-209FD33F1BCE}"/>
              </a:ext>
            </a:extLst>
          </p:cNvPr>
          <p:cNvSpPr txBox="1">
            <a:spLocks noGrp="1"/>
          </p:cNvSpPr>
          <p:nvPr>
            <p:ph type="title"/>
          </p:nvPr>
        </p:nvSpPr>
        <p:spPr>
          <a:xfrm>
            <a:off x="457200" y="361950"/>
            <a:ext cx="11274552" cy="505267"/>
          </a:xfrm>
          <a:prstGeom prst="rect">
            <a:avLst/>
          </a:prstGeom>
        </p:spPr>
        <p:txBody>
          <a:bodyPr vert="horz" wrap="square" lIns="0" tIns="12700" rIns="0" bIns="0" rtlCol="0">
            <a:spAutoFit/>
          </a:bodyPr>
          <a:lstStyle/>
          <a:p>
            <a:pPr marL="12700">
              <a:lnSpc>
                <a:spcPct val="100000"/>
              </a:lnSpc>
              <a:spcBef>
                <a:spcPts val="100"/>
              </a:spcBef>
            </a:pPr>
            <a:r>
              <a:rPr lang="en-US" spc="-10" dirty="0"/>
              <a:t>Actionable,</a:t>
            </a:r>
            <a:r>
              <a:rPr lang="en-US" spc="-80" dirty="0"/>
              <a:t> </a:t>
            </a:r>
            <a:r>
              <a:rPr lang="en-US" spc="-20" dirty="0"/>
              <a:t>objective</a:t>
            </a:r>
            <a:r>
              <a:rPr lang="en-US" spc="-80" dirty="0"/>
              <a:t> </a:t>
            </a:r>
            <a:r>
              <a:rPr lang="en-US" spc="-10" dirty="0"/>
              <a:t>insight</a:t>
            </a:r>
            <a:endParaRPr lang="en-US" dirty="0"/>
          </a:p>
        </p:txBody>
      </p:sp>
      <p:sp>
        <p:nvSpPr>
          <p:cNvPr id="5" name="object 8">
            <a:extLst>
              <a:ext uri="{FF2B5EF4-FFF2-40B4-BE49-F238E27FC236}">
                <a16:creationId xmlns:a16="http://schemas.microsoft.com/office/drawing/2014/main" id="{CF05B11D-5BC8-C86E-F6EB-6034EA4D4736}"/>
              </a:ext>
            </a:extLst>
          </p:cNvPr>
          <p:cNvSpPr txBox="1"/>
          <p:nvPr/>
        </p:nvSpPr>
        <p:spPr>
          <a:xfrm>
            <a:off x="457200" y="1011972"/>
            <a:ext cx="7678271" cy="638636"/>
          </a:xfrm>
          <a:prstGeom prst="rect">
            <a:avLst/>
          </a:prstGeom>
        </p:spPr>
        <p:txBody>
          <a:bodyPr vert="horz" wrap="square" lIns="0" tIns="22860" rIns="0" bIns="0" rtlCol="0">
            <a:spAutoFit/>
          </a:bodyPr>
          <a:lstStyle/>
          <a:p>
            <a:pPr marL="12700" marR="5080">
              <a:spcBef>
                <a:spcPts val="180"/>
              </a:spcBef>
            </a:pPr>
            <a:r>
              <a:rPr lang="en-US" sz="2000" spc="-10" dirty="0">
                <a:solidFill>
                  <a:srgbClr val="002856"/>
                </a:solidFill>
                <a:latin typeface="Arial" panose="020B0604020202020204" pitchFamily="34" charset="0"/>
                <a:cs typeface="Arial" panose="020B0604020202020204" pitchFamily="34" charset="0"/>
              </a:rPr>
              <a:t>Position </a:t>
            </a:r>
            <a:r>
              <a:rPr lang="en-US" sz="2000" dirty="0">
                <a:solidFill>
                  <a:srgbClr val="002856"/>
                </a:solidFill>
                <a:effectLst/>
                <a:ea typeface="Yu Mincho" panose="02020400000000000000" pitchFamily="18" charset="-128"/>
                <a:cs typeface="Times New Roman" panose="02020603050405020304" pitchFamily="18" charset="0"/>
              </a:rPr>
              <a:t>your legal and compliance function for success. </a:t>
            </a:r>
            <a:br>
              <a:rPr lang="en-US" sz="2000" dirty="0">
                <a:solidFill>
                  <a:srgbClr val="002856"/>
                </a:solidFill>
                <a:effectLst/>
                <a:ea typeface="Yu Mincho" panose="02020400000000000000" pitchFamily="18" charset="-128"/>
                <a:cs typeface="Times New Roman" panose="02020603050405020304" pitchFamily="18" charset="0"/>
              </a:rPr>
            </a:br>
            <a:r>
              <a:rPr lang="en-US" sz="2000" dirty="0">
                <a:solidFill>
                  <a:srgbClr val="002856"/>
                </a:solidFill>
                <a:effectLst/>
                <a:ea typeface="Yu Mincho" panose="02020400000000000000" pitchFamily="18" charset="-128"/>
                <a:cs typeface="Times New Roman" panose="02020603050405020304" pitchFamily="18" charset="0"/>
              </a:rPr>
              <a:t>Explore these additional complimentary resources and tools:</a:t>
            </a:r>
            <a:r>
              <a:rPr lang="en-IN" sz="1800" dirty="0">
                <a:solidFill>
                  <a:srgbClr val="002856"/>
                </a:solidFill>
                <a:effectLst/>
              </a:rPr>
              <a:t> </a:t>
            </a:r>
            <a:endParaRPr lang="en-US" sz="2000" dirty="0">
              <a:solidFill>
                <a:srgbClr val="002856"/>
              </a:solidFill>
              <a:cs typeface="Arial" panose="020B0604020202020204" pitchFamily="34" charset="0"/>
            </a:endParaRPr>
          </a:p>
        </p:txBody>
      </p:sp>
      <p:sp>
        <p:nvSpPr>
          <p:cNvPr id="6" name="object 7">
            <a:extLst>
              <a:ext uri="{FF2B5EF4-FFF2-40B4-BE49-F238E27FC236}">
                <a16:creationId xmlns:a16="http://schemas.microsoft.com/office/drawing/2014/main" id="{8B325548-3EC2-355F-A0DE-C1C640CFFCAC}"/>
              </a:ext>
            </a:extLst>
          </p:cNvPr>
          <p:cNvSpPr txBox="1"/>
          <p:nvPr/>
        </p:nvSpPr>
        <p:spPr>
          <a:xfrm>
            <a:off x="457200" y="5259497"/>
            <a:ext cx="6023460" cy="448841"/>
          </a:xfrm>
          <a:prstGeom prst="rect">
            <a:avLst/>
          </a:prstGeom>
        </p:spPr>
        <p:txBody>
          <a:bodyPr vert="horz" wrap="square" lIns="0" tIns="12700" rIns="0" bIns="0" rtlCol="0">
            <a:spAutoFit/>
          </a:bodyPr>
          <a:lstStyle/>
          <a:p>
            <a:pPr marL="12700">
              <a:lnSpc>
                <a:spcPts val="1664"/>
              </a:lnSpc>
              <a:spcBef>
                <a:spcPts val="100"/>
              </a:spcBef>
            </a:pPr>
            <a:r>
              <a:rPr lang="en-US" sz="1600" spc="-10" dirty="0">
                <a:solidFill>
                  <a:srgbClr val="002856"/>
                </a:solidFill>
                <a:cs typeface="Graphik"/>
              </a:rPr>
              <a:t>Already</a:t>
            </a:r>
            <a:r>
              <a:rPr lang="en-US" sz="1600" spc="-20" dirty="0">
                <a:solidFill>
                  <a:srgbClr val="002856"/>
                </a:solidFill>
                <a:cs typeface="Graphik"/>
              </a:rPr>
              <a:t> </a:t>
            </a:r>
            <a:r>
              <a:rPr lang="en-US" sz="1600" dirty="0">
                <a:solidFill>
                  <a:srgbClr val="002856"/>
                </a:solidFill>
                <a:cs typeface="Graphik"/>
              </a:rPr>
              <a:t>a</a:t>
            </a:r>
            <a:r>
              <a:rPr lang="en-US" sz="1600" spc="-15" dirty="0">
                <a:solidFill>
                  <a:srgbClr val="002856"/>
                </a:solidFill>
                <a:cs typeface="Graphik"/>
              </a:rPr>
              <a:t> </a:t>
            </a:r>
            <a:r>
              <a:rPr lang="en-US" sz="1600" spc="-10" dirty="0">
                <a:solidFill>
                  <a:srgbClr val="002856"/>
                </a:solidFill>
                <a:cs typeface="Graphik"/>
              </a:rPr>
              <a:t>client?</a:t>
            </a:r>
            <a:endParaRPr lang="en-US" sz="1600" dirty="0">
              <a:cs typeface="Graphik"/>
            </a:endParaRPr>
          </a:p>
          <a:p>
            <a:pPr marL="12700">
              <a:lnSpc>
                <a:spcPts val="1664"/>
              </a:lnSpc>
            </a:pPr>
            <a:r>
              <a:rPr lang="en-US" sz="1600" dirty="0">
                <a:solidFill>
                  <a:srgbClr val="002856"/>
                </a:solidFill>
                <a:cs typeface="Graphik"/>
              </a:rPr>
              <a:t>Get</a:t>
            </a:r>
            <a:r>
              <a:rPr lang="en-US" sz="1600" spc="-55" dirty="0">
                <a:solidFill>
                  <a:srgbClr val="002856"/>
                </a:solidFill>
                <a:cs typeface="Graphik"/>
              </a:rPr>
              <a:t> </a:t>
            </a:r>
            <a:r>
              <a:rPr lang="en-US" sz="1600" dirty="0">
                <a:solidFill>
                  <a:srgbClr val="002856"/>
                </a:solidFill>
                <a:cs typeface="Graphik"/>
              </a:rPr>
              <a:t>access</a:t>
            </a:r>
            <a:r>
              <a:rPr lang="en-US" sz="1600" spc="-40" dirty="0">
                <a:solidFill>
                  <a:srgbClr val="002856"/>
                </a:solidFill>
                <a:cs typeface="Graphik"/>
              </a:rPr>
              <a:t> </a:t>
            </a:r>
            <a:r>
              <a:rPr lang="en-US" sz="1600" dirty="0">
                <a:solidFill>
                  <a:srgbClr val="002856"/>
                </a:solidFill>
                <a:cs typeface="Graphik"/>
              </a:rPr>
              <a:t>to</a:t>
            </a:r>
            <a:r>
              <a:rPr lang="en-US" sz="1600" spc="-40" dirty="0">
                <a:solidFill>
                  <a:srgbClr val="002856"/>
                </a:solidFill>
                <a:cs typeface="Graphik"/>
              </a:rPr>
              <a:t> </a:t>
            </a:r>
            <a:r>
              <a:rPr lang="en-US" sz="1600" dirty="0">
                <a:solidFill>
                  <a:srgbClr val="002856"/>
                </a:solidFill>
                <a:cs typeface="Graphik"/>
              </a:rPr>
              <a:t>even</a:t>
            </a:r>
            <a:r>
              <a:rPr lang="en-US" sz="1600" spc="-45" dirty="0">
                <a:solidFill>
                  <a:srgbClr val="002856"/>
                </a:solidFill>
                <a:cs typeface="Graphik"/>
              </a:rPr>
              <a:t> </a:t>
            </a:r>
            <a:r>
              <a:rPr lang="en-US" sz="1600" dirty="0">
                <a:solidFill>
                  <a:srgbClr val="002856"/>
                </a:solidFill>
                <a:cs typeface="Graphik"/>
              </a:rPr>
              <a:t>more</a:t>
            </a:r>
            <a:r>
              <a:rPr lang="en-US" sz="1600" spc="-40" dirty="0">
                <a:solidFill>
                  <a:srgbClr val="002856"/>
                </a:solidFill>
                <a:cs typeface="Graphik"/>
              </a:rPr>
              <a:t> </a:t>
            </a:r>
            <a:r>
              <a:rPr lang="en-US" sz="1600" spc="-10" dirty="0">
                <a:solidFill>
                  <a:srgbClr val="002856"/>
                </a:solidFill>
                <a:cs typeface="Graphik"/>
              </a:rPr>
              <a:t>resources</a:t>
            </a:r>
            <a:r>
              <a:rPr lang="en-US" sz="1600" spc="-40" dirty="0">
                <a:solidFill>
                  <a:srgbClr val="002856"/>
                </a:solidFill>
                <a:cs typeface="Graphik"/>
              </a:rPr>
              <a:t> </a:t>
            </a:r>
            <a:r>
              <a:rPr lang="en-US" sz="1600" dirty="0">
                <a:solidFill>
                  <a:srgbClr val="002856"/>
                </a:solidFill>
                <a:cs typeface="Graphik"/>
              </a:rPr>
              <a:t>in</a:t>
            </a:r>
            <a:r>
              <a:rPr lang="en-US" sz="1600" spc="-40" dirty="0">
                <a:solidFill>
                  <a:srgbClr val="002856"/>
                </a:solidFill>
                <a:cs typeface="Graphik"/>
              </a:rPr>
              <a:t> </a:t>
            </a:r>
            <a:r>
              <a:rPr lang="en-US" sz="1600" dirty="0">
                <a:solidFill>
                  <a:srgbClr val="002856"/>
                </a:solidFill>
                <a:cs typeface="Graphik"/>
              </a:rPr>
              <a:t>your</a:t>
            </a:r>
            <a:r>
              <a:rPr lang="en-US" sz="1600" spc="-45" dirty="0">
                <a:solidFill>
                  <a:srgbClr val="002856"/>
                </a:solidFill>
                <a:cs typeface="Graphik"/>
              </a:rPr>
              <a:t> </a:t>
            </a:r>
            <a:r>
              <a:rPr lang="en-US" sz="1600" spc="-10" dirty="0">
                <a:solidFill>
                  <a:srgbClr val="002856"/>
                </a:solidFill>
                <a:cs typeface="Graphik"/>
              </a:rPr>
              <a:t>client</a:t>
            </a:r>
            <a:r>
              <a:rPr lang="en-US" sz="1600" spc="-40" dirty="0">
                <a:solidFill>
                  <a:srgbClr val="002856"/>
                </a:solidFill>
                <a:cs typeface="Graphik"/>
              </a:rPr>
              <a:t> </a:t>
            </a:r>
            <a:r>
              <a:rPr lang="en-US" sz="1600" dirty="0">
                <a:solidFill>
                  <a:srgbClr val="002856"/>
                </a:solidFill>
                <a:cs typeface="Graphik"/>
              </a:rPr>
              <a:t>portal.</a:t>
            </a:r>
            <a:r>
              <a:rPr lang="en-US" sz="1600" spc="-40" dirty="0">
                <a:solidFill>
                  <a:srgbClr val="002856"/>
                </a:solidFill>
                <a:cs typeface="Graphik"/>
              </a:rPr>
              <a:t> </a:t>
            </a:r>
            <a:r>
              <a:rPr lang="en-US" sz="1600" dirty="0">
                <a:solidFill>
                  <a:srgbClr val="0000D3"/>
                </a:solidFill>
                <a:cs typeface="Graphik"/>
              </a:rPr>
              <a:t>Log</a:t>
            </a:r>
            <a:r>
              <a:rPr lang="en-US" sz="1600" spc="-40" dirty="0">
                <a:solidFill>
                  <a:srgbClr val="0000D3"/>
                </a:solidFill>
                <a:cs typeface="Graphik"/>
              </a:rPr>
              <a:t> </a:t>
            </a:r>
            <a:r>
              <a:rPr lang="en-US" sz="1600" spc="-25" dirty="0">
                <a:solidFill>
                  <a:srgbClr val="0000D3"/>
                </a:solidFill>
                <a:cs typeface="Graphik"/>
              </a:rPr>
              <a:t>In</a:t>
            </a:r>
            <a:endParaRPr lang="en-US" sz="1600" dirty="0">
              <a:cs typeface="Graphik"/>
            </a:endParaRPr>
          </a:p>
        </p:txBody>
      </p:sp>
      <p:sp>
        <p:nvSpPr>
          <p:cNvPr id="8" name="object 14">
            <a:hlinkClick r:id="rId3"/>
            <a:extLst>
              <a:ext uri="{FF2B5EF4-FFF2-40B4-BE49-F238E27FC236}">
                <a16:creationId xmlns:a16="http://schemas.microsoft.com/office/drawing/2014/main" id="{2D6EE9B4-F7DC-F993-0017-4F015681637B}"/>
              </a:ext>
            </a:extLst>
          </p:cNvPr>
          <p:cNvSpPr/>
          <p:nvPr/>
        </p:nvSpPr>
        <p:spPr>
          <a:xfrm>
            <a:off x="457200" y="2158819"/>
            <a:ext cx="2657062" cy="2582145"/>
          </a:xfrm>
          <a:custGeom>
            <a:avLst/>
            <a:gdLst/>
            <a:ahLst/>
            <a:cxnLst/>
            <a:rect l="l" t="t" r="r" b="b"/>
            <a:pathLst>
              <a:path w="2603500" h="2242185">
                <a:moveTo>
                  <a:pt x="2603500" y="0"/>
                </a:moveTo>
                <a:lnTo>
                  <a:pt x="0" y="0"/>
                </a:lnTo>
                <a:lnTo>
                  <a:pt x="0" y="2242019"/>
                </a:lnTo>
                <a:lnTo>
                  <a:pt x="2603500" y="2242019"/>
                </a:lnTo>
                <a:lnTo>
                  <a:pt x="2603500" y="0"/>
                </a:lnTo>
                <a:close/>
              </a:path>
            </a:pathLst>
          </a:custGeom>
          <a:solidFill>
            <a:srgbClr val="F4F4F4"/>
          </a:solidFill>
        </p:spPr>
        <p:txBody>
          <a:bodyPr wrap="square" lIns="180000" tIns="251999" rIns="0" bIns="0" rtlCol="0"/>
          <a:lstStyle/>
          <a:p>
            <a:pPr lvl="0">
              <a:spcBef>
                <a:spcPts val="600"/>
              </a:spcBef>
              <a:spcAft>
                <a:spcPts val="200"/>
              </a:spcAft>
            </a:pPr>
            <a:r>
              <a:rPr lang="en-US" sz="1050" b="1" dirty="0">
                <a:solidFill>
                  <a:srgbClr val="002856"/>
                </a:solidFill>
                <a:latin typeface="Arial" panose="020B0604020202020204" pitchFamily="34" charset="0"/>
                <a:cs typeface="Arial" panose="020B0604020202020204" pitchFamily="34" charset="0"/>
              </a:rPr>
              <a:t>Webinar</a:t>
            </a:r>
          </a:p>
          <a:p>
            <a:pPr>
              <a:spcBef>
                <a:spcPts val="600"/>
              </a:spcBef>
              <a:spcAft>
                <a:spcPts val="200"/>
              </a:spcAft>
            </a:pPr>
            <a:r>
              <a:rPr lang="en-US" sz="1400" dirty="0">
                <a:solidFill>
                  <a:srgbClr val="002856"/>
                </a:solidFill>
                <a:effectLst/>
                <a:ea typeface="Yu Mincho" panose="02020400000000000000" pitchFamily="18" charset="-128"/>
                <a:cs typeface="Times New Roman" panose="02020603050405020304" pitchFamily="18" charset="0"/>
              </a:rPr>
              <a:t>Join a Virtual Event </a:t>
            </a:r>
            <a:endParaRPr lang="en-US" sz="1400" dirty="0">
              <a:solidFill>
                <a:srgbClr val="002856"/>
              </a:solidFill>
              <a:effectLst/>
            </a:endParaRPr>
          </a:p>
          <a:p>
            <a:pPr>
              <a:spcBef>
                <a:spcPts val="600"/>
              </a:spcBef>
              <a:spcAft>
                <a:spcPts val="600"/>
              </a:spcAft>
            </a:pPr>
            <a:r>
              <a:rPr lang="en-US" sz="1100" dirty="0">
                <a:solidFill>
                  <a:srgbClr val="002856"/>
                </a:solidFill>
                <a:effectLst/>
                <a:ea typeface="Yu Mincho" panose="02020400000000000000" pitchFamily="18" charset="-128"/>
                <a:cs typeface="Times New Roman" panose="02020603050405020304" pitchFamily="18" charset="0"/>
              </a:rPr>
              <a:t>Hear the latest insights from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Gartner experts at an upcoming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or recorded event.</a:t>
            </a:r>
            <a:endParaRPr lang="en-IN" sz="1100" dirty="0">
              <a:solidFill>
                <a:srgbClr val="002856"/>
              </a:solidFill>
              <a:effectLst/>
              <a:ea typeface="Yu Mincho" panose="02020400000000000000" pitchFamily="18" charset="-128"/>
              <a:cs typeface="Times New Roman" panose="02020603050405020304" pitchFamily="18" charset="0"/>
            </a:endParaRPr>
          </a:p>
        </p:txBody>
      </p:sp>
      <p:sp>
        <p:nvSpPr>
          <p:cNvPr id="9" name="object 16">
            <a:extLst>
              <a:ext uri="{FF2B5EF4-FFF2-40B4-BE49-F238E27FC236}">
                <a16:creationId xmlns:a16="http://schemas.microsoft.com/office/drawing/2014/main" id="{1AE822AB-534D-06BC-031F-C97F4F1EE36D}"/>
              </a:ext>
            </a:extLst>
          </p:cNvPr>
          <p:cNvSpPr txBox="1"/>
          <p:nvPr/>
        </p:nvSpPr>
        <p:spPr>
          <a:xfrm>
            <a:off x="623199" y="4204318"/>
            <a:ext cx="1640714" cy="314683"/>
          </a:xfrm>
          <a:prstGeom prst="rect">
            <a:avLst/>
          </a:prstGeom>
          <a:solidFill>
            <a:srgbClr val="0000D3"/>
          </a:solidFill>
        </p:spPr>
        <p:txBody>
          <a:bodyPr vert="horz" wrap="square" lIns="0" tIns="72000" rIns="0" bIns="72000" rtlCol="0" anchor="ctr" anchorCtr="0">
            <a:spAutoFit/>
          </a:bodyPr>
          <a:lstStyle/>
          <a:p>
            <a:pPr algn="ctr" rtl="0" fontAlgn="base">
              <a:spcBef>
                <a:spcPts val="0"/>
              </a:spcBef>
              <a:spcAft>
                <a:spcPts val="0"/>
              </a:spcAft>
            </a:pPr>
            <a:r>
              <a:rPr lang="en-US" sz="1100" b="1" i="0" u="none" strike="noStrike" dirty="0">
                <a:solidFill>
                  <a:schemeClr val="bg1"/>
                </a:solidFill>
                <a:effectLst/>
                <a:latin typeface="Arial" panose="020B0604020202020204" pitchFamily="34" charset="0"/>
              </a:rPr>
              <a:t>Watch Now</a:t>
            </a:r>
          </a:p>
        </p:txBody>
      </p:sp>
      <p:sp>
        <p:nvSpPr>
          <p:cNvPr id="10" name="Rectangle 9">
            <a:hlinkClick r:id="rId4"/>
            <a:extLst>
              <a:ext uri="{FF2B5EF4-FFF2-40B4-BE49-F238E27FC236}">
                <a16:creationId xmlns:a16="http://schemas.microsoft.com/office/drawing/2014/main" id="{3B7817E2-C5D3-B2A8-95AB-96C8BA7CE537}"/>
              </a:ext>
            </a:extLst>
          </p:cNvPr>
          <p:cNvSpPr/>
          <p:nvPr/>
        </p:nvSpPr>
        <p:spPr>
          <a:xfrm>
            <a:off x="5422054" y="5367130"/>
            <a:ext cx="744301" cy="43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bject 16">
            <a:extLst>
              <a:ext uri="{FF2B5EF4-FFF2-40B4-BE49-F238E27FC236}">
                <a16:creationId xmlns:a16="http://schemas.microsoft.com/office/drawing/2014/main" id="{0B4944D9-51F9-5CCF-E5F2-492D9406D068}"/>
              </a:ext>
            </a:extLst>
          </p:cNvPr>
          <p:cNvSpPr txBox="1"/>
          <p:nvPr/>
        </p:nvSpPr>
        <p:spPr>
          <a:xfrm>
            <a:off x="6891131" y="4091220"/>
            <a:ext cx="1610723" cy="330072"/>
          </a:xfrm>
          <a:prstGeom prst="rect">
            <a:avLst/>
          </a:prstGeom>
          <a:noFill/>
        </p:spPr>
        <p:txBody>
          <a:bodyPr vert="horz" wrap="square" lIns="0" tIns="72000" rIns="0" bIns="72000" rtlCol="0" anchor="ctr" anchorCtr="0">
            <a:spAutoFit/>
          </a:bodyPr>
          <a:lstStyle/>
          <a:p>
            <a:pPr marL="220979">
              <a:lnSpc>
                <a:spcPct val="100000"/>
              </a:lnSpc>
              <a:spcBef>
                <a:spcPts val="665"/>
              </a:spcBef>
            </a:pPr>
            <a:r>
              <a:rPr lang="en-US" sz="1200" b="1" dirty="0">
                <a:solidFill>
                  <a:schemeClr val="bg1"/>
                </a:solidFill>
                <a:latin typeface="Arial" panose="020B0604020202020204" pitchFamily="34" charset="0"/>
                <a:cs typeface="Arial" panose="020B0604020202020204" pitchFamily="34" charset="0"/>
              </a:rPr>
              <a:t>Download Report</a:t>
            </a:r>
          </a:p>
        </p:txBody>
      </p:sp>
      <p:sp>
        <p:nvSpPr>
          <p:cNvPr id="13" name="object 14">
            <a:hlinkClick r:id="rId3"/>
            <a:extLst>
              <a:ext uri="{FF2B5EF4-FFF2-40B4-BE49-F238E27FC236}">
                <a16:creationId xmlns:a16="http://schemas.microsoft.com/office/drawing/2014/main" id="{41E3BAAC-C103-DBC1-86BF-CC849930BD29}"/>
              </a:ext>
            </a:extLst>
          </p:cNvPr>
          <p:cNvSpPr/>
          <p:nvPr/>
        </p:nvSpPr>
        <p:spPr>
          <a:xfrm>
            <a:off x="3332922" y="2158819"/>
            <a:ext cx="2657062" cy="2582145"/>
          </a:xfrm>
          <a:custGeom>
            <a:avLst/>
            <a:gdLst/>
            <a:ahLst/>
            <a:cxnLst/>
            <a:rect l="l" t="t" r="r" b="b"/>
            <a:pathLst>
              <a:path w="2603500" h="2242185">
                <a:moveTo>
                  <a:pt x="2603500" y="0"/>
                </a:moveTo>
                <a:lnTo>
                  <a:pt x="0" y="0"/>
                </a:lnTo>
                <a:lnTo>
                  <a:pt x="0" y="2242019"/>
                </a:lnTo>
                <a:lnTo>
                  <a:pt x="2603500" y="2242019"/>
                </a:lnTo>
                <a:lnTo>
                  <a:pt x="2603500" y="0"/>
                </a:lnTo>
                <a:close/>
              </a:path>
            </a:pathLst>
          </a:custGeom>
          <a:solidFill>
            <a:srgbClr val="F4F4F4"/>
          </a:solidFill>
          <a:ln>
            <a:noFill/>
          </a:ln>
        </p:spPr>
        <p:txBody>
          <a:bodyPr wrap="square" lIns="180000" tIns="251999" rIns="0" bIns="0" rtlCol="0"/>
          <a:lstStyle/>
          <a:p>
            <a:pPr lvl="0">
              <a:spcBef>
                <a:spcPts val="600"/>
              </a:spcBef>
            </a:pPr>
            <a:r>
              <a:rPr lang="en-US" sz="1000" b="1" dirty="0">
                <a:solidFill>
                  <a:srgbClr val="002856"/>
                </a:solidFill>
                <a:latin typeface="Arial" panose="020B0604020202020204" pitchFamily="34" charset="0"/>
                <a:cs typeface="Arial" panose="020B0604020202020204" pitchFamily="34" charset="0"/>
              </a:rPr>
              <a:t>Report</a:t>
            </a:r>
          </a:p>
          <a:p>
            <a:pPr defTabSz="914400">
              <a:spcBef>
                <a:spcPts val="600"/>
              </a:spcBef>
              <a:defRPr/>
            </a:pPr>
            <a:r>
              <a:rPr lang="en-US" sz="1400" dirty="0">
                <a:solidFill>
                  <a:srgbClr val="002856"/>
                </a:solidFill>
                <a:effectLst/>
                <a:ea typeface="Yu Mincho" panose="02020400000000000000" pitchFamily="18" charset="-128"/>
                <a:cs typeface="Times New Roman" panose="02020603050405020304" pitchFamily="18" charset="0"/>
              </a:rPr>
              <a:t>Top Priorities for Legal </a:t>
            </a:r>
            <a:br>
              <a:rPr lang="en-US" sz="1400" dirty="0">
                <a:solidFill>
                  <a:srgbClr val="002856"/>
                </a:solidFill>
                <a:effectLst/>
                <a:ea typeface="Yu Mincho" panose="02020400000000000000" pitchFamily="18" charset="-128"/>
                <a:cs typeface="Times New Roman" panose="02020603050405020304" pitchFamily="18" charset="0"/>
              </a:rPr>
            </a:br>
            <a:r>
              <a:rPr lang="en-US" sz="1400" dirty="0">
                <a:solidFill>
                  <a:srgbClr val="002856"/>
                </a:solidFill>
                <a:effectLst/>
                <a:ea typeface="Yu Mincho" panose="02020400000000000000" pitchFamily="18" charset="-128"/>
                <a:cs typeface="Times New Roman" panose="02020603050405020304" pitchFamily="18" charset="0"/>
              </a:rPr>
              <a:t>and Compliance Leaders</a:t>
            </a:r>
            <a:endParaRPr kumimoji="0" lang="en-US" sz="1400" b="0" i="0" u="none" strike="noStrike" kern="1200" cap="none" spc="0" normalizeH="0" baseline="0" noProof="0" dirty="0">
              <a:ln>
                <a:noFill/>
              </a:ln>
              <a:solidFill>
                <a:srgbClr val="002856"/>
              </a:solidFill>
              <a:effectLst/>
              <a:uLnTx/>
              <a:uFillTx/>
              <a:ea typeface="+mn-ea"/>
              <a:cs typeface="+mn-cs"/>
            </a:endParaRPr>
          </a:p>
          <a:p>
            <a:pPr>
              <a:spcBef>
                <a:spcPts val="600"/>
              </a:spcBef>
              <a:defRPr/>
            </a:pPr>
            <a:r>
              <a:rPr lang="en-US" sz="1100" dirty="0">
                <a:solidFill>
                  <a:srgbClr val="002856"/>
                </a:solidFill>
                <a:effectLst/>
                <a:ea typeface="Yu Mincho" panose="02020400000000000000" pitchFamily="18" charset="-128"/>
                <a:cs typeface="Times New Roman" panose="02020603050405020304" pitchFamily="18" charset="0"/>
              </a:rPr>
              <a:t>Explore the top 5 legal and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compliance trends to maximize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the trends.</a:t>
            </a:r>
            <a:endParaRPr kumimoji="0" lang="en-US" sz="1200" b="0" i="0" u="none" strike="noStrike" kern="1200" cap="none" spc="0" normalizeH="0" baseline="0" noProof="0" dirty="0">
              <a:ln>
                <a:noFill/>
              </a:ln>
              <a:solidFill>
                <a:srgbClr val="002856"/>
              </a:solidFill>
              <a:effectLst/>
              <a:uLnTx/>
              <a:uFillTx/>
              <a:latin typeface="Arial"/>
              <a:ea typeface="+mn-ea"/>
              <a:cs typeface="+mn-cs"/>
            </a:endParaRPr>
          </a:p>
          <a:p>
            <a:pPr>
              <a:spcBef>
                <a:spcPts val="600"/>
              </a:spcBef>
            </a:pPr>
            <a:endParaRPr lang="en-US" sz="1400" dirty="0">
              <a:solidFill>
                <a:srgbClr val="002856"/>
              </a:solidFill>
            </a:endParaRPr>
          </a:p>
          <a:p>
            <a:pPr>
              <a:spcBef>
                <a:spcPts val="600"/>
              </a:spcBef>
            </a:pPr>
            <a:endParaRPr lang="en-IN" sz="1100" dirty="0">
              <a:solidFill>
                <a:srgbClr val="002856"/>
              </a:solidFill>
              <a:effectLst/>
            </a:endParaRPr>
          </a:p>
        </p:txBody>
      </p:sp>
      <p:sp>
        <p:nvSpPr>
          <p:cNvPr id="14" name="object 16">
            <a:extLst>
              <a:ext uri="{FF2B5EF4-FFF2-40B4-BE49-F238E27FC236}">
                <a16:creationId xmlns:a16="http://schemas.microsoft.com/office/drawing/2014/main" id="{11305586-AD27-5A51-A2E0-012FA844DA6B}"/>
              </a:ext>
            </a:extLst>
          </p:cNvPr>
          <p:cNvSpPr txBox="1"/>
          <p:nvPr/>
        </p:nvSpPr>
        <p:spPr>
          <a:xfrm>
            <a:off x="3498921" y="4204318"/>
            <a:ext cx="1640714" cy="314683"/>
          </a:xfrm>
          <a:prstGeom prst="rect">
            <a:avLst/>
          </a:prstGeom>
          <a:solidFill>
            <a:srgbClr val="0000D3"/>
          </a:solidFill>
        </p:spPr>
        <p:txBody>
          <a:bodyPr vert="horz" wrap="square" lIns="0" tIns="72000" rIns="0" bIns="72000" rtlCol="0" anchor="ctr" anchorCtr="0">
            <a:spAutoFit/>
          </a:bodyPr>
          <a:lstStyle/>
          <a:p>
            <a:pPr algn="ctr" rtl="0" fontAlgn="base">
              <a:spcBef>
                <a:spcPts val="0"/>
              </a:spcBef>
              <a:spcAft>
                <a:spcPts val="0"/>
              </a:spcAft>
            </a:pPr>
            <a:r>
              <a:rPr lang="en-US" sz="1100" b="1" i="0" u="none" strike="noStrike" dirty="0">
                <a:solidFill>
                  <a:schemeClr val="bg1"/>
                </a:solidFill>
                <a:effectLst/>
                <a:latin typeface="Arial" panose="020B0604020202020204" pitchFamily="34" charset="0"/>
              </a:rPr>
              <a:t>Download Now</a:t>
            </a:r>
          </a:p>
        </p:txBody>
      </p:sp>
      <p:sp>
        <p:nvSpPr>
          <p:cNvPr id="16" name="object 14">
            <a:hlinkClick r:id="rId3"/>
            <a:extLst>
              <a:ext uri="{FF2B5EF4-FFF2-40B4-BE49-F238E27FC236}">
                <a16:creationId xmlns:a16="http://schemas.microsoft.com/office/drawing/2014/main" id="{E8029A43-984E-0C53-A34A-0216C70BDF65}"/>
              </a:ext>
            </a:extLst>
          </p:cNvPr>
          <p:cNvSpPr/>
          <p:nvPr/>
        </p:nvSpPr>
        <p:spPr>
          <a:xfrm>
            <a:off x="6208644" y="2158819"/>
            <a:ext cx="2657062" cy="2582145"/>
          </a:xfrm>
          <a:custGeom>
            <a:avLst/>
            <a:gdLst/>
            <a:ahLst/>
            <a:cxnLst/>
            <a:rect l="l" t="t" r="r" b="b"/>
            <a:pathLst>
              <a:path w="2603500" h="2242185">
                <a:moveTo>
                  <a:pt x="2603500" y="0"/>
                </a:moveTo>
                <a:lnTo>
                  <a:pt x="0" y="0"/>
                </a:lnTo>
                <a:lnTo>
                  <a:pt x="0" y="2242019"/>
                </a:lnTo>
                <a:lnTo>
                  <a:pt x="2603500" y="2242019"/>
                </a:lnTo>
                <a:lnTo>
                  <a:pt x="2603500" y="0"/>
                </a:lnTo>
                <a:close/>
              </a:path>
            </a:pathLst>
          </a:custGeom>
          <a:solidFill>
            <a:srgbClr val="F4F4F4"/>
          </a:solidFill>
        </p:spPr>
        <p:txBody>
          <a:bodyPr wrap="square" lIns="180000" tIns="251999" rIns="0" bIns="0" rtlCol="0"/>
          <a:lstStyle/>
          <a:p>
            <a:pPr>
              <a:spcBef>
                <a:spcPts val="600"/>
              </a:spcBef>
            </a:pPr>
            <a:r>
              <a:rPr lang="en-US" sz="1050" b="1" dirty="0">
                <a:solidFill>
                  <a:srgbClr val="002856"/>
                </a:solidFill>
                <a:latin typeface="Arial" panose="020B0604020202020204" pitchFamily="34" charset="0"/>
                <a:cs typeface="Arial" panose="020B0604020202020204" pitchFamily="34" charset="0"/>
              </a:rPr>
              <a:t>Report</a:t>
            </a:r>
          </a:p>
          <a:p>
            <a:pPr>
              <a:spcBef>
                <a:spcPts val="600"/>
              </a:spcBef>
            </a:pPr>
            <a:r>
              <a:rPr lang="en-US" sz="1400" dirty="0">
                <a:solidFill>
                  <a:srgbClr val="002856"/>
                </a:solidFill>
                <a:effectLst/>
                <a:ea typeface="Yu Mincho" panose="02020400000000000000" pitchFamily="18" charset="-128"/>
                <a:cs typeface="Times New Roman" panose="02020603050405020304" pitchFamily="18" charset="0"/>
              </a:rPr>
              <a:t>Legal and Compliance </a:t>
            </a:r>
            <a:br>
              <a:rPr lang="en-US" sz="1400" dirty="0">
                <a:solidFill>
                  <a:srgbClr val="002856"/>
                </a:solidFill>
                <a:effectLst/>
                <a:ea typeface="Yu Mincho" panose="02020400000000000000" pitchFamily="18" charset="-128"/>
                <a:cs typeface="Times New Roman" panose="02020603050405020304" pitchFamily="18" charset="0"/>
              </a:rPr>
            </a:br>
            <a:r>
              <a:rPr lang="en-US" sz="1400" dirty="0">
                <a:solidFill>
                  <a:srgbClr val="002856"/>
                </a:solidFill>
                <a:effectLst/>
                <a:ea typeface="Yu Mincho" panose="02020400000000000000" pitchFamily="18" charset="-128"/>
                <a:cs typeface="Times New Roman" panose="02020603050405020304" pitchFamily="18" charset="0"/>
              </a:rPr>
              <a:t>Risks Reports</a:t>
            </a:r>
            <a:endParaRPr lang="en-US" sz="1400" dirty="0">
              <a:solidFill>
                <a:srgbClr val="002856"/>
              </a:solidFill>
              <a:effectLst/>
            </a:endParaRPr>
          </a:p>
          <a:p>
            <a:pPr>
              <a:spcBef>
                <a:spcPts val="600"/>
              </a:spcBef>
            </a:pPr>
            <a:r>
              <a:rPr lang="en-US" sz="1100" dirty="0">
                <a:solidFill>
                  <a:srgbClr val="002856"/>
                </a:solidFill>
                <a:effectLst/>
                <a:ea typeface="Yu Mincho" panose="02020400000000000000" pitchFamily="18" charset="-128"/>
                <a:cs typeface="Times New Roman" panose="02020603050405020304" pitchFamily="18" charset="0"/>
              </a:rPr>
              <a:t>Future-proof your organization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against 12 emerging legal and compliance risks.</a:t>
            </a:r>
            <a:endParaRPr lang="en-IN" sz="1100" dirty="0">
              <a:solidFill>
                <a:srgbClr val="002856"/>
              </a:solidFill>
              <a:effectLst/>
              <a:ea typeface="Yu Mincho" panose="02020400000000000000" pitchFamily="18" charset="-128"/>
              <a:cs typeface="Times New Roman" panose="02020603050405020304" pitchFamily="18" charset="0"/>
            </a:endParaRPr>
          </a:p>
          <a:p>
            <a:pPr>
              <a:spcBef>
                <a:spcPts val="600"/>
              </a:spcBef>
            </a:pPr>
            <a:endParaRPr lang="en-US" sz="1200" dirty="0">
              <a:solidFill>
                <a:srgbClr val="002856"/>
              </a:solidFill>
              <a:effectLst/>
            </a:endParaRPr>
          </a:p>
        </p:txBody>
      </p:sp>
      <p:sp>
        <p:nvSpPr>
          <p:cNvPr id="17" name="object 16">
            <a:extLst>
              <a:ext uri="{FF2B5EF4-FFF2-40B4-BE49-F238E27FC236}">
                <a16:creationId xmlns:a16="http://schemas.microsoft.com/office/drawing/2014/main" id="{33295EF0-1881-3C46-5DB7-8E282873E61F}"/>
              </a:ext>
            </a:extLst>
          </p:cNvPr>
          <p:cNvSpPr txBox="1"/>
          <p:nvPr/>
        </p:nvSpPr>
        <p:spPr>
          <a:xfrm>
            <a:off x="6374643" y="4204318"/>
            <a:ext cx="1640714" cy="314683"/>
          </a:xfrm>
          <a:prstGeom prst="rect">
            <a:avLst/>
          </a:prstGeom>
          <a:solidFill>
            <a:srgbClr val="0000D3"/>
          </a:solidFill>
        </p:spPr>
        <p:txBody>
          <a:bodyPr vert="horz" wrap="square" lIns="0" tIns="72000" rIns="0" bIns="72000" rtlCol="0" anchor="ctr" anchorCtr="0">
            <a:spAutoFit/>
          </a:bodyPr>
          <a:lstStyle/>
          <a:p>
            <a:pPr algn="ctr"/>
            <a:r>
              <a:rPr lang="en-US" sz="1100" b="1" i="0" u="none" strike="noStrike" dirty="0">
                <a:solidFill>
                  <a:schemeClr val="bg1"/>
                </a:solidFill>
                <a:effectLst/>
                <a:latin typeface="Arial" panose="020B0604020202020204" pitchFamily="34" charset="0"/>
              </a:rPr>
              <a:t>Download Now</a:t>
            </a:r>
          </a:p>
        </p:txBody>
      </p:sp>
      <p:sp>
        <p:nvSpPr>
          <p:cNvPr id="19" name="object 14">
            <a:hlinkClick r:id="rId3"/>
            <a:extLst>
              <a:ext uri="{FF2B5EF4-FFF2-40B4-BE49-F238E27FC236}">
                <a16:creationId xmlns:a16="http://schemas.microsoft.com/office/drawing/2014/main" id="{5C6DEEB2-59DF-58EF-8173-BB9448298123}"/>
              </a:ext>
            </a:extLst>
          </p:cNvPr>
          <p:cNvSpPr/>
          <p:nvPr/>
        </p:nvSpPr>
        <p:spPr>
          <a:xfrm>
            <a:off x="9084365" y="2158819"/>
            <a:ext cx="2657062" cy="2582145"/>
          </a:xfrm>
          <a:custGeom>
            <a:avLst/>
            <a:gdLst/>
            <a:ahLst/>
            <a:cxnLst/>
            <a:rect l="l" t="t" r="r" b="b"/>
            <a:pathLst>
              <a:path w="2603500" h="2242185">
                <a:moveTo>
                  <a:pt x="2603500" y="0"/>
                </a:moveTo>
                <a:lnTo>
                  <a:pt x="0" y="0"/>
                </a:lnTo>
                <a:lnTo>
                  <a:pt x="0" y="2242019"/>
                </a:lnTo>
                <a:lnTo>
                  <a:pt x="2603500" y="2242019"/>
                </a:lnTo>
                <a:lnTo>
                  <a:pt x="2603500" y="0"/>
                </a:lnTo>
                <a:close/>
              </a:path>
            </a:pathLst>
          </a:custGeom>
          <a:solidFill>
            <a:srgbClr val="F4F4F4"/>
          </a:solidFill>
        </p:spPr>
        <p:txBody>
          <a:bodyPr wrap="square" lIns="180000" tIns="251999" rIns="0" bIns="0" rtlCol="0"/>
          <a:lstStyle/>
          <a:p>
            <a:pPr lvl="0">
              <a:spcBef>
                <a:spcPts val="600"/>
              </a:spcBef>
            </a:pPr>
            <a:r>
              <a:rPr lang="en-US" sz="1050" b="1" dirty="0">
                <a:solidFill>
                  <a:srgbClr val="002856"/>
                </a:solidFill>
                <a:latin typeface="Arial" panose="020B0604020202020204" pitchFamily="34" charset="0"/>
                <a:cs typeface="Arial" panose="020B0604020202020204" pitchFamily="34" charset="0"/>
              </a:rPr>
              <a:t>How We Help</a:t>
            </a:r>
          </a:p>
          <a:p>
            <a:pPr>
              <a:spcBef>
                <a:spcPts val="600"/>
              </a:spcBef>
            </a:pPr>
            <a:r>
              <a:rPr lang="en-US" sz="1400" dirty="0">
                <a:solidFill>
                  <a:srgbClr val="002856"/>
                </a:solidFill>
                <a:effectLst/>
                <a:latin typeface="Arial" panose="020B0604020202020204" pitchFamily="34" charset="0"/>
                <a:ea typeface="Yu Mincho" panose="02020400000000000000" pitchFamily="18" charset="-128"/>
                <a:cs typeface="Arial" panose="020B0604020202020204" pitchFamily="34" charset="0"/>
              </a:rPr>
              <a:t>Gartner for Legal, Risk </a:t>
            </a:r>
            <a:br>
              <a:rPr lang="en-US" sz="1400" dirty="0">
                <a:solidFill>
                  <a:srgbClr val="002856"/>
                </a:solidFill>
                <a:effectLst/>
                <a:latin typeface="Arial" panose="020B0604020202020204" pitchFamily="34" charset="0"/>
                <a:ea typeface="Yu Mincho" panose="02020400000000000000" pitchFamily="18" charset="-128"/>
                <a:cs typeface="Arial" panose="020B0604020202020204" pitchFamily="34" charset="0"/>
              </a:rPr>
            </a:br>
            <a:r>
              <a:rPr lang="en-US" sz="1400" dirty="0">
                <a:solidFill>
                  <a:srgbClr val="002856"/>
                </a:solidFill>
                <a:effectLst/>
                <a:latin typeface="Arial" panose="020B0604020202020204" pitchFamily="34" charset="0"/>
                <a:ea typeface="Yu Mincho" panose="02020400000000000000" pitchFamily="18" charset="-128"/>
                <a:cs typeface="Arial" panose="020B0604020202020204" pitchFamily="34" charset="0"/>
              </a:rPr>
              <a:t>&amp; Compliance Leaders </a:t>
            </a:r>
            <a:endParaRPr lang="en-US" sz="1400" dirty="0">
              <a:solidFill>
                <a:srgbClr val="002856"/>
              </a:solidFill>
              <a:effectLst/>
              <a:latin typeface="Arial" panose="020B0604020202020204" pitchFamily="34" charset="0"/>
              <a:cs typeface="Arial" panose="020B0604020202020204" pitchFamily="34" charset="0"/>
            </a:endParaRPr>
          </a:p>
          <a:p>
            <a:pPr>
              <a:spcBef>
                <a:spcPts val="600"/>
              </a:spcBef>
            </a:pPr>
            <a:r>
              <a:rPr lang="en-US" sz="1100" dirty="0">
                <a:solidFill>
                  <a:srgbClr val="002856"/>
                </a:solidFill>
                <a:effectLst/>
                <a:ea typeface="Yu Mincho" panose="02020400000000000000" pitchFamily="18" charset="-128"/>
                <a:cs typeface="Times New Roman" panose="02020603050405020304" pitchFamily="18" charset="0"/>
              </a:rPr>
              <a:t>Discover how we can help you tackle </a:t>
            </a:r>
            <a:br>
              <a:rPr lang="en-US" sz="1100" dirty="0">
                <a:solidFill>
                  <a:srgbClr val="002856"/>
                </a:solidFill>
                <a:effectLst/>
                <a:ea typeface="Yu Mincho" panose="02020400000000000000" pitchFamily="18" charset="-128"/>
                <a:cs typeface="Times New Roman" panose="02020603050405020304" pitchFamily="18" charset="0"/>
              </a:rPr>
            </a:br>
            <a:r>
              <a:rPr lang="en-US" sz="1100" dirty="0">
                <a:solidFill>
                  <a:srgbClr val="002856"/>
                </a:solidFill>
                <a:effectLst/>
                <a:ea typeface="Yu Mincho" panose="02020400000000000000" pitchFamily="18" charset="-128"/>
                <a:cs typeface="Times New Roman" panose="02020603050405020304" pitchFamily="18" charset="0"/>
              </a:rPr>
              <a:t>your mission-critical priorities.</a:t>
            </a:r>
            <a:endParaRPr lang="en-IN" sz="1100" dirty="0">
              <a:solidFill>
                <a:srgbClr val="002856"/>
              </a:solidFill>
              <a:effectLst/>
              <a:ea typeface="Yu Mincho" panose="02020400000000000000" pitchFamily="18" charset="-128"/>
              <a:cs typeface="Times New Roman" panose="02020603050405020304" pitchFamily="18" charset="0"/>
            </a:endParaRPr>
          </a:p>
          <a:p>
            <a:pPr lvl="0">
              <a:spcBef>
                <a:spcPts val="600"/>
              </a:spcBef>
            </a:pPr>
            <a:endParaRPr lang="en-US" sz="1100" dirty="0">
              <a:solidFill>
                <a:srgbClr val="002856"/>
              </a:solidFill>
              <a:effectLst/>
            </a:endParaRPr>
          </a:p>
          <a:p>
            <a:pPr>
              <a:spcBef>
                <a:spcPts val="600"/>
              </a:spcBef>
            </a:pPr>
            <a:endParaRPr lang="en-IN" sz="1200" dirty="0">
              <a:solidFill>
                <a:srgbClr val="002856"/>
              </a:solidFill>
              <a:effectLst/>
            </a:endParaRPr>
          </a:p>
        </p:txBody>
      </p:sp>
      <p:sp>
        <p:nvSpPr>
          <p:cNvPr id="20" name="object 16">
            <a:extLst>
              <a:ext uri="{FF2B5EF4-FFF2-40B4-BE49-F238E27FC236}">
                <a16:creationId xmlns:a16="http://schemas.microsoft.com/office/drawing/2014/main" id="{49AC06AB-49D6-87AC-BD11-2D029303F9C5}"/>
              </a:ext>
            </a:extLst>
          </p:cNvPr>
          <p:cNvSpPr txBox="1"/>
          <p:nvPr/>
        </p:nvSpPr>
        <p:spPr>
          <a:xfrm>
            <a:off x="9250364" y="4204318"/>
            <a:ext cx="1640714" cy="314683"/>
          </a:xfrm>
          <a:prstGeom prst="rect">
            <a:avLst/>
          </a:prstGeom>
          <a:solidFill>
            <a:srgbClr val="0000D3"/>
          </a:solidFill>
        </p:spPr>
        <p:txBody>
          <a:bodyPr vert="horz" wrap="square" lIns="0" tIns="72000" rIns="0" bIns="72000" rtlCol="0" anchor="ctr" anchorCtr="0">
            <a:spAutoFit/>
          </a:bodyPr>
          <a:lstStyle/>
          <a:p>
            <a:pPr algn="ctr"/>
            <a:r>
              <a:rPr lang="en-US" sz="1100" b="1" dirty="0">
                <a:solidFill>
                  <a:schemeClr val="bg1"/>
                </a:solidFill>
                <a:latin typeface="Arial" panose="020B0604020202020204" pitchFamily="34" charset="0"/>
                <a:cs typeface="Arial" panose="020B0604020202020204" pitchFamily="34" charset="0"/>
              </a:rPr>
              <a:t>Learn More</a:t>
            </a:r>
          </a:p>
        </p:txBody>
      </p:sp>
      <p:pic>
        <p:nvPicPr>
          <p:cNvPr id="34" name="Graphic 33">
            <a:extLst>
              <a:ext uri="{FF2B5EF4-FFF2-40B4-BE49-F238E27FC236}">
                <a16:creationId xmlns:a16="http://schemas.microsoft.com/office/drawing/2014/main" id="{B532E857-7A60-457A-446E-F493A2CD67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3512" y="2279342"/>
            <a:ext cx="425828" cy="331199"/>
          </a:xfrm>
          <a:prstGeom prst="rect">
            <a:avLst/>
          </a:prstGeom>
        </p:spPr>
      </p:pic>
      <p:sp>
        <p:nvSpPr>
          <p:cNvPr id="36" name="object 17">
            <a:extLst>
              <a:ext uri="{FF2B5EF4-FFF2-40B4-BE49-F238E27FC236}">
                <a16:creationId xmlns:a16="http://schemas.microsoft.com/office/drawing/2014/main" id="{D95CA1F2-4225-547C-3164-6B6856DED5F1}"/>
              </a:ext>
            </a:extLst>
          </p:cNvPr>
          <p:cNvSpPr/>
          <p:nvPr/>
        </p:nvSpPr>
        <p:spPr>
          <a:xfrm>
            <a:off x="5569361" y="2299844"/>
            <a:ext cx="222885" cy="290195"/>
          </a:xfrm>
          <a:custGeom>
            <a:avLst/>
            <a:gdLst/>
            <a:ahLst/>
            <a:cxnLst/>
            <a:rect l="l" t="t" r="r" b="b"/>
            <a:pathLst>
              <a:path w="222885" h="290194">
                <a:moveTo>
                  <a:pt x="222884" y="0"/>
                </a:moveTo>
                <a:lnTo>
                  <a:pt x="0" y="0"/>
                </a:lnTo>
                <a:lnTo>
                  <a:pt x="0" y="289763"/>
                </a:lnTo>
                <a:lnTo>
                  <a:pt x="222884" y="289763"/>
                </a:lnTo>
                <a:lnTo>
                  <a:pt x="222884" y="267474"/>
                </a:lnTo>
                <a:lnTo>
                  <a:pt x="22288" y="267474"/>
                </a:lnTo>
                <a:lnTo>
                  <a:pt x="22288" y="22301"/>
                </a:lnTo>
                <a:lnTo>
                  <a:pt x="222884" y="22301"/>
                </a:lnTo>
                <a:lnTo>
                  <a:pt x="222884" y="0"/>
                </a:lnTo>
                <a:close/>
              </a:path>
              <a:path w="222885" h="290194">
                <a:moveTo>
                  <a:pt x="222884" y="22301"/>
                </a:moveTo>
                <a:lnTo>
                  <a:pt x="200596" y="22301"/>
                </a:lnTo>
                <a:lnTo>
                  <a:pt x="200596" y="267474"/>
                </a:lnTo>
                <a:lnTo>
                  <a:pt x="222884" y="267474"/>
                </a:lnTo>
                <a:lnTo>
                  <a:pt x="222884" y="22301"/>
                </a:lnTo>
                <a:close/>
              </a:path>
              <a:path w="222885" h="290194">
                <a:moveTo>
                  <a:pt x="91859" y="175387"/>
                </a:moveTo>
                <a:lnTo>
                  <a:pt x="45872" y="221373"/>
                </a:lnTo>
                <a:lnTo>
                  <a:pt x="59664" y="235165"/>
                </a:lnTo>
                <a:lnTo>
                  <a:pt x="91859" y="202971"/>
                </a:lnTo>
                <a:lnTo>
                  <a:pt x="119443" y="202971"/>
                </a:lnTo>
                <a:lnTo>
                  <a:pt x="91859" y="175387"/>
                </a:lnTo>
                <a:close/>
              </a:path>
              <a:path w="222885" h="290194">
                <a:moveTo>
                  <a:pt x="119443" y="202971"/>
                </a:moveTo>
                <a:lnTo>
                  <a:pt x="91859" y="202971"/>
                </a:lnTo>
                <a:lnTo>
                  <a:pt x="123012" y="234124"/>
                </a:lnTo>
                <a:lnTo>
                  <a:pt x="150727" y="206578"/>
                </a:lnTo>
                <a:lnTo>
                  <a:pt x="123050" y="206578"/>
                </a:lnTo>
                <a:lnTo>
                  <a:pt x="119443" y="202971"/>
                </a:lnTo>
                <a:close/>
              </a:path>
              <a:path w="222885" h="290194">
                <a:moveTo>
                  <a:pt x="163271" y="166624"/>
                </a:moveTo>
                <a:lnTo>
                  <a:pt x="123050" y="206578"/>
                </a:lnTo>
                <a:lnTo>
                  <a:pt x="150727" y="206578"/>
                </a:lnTo>
                <a:lnTo>
                  <a:pt x="177012" y="180454"/>
                </a:lnTo>
                <a:lnTo>
                  <a:pt x="163271" y="166624"/>
                </a:lnTo>
                <a:close/>
              </a:path>
              <a:path w="222885" h="290194">
                <a:moveTo>
                  <a:pt x="144881" y="122593"/>
                </a:moveTo>
                <a:lnTo>
                  <a:pt x="44576" y="122593"/>
                </a:lnTo>
                <a:lnTo>
                  <a:pt x="44576" y="144881"/>
                </a:lnTo>
                <a:lnTo>
                  <a:pt x="144881" y="144881"/>
                </a:lnTo>
                <a:lnTo>
                  <a:pt x="144881" y="122593"/>
                </a:lnTo>
                <a:close/>
              </a:path>
              <a:path w="222885" h="290194">
                <a:moveTo>
                  <a:pt x="178307" y="83591"/>
                </a:moveTo>
                <a:lnTo>
                  <a:pt x="44576" y="83591"/>
                </a:lnTo>
                <a:lnTo>
                  <a:pt x="44576" y="105879"/>
                </a:lnTo>
                <a:lnTo>
                  <a:pt x="178307" y="105879"/>
                </a:lnTo>
                <a:lnTo>
                  <a:pt x="178307" y="83591"/>
                </a:lnTo>
                <a:close/>
              </a:path>
              <a:path w="222885" h="290194">
                <a:moveTo>
                  <a:pt x="178307" y="44615"/>
                </a:moveTo>
                <a:lnTo>
                  <a:pt x="44576" y="44615"/>
                </a:lnTo>
                <a:lnTo>
                  <a:pt x="44576" y="66903"/>
                </a:lnTo>
                <a:lnTo>
                  <a:pt x="178307" y="66903"/>
                </a:lnTo>
                <a:lnTo>
                  <a:pt x="178307" y="44615"/>
                </a:lnTo>
                <a:close/>
              </a:path>
            </a:pathLst>
          </a:custGeom>
          <a:solidFill>
            <a:srgbClr val="FF540A"/>
          </a:solidFill>
          <a:ln>
            <a:noFill/>
          </a:ln>
        </p:spPr>
        <p:txBody>
          <a:bodyPr wrap="square" lIns="0" tIns="0" rIns="0" bIns="0" rtlCol="0"/>
          <a:lstStyle/>
          <a:p>
            <a:endParaRPr dirty="0"/>
          </a:p>
        </p:txBody>
      </p:sp>
      <p:sp>
        <p:nvSpPr>
          <p:cNvPr id="21" name="object 17">
            <a:extLst>
              <a:ext uri="{FF2B5EF4-FFF2-40B4-BE49-F238E27FC236}">
                <a16:creationId xmlns:a16="http://schemas.microsoft.com/office/drawing/2014/main" id="{1AFC15E7-F40F-4684-9FDE-647D5C5E133D}"/>
              </a:ext>
            </a:extLst>
          </p:cNvPr>
          <p:cNvSpPr/>
          <p:nvPr/>
        </p:nvSpPr>
        <p:spPr>
          <a:xfrm>
            <a:off x="8437457" y="2299843"/>
            <a:ext cx="222885" cy="290195"/>
          </a:xfrm>
          <a:custGeom>
            <a:avLst/>
            <a:gdLst/>
            <a:ahLst/>
            <a:cxnLst/>
            <a:rect l="l" t="t" r="r" b="b"/>
            <a:pathLst>
              <a:path w="222885" h="290194">
                <a:moveTo>
                  <a:pt x="222884" y="0"/>
                </a:moveTo>
                <a:lnTo>
                  <a:pt x="0" y="0"/>
                </a:lnTo>
                <a:lnTo>
                  <a:pt x="0" y="289763"/>
                </a:lnTo>
                <a:lnTo>
                  <a:pt x="222884" y="289763"/>
                </a:lnTo>
                <a:lnTo>
                  <a:pt x="222884" y="267474"/>
                </a:lnTo>
                <a:lnTo>
                  <a:pt x="22288" y="267474"/>
                </a:lnTo>
                <a:lnTo>
                  <a:pt x="22288" y="22301"/>
                </a:lnTo>
                <a:lnTo>
                  <a:pt x="222884" y="22301"/>
                </a:lnTo>
                <a:lnTo>
                  <a:pt x="222884" y="0"/>
                </a:lnTo>
                <a:close/>
              </a:path>
              <a:path w="222885" h="290194">
                <a:moveTo>
                  <a:pt x="222884" y="22301"/>
                </a:moveTo>
                <a:lnTo>
                  <a:pt x="200596" y="22301"/>
                </a:lnTo>
                <a:lnTo>
                  <a:pt x="200596" y="267474"/>
                </a:lnTo>
                <a:lnTo>
                  <a:pt x="222884" y="267474"/>
                </a:lnTo>
                <a:lnTo>
                  <a:pt x="222884" y="22301"/>
                </a:lnTo>
                <a:close/>
              </a:path>
              <a:path w="222885" h="290194">
                <a:moveTo>
                  <a:pt x="91859" y="175387"/>
                </a:moveTo>
                <a:lnTo>
                  <a:pt x="45872" y="221373"/>
                </a:lnTo>
                <a:lnTo>
                  <a:pt x="59664" y="235165"/>
                </a:lnTo>
                <a:lnTo>
                  <a:pt x="91859" y="202971"/>
                </a:lnTo>
                <a:lnTo>
                  <a:pt x="119443" y="202971"/>
                </a:lnTo>
                <a:lnTo>
                  <a:pt x="91859" y="175387"/>
                </a:lnTo>
                <a:close/>
              </a:path>
              <a:path w="222885" h="290194">
                <a:moveTo>
                  <a:pt x="119443" y="202971"/>
                </a:moveTo>
                <a:lnTo>
                  <a:pt x="91859" y="202971"/>
                </a:lnTo>
                <a:lnTo>
                  <a:pt x="123012" y="234124"/>
                </a:lnTo>
                <a:lnTo>
                  <a:pt x="150727" y="206578"/>
                </a:lnTo>
                <a:lnTo>
                  <a:pt x="123050" y="206578"/>
                </a:lnTo>
                <a:lnTo>
                  <a:pt x="119443" y="202971"/>
                </a:lnTo>
                <a:close/>
              </a:path>
              <a:path w="222885" h="290194">
                <a:moveTo>
                  <a:pt x="163271" y="166624"/>
                </a:moveTo>
                <a:lnTo>
                  <a:pt x="123050" y="206578"/>
                </a:lnTo>
                <a:lnTo>
                  <a:pt x="150727" y="206578"/>
                </a:lnTo>
                <a:lnTo>
                  <a:pt x="177012" y="180454"/>
                </a:lnTo>
                <a:lnTo>
                  <a:pt x="163271" y="166624"/>
                </a:lnTo>
                <a:close/>
              </a:path>
              <a:path w="222885" h="290194">
                <a:moveTo>
                  <a:pt x="144881" y="122593"/>
                </a:moveTo>
                <a:lnTo>
                  <a:pt x="44576" y="122593"/>
                </a:lnTo>
                <a:lnTo>
                  <a:pt x="44576" y="144881"/>
                </a:lnTo>
                <a:lnTo>
                  <a:pt x="144881" y="144881"/>
                </a:lnTo>
                <a:lnTo>
                  <a:pt x="144881" y="122593"/>
                </a:lnTo>
                <a:close/>
              </a:path>
              <a:path w="222885" h="290194">
                <a:moveTo>
                  <a:pt x="178307" y="83591"/>
                </a:moveTo>
                <a:lnTo>
                  <a:pt x="44576" y="83591"/>
                </a:lnTo>
                <a:lnTo>
                  <a:pt x="44576" y="105879"/>
                </a:lnTo>
                <a:lnTo>
                  <a:pt x="178307" y="105879"/>
                </a:lnTo>
                <a:lnTo>
                  <a:pt x="178307" y="83591"/>
                </a:lnTo>
                <a:close/>
              </a:path>
              <a:path w="222885" h="290194">
                <a:moveTo>
                  <a:pt x="178307" y="44615"/>
                </a:moveTo>
                <a:lnTo>
                  <a:pt x="44576" y="44615"/>
                </a:lnTo>
                <a:lnTo>
                  <a:pt x="44576" y="66903"/>
                </a:lnTo>
                <a:lnTo>
                  <a:pt x="178307" y="66903"/>
                </a:lnTo>
                <a:lnTo>
                  <a:pt x="178307" y="44615"/>
                </a:lnTo>
                <a:close/>
              </a:path>
            </a:pathLst>
          </a:custGeom>
          <a:solidFill>
            <a:srgbClr val="FF540A"/>
          </a:solidFill>
          <a:ln>
            <a:noFill/>
          </a:ln>
        </p:spPr>
        <p:txBody>
          <a:bodyPr wrap="square" lIns="0" tIns="0" rIns="0" bIns="0" rtlCol="0"/>
          <a:lstStyle/>
          <a:p>
            <a:endParaRPr dirty="0"/>
          </a:p>
        </p:txBody>
      </p:sp>
      <p:pic>
        <p:nvPicPr>
          <p:cNvPr id="26" name="Graphic 25">
            <a:extLst>
              <a:ext uri="{FF2B5EF4-FFF2-40B4-BE49-F238E27FC236}">
                <a16:creationId xmlns:a16="http://schemas.microsoft.com/office/drawing/2014/main" id="{24C9CF53-90CA-4E9E-D6A0-83146B8CDD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3591" y="2279342"/>
            <a:ext cx="406863" cy="316449"/>
          </a:xfrm>
          <a:prstGeom prst="rect">
            <a:avLst/>
          </a:prstGeom>
        </p:spPr>
      </p:pic>
      <p:sp>
        <p:nvSpPr>
          <p:cNvPr id="2" name="Rectangle 1">
            <a:hlinkClick r:id="rId9"/>
            <a:extLst>
              <a:ext uri="{FF2B5EF4-FFF2-40B4-BE49-F238E27FC236}">
                <a16:creationId xmlns:a16="http://schemas.microsoft.com/office/drawing/2014/main" id="{B60F748F-9903-3CFB-C1B0-DC7EEE9C8F43}"/>
              </a:ext>
            </a:extLst>
          </p:cNvPr>
          <p:cNvSpPr/>
          <p:nvPr/>
        </p:nvSpPr>
        <p:spPr>
          <a:xfrm>
            <a:off x="353568" y="2048256"/>
            <a:ext cx="2760694" cy="2692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hlinkClick r:id="rId10"/>
            <a:extLst>
              <a:ext uri="{FF2B5EF4-FFF2-40B4-BE49-F238E27FC236}">
                <a16:creationId xmlns:a16="http://schemas.microsoft.com/office/drawing/2014/main" id="{269BC724-81AD-FE41-D7E6-C5CAA6B6872A}"/>
              </a:ext>
            </a:extLst>
          </p:cNvPr>
          <p:cNvSpPr/>
          <p:nvPr/>
        </p:nvSpPr>
        <p:spPr>
          <a:xfrm>
            <a:off x="3332922" y="2158819"/>
            <a:ext cx="2657062" cy="258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hlinkClick r:id="rId11"/>
            <a:extLst>
              <a:ext uri="{FF2B5EF4-FFF2-40B4-BE49-F238E27FC236}">
                <a16:creationId xmlns:a16="http://schemas.microsoft.com/office/drawing/2014/main" id="{44D69E3E-A753-2C1D-6303-81AEF024D959}"/>
              </a:ext>
            </a:extLst>
          </p:cNvPr>
          <p:cNvSpPr/>
          <p:nvPr/>
        </p:nvSpPr>
        <p:spPr>
          <a:xfrm>
            <a:off x="6208644" y="2158819"/>
            <a:ext cx="2657062" cy="258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a:hlinkClick r:id="rId12"/>
            <a:extLst>
              <a:ext uri="{FF2B5EF4-FFF2-40B4-BE49-F238E27FC236}">
                <a16:creationId xmlns:a16="http://schemas.microsoft.com/office/drawing/2014/main" id="{4A825A69-9254-0FD7-DB7A-FB1D66FF7C97}"/>
              </a:ext>
            </a:extLst>
          </p:cNvPr>
          <p:cNvSpPr/>
          <p:nvPr/>
        </p:nvSpPr>
        <p:spPr>
          <a:xfrm>
            <a:off x="9084365" y="2158818"/>
            <a:ext cx="2657062" cy="258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BC61453E-66D9-6F36-BD35-EDCFB7A86E56}"/>
              </a:ext>
            </a:extLst>
          </p:cNvPr>
          <p:cNvSpPr/>
          <p:nvPr/>
        </p:nvSpPr>
        <p:spPr>
          <a:xfrm>
            <a:off x="5478409" y="5495391"/>
            <a:ext cx="617591" cy="212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03447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 name="Rectangle 1">
            <a:extLst>
              <a:ext uri="{FF2B5EF4-FFF2-40B4-BE49-F238E27FC236}">
                <a16:creationId xmlns:a16="http://schemas.microsoft.com/office/drawing/2014/main" id="{7077BCBF-045D-1CC9-57E4-3AC898E8755A}"/>
              </a:ext>
            </a:extLst>
          </p:cNvPr>
          <p:cNvSpPr/>
          <p:nvPr/>
        </p:nvSpPr>
        <p:spPr>
          <a:xfrm>
            <a:off x="-188259" y="-134471"/>
            <a:ext cx="12841941" cy="722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Google Shape;277;p14"/>
          <p:cNvSpPr txBox="1"/>
          <p:nvPr/>
        </p:nvSpPr>
        <p:spPr>
          <a:xfrm>
            <a:off x="450535" y="679304"/>
            <a:ext cx="7457949" cy="85921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9AD7"/>
              </a:buClr>
              <a:buSzPts val="5500"/>
              <a:buFont typeface="Arial Black"/>
              <a:buNone/>
            </a:pPr>
            <a:r>
              <a:rPr lang="en-US" sz="5500" b="1" dirty="0">
                <a:solidFill>
                  <a:schemeClr val="accent5"/>
                </a:solidFill>
                <a:latin typeface="Arial Black"/>
                <a:ea typeface="Arial Black"/>
                <a:cs typeface="Arial Black"/>
                <a:sym typeface="Arial Black"/>
              </a:rPr>
              <a:t>Connect With Us</a:t>
            </a:r>
          </a:p>
        </p:txBody>
      </p:sp>
      <p:sp>
        <p:nvSpPr>
          <p:cNvPr id="278" name="Google Shape;278;p14"/>
          <p:cNvSpPr txBox="1"/>
          <p:nvPr/>
        </p:nvSpPr>
        <p:spPr>
          <a:xfrm>
            <a:off x="457200" y="1625334"/>
            <a:ext cx="5648400" cy="147476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1019"/>
              </a:spcBef>
              <a:spcAft>
                <a:spcPts val="0"/>
              </a:spcAft>
              <a:buNone/>
            </a:pPr>
            <a:r>
              <a:rPr lang="en-US" dirty="0">
                <a:solidFill>
                  <a:srgbClr val="FFFFFF"/>
                </a:solidFill>
              </a:rPr>
              <a:t>Get actionable, objective insight to deliver on your mission-critical priorities. Our expert guidance and tools enable faster, smarter decisions and stronger performance. Contact us to become a client:</a:t>
            </a:r>
          </a:p>
          <a:p>
            <a:pPr marL="12700" marR="0" lvl="0" indent="0" algn="l" rtl="0">
              <a:lnSpc>
                <a:spcPct val="100000"/>
              </a:lnSpc>
              <a:spcBef>
                <a:spcPts val="1019"/>
              </a:spcBef>
              <a:spcAft>
                <a:spcPts val="0"/>
              </a:spcAft>
              <a:buNone/>
            </a:pPr>
            <a:r>
              <a:rPr lang="en-US" dirty="0">
                <a:solidFill>
                  <a:srgbClr val="FFFFFF"/>
                </a:solidFill>
              </a:rPr>
              <a:t>U.S.: 1 855 811 7593</a:t>
            </a:r>
          </a:p>
          <a:p>
            <a:pPr marL="12700" marR="0" lvl="0" indent="0" algn="l" rtl="0">
              <a:lnSpc>
                <a:spcPct val="100000"/>
              </a:lnSpc>
              <a:spcBef>
                <a:spcPts val="1019"/>
              </a:spcBef>
              <a:spcAft>
                <a:spcPts val="0"/>
              </a:spcAft>
              <a:buNone/>
            </a:pPr>
            <a:r>
              <a:rPr lang="en-US" dirty="0">
                <a:solidFill>
                  <a:srgbClr val="FFFFFF"/>
                </a:solidFill>
              </a:rPr>
              <a:t>International: +44 (0) 3330 607 044</a:t>
            </a:r>
          </a:p>
        </p:txBody>
      </p:sp>
      <p:sp>
        <p:nvSpPr>
          <p:cNvPr id="279" name="Google Shape;279;p14"/>
          <p:cNvSpPr txBox="1"/>
          <p:nvPr/>
        </p:nvSpPr>
        <p:spPr>
          <a:xfrm>
            <a:off x="469900" y="4221558"/>
            <a:ext cx="1587500"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dirty="0">
                <a:solidFill>
                  <a:srgbClr val="478EFF"/>
                </a:solidFill>
                <a:latin typeface="Arial"/>
                <a:ea typeface="Arial"/>
                <a:cs typeface="Arial"/>
                <a:sym typeface="Arial"/>
              </a:rPr>
              <a:t>Become a Client</a:t>
            </a:r>
          </a:p>
        </p:txBody>
      </p:sp>
      <p:sp>
        <p:nvSpPr>
          <p:cNvPr id="280" name="Google Shape;280;p14">
            <a:hlinkClick r:id="rId3"/>
          </p:cNvPr>
          <p:cNvSpPr txBox="1"/>
          <p:nvPr/>
        </p:nvSpPr>
        <p:spPr>
          <a:xfrm>
            <a:off x="469900" y="4126557"/>
            <a:ext cx="1587600" cy="372000"/>
          </a:xfrm>
          <a:prstGeom prst="rect">
            <a:avLst/>
          </a:prstGeom>
          <a:noFill/>
          <a:ln w="25400" cap="flat" cmpd="sng">
            <a:solidFill>
              <a:srgbClr val="478EFF"/>
            </a:solidFill>
            <a:prstDash val="solid"/>
            <a:round/>
            <a:headEnd type="none" w="sm" len="sm"/>
            <a:tailEnd type="none" w="sm" len="sm"/>
          </a:ln>
        </p:spPr>
        <p:txBody>
          <a:bodyPr spcFirstLastPara="1" wrap="square" lIns="0" tIns="108000" rIns="0" bIns="108000" anchor="t" anchorCtr="0">
            <a:spAutoFit/>
          </a:bodyPr>
          <a:lstStyle/>
          <a:p>
            <a:pPr marL="290830" marR="0" lvl="0" indent="0" algn="l" rtl="0">
              <a:lnSpc>
                <a:spcPct val="100000"/>
              </a:lnSpc>
              <a:spcBef>
                <a:spcPts val="0"/>
              </a:spcBef>
              <a:spcAft>
                <a:spcPts val="0"/>
              </a:spcAft>
              <a:buNone/>
            </a:pPr>
            <a:endParaRPr sz="1000" b="1" dirty="0">
              <a:solidFill>
                <a:srgbClr val="478EFF"/>
              </a:solidFill>
              <a:latin typeface="Arial"/>
              <a:ea typeface="Arial"/>
              <a:cs typeface="Arial"/>
              <a:sym typeface="Arial"/>
            </a:endParaRPr>
          </a:p>
        </p:txBody>
      </p:sp>
      <p:sp>
        <p:nvSpPr>
          <p:cNvPr id="281" name="Google Shape;281;p14"/>
          <p:cNvSpPr txBox="1"/>
          <p:nvPr/>
        </p:nvSpPr>
        <p:spPr>
          <a:xfrm>
            <a:off x="459174" y="4896361"/>
            <a:ext cx="6802200" cy="1048480"/>
          </a:xfrm>
          <a:prstGeom prst="rect">
            <a:avLst/>
          </a:prstGeom>
          <a:noFill/>
          <a:ln>
            <a:noFill/>
          </a:ln>
        </p:spPr>
        <p:txBody>
          <a:bodyPr spcFirstLastPara="1" wrap="square" lIns="0" tIns="19800" rIns="0" bIns="0" anchor="t" anchorCtr="0">
            <a:spAutoFit/>
          </a:bodyPr>
          <a:lstStyle/>
          <a:p>
            <a:pPr marL="9525" marR="0" lvl="0" algn="l" rtl="0">
              <a:spcBef>
                <a:spcPts val="0"/>
              </a:spcBef>
              <a:spcAft>
                <a:spcPts val="0"/>
              </a:spcAft>
              <a:buNone/>
              <a:tabLst>
                <a:tab pos="174625" algn="l"/>
              </a:tabLst>
            </a:pPr>
            <a:r>
              <a:rPr lang="en-US" sz="1600" b="1" dirty="0">
                <a:solidFill>
                  <a:srgbClr val="FFFFFF"/>
                </a:solidFill>
                <a:latin typeface="Arial"/>
                <a:ea typeface="Arial"/>
                <a:cs typeface="Arial"/>
                <a:sym typeface="Arial"/>
              </a:rPr>
              <a:t>Learn more about Gartner for </a:t>
            </a:r>
            <a:r>
              <a:rPr lang="en-US" sz="1600" b="1" dirty="0">
                <a:solidFill>
                  <a:schemeClr val="bg1"/>
                </a:solidFill>
                <a:effectLst/>
                <a:ea typeface="Yu Mincho" panose="02020400000000000000" pitchFamily="18" charset="-128"/>
                <a:cs typeface="Times New Roman" panose="02020603050405020304" pitchFamily="18" charset="0"/>
              </a:rPr>
              <a:t>Legal, Risk &amp; Compliance</a:t>
            </a:r>
            <a:r>
              <a:rPr lang="en-IN" sz="1600" b="1" dirty="0">
                <a:solidFill>
                  <a:schemeClr val="bg1"/>
                </a:solidFill>
                <a:effectLst/>
              </a:rPr>
              <a:t> </a:t>
            </a:r>
            <a:endParaRPr lang="en-US" sz="1600" b="1" dirty="0">
              <a:solidFill>
                <a:schemeClr val="bg1"/>
              </a:solidFill>
              <a:ea typeface="Arial"/>
              <a:cs typeface="Arial"/>
              <a:sym typeface="Arial"/>
            </a:endParaRPr>
          </a:p>
          <a:p>
            <a:pPr marL="10716" marR="0" lvl="0" indent="0" algn="l" rtl="0">
              <a:spcBef>
                <a:spcPts val="92"/>
              </a:spcBef>
              <a:spcAft>
                <a:spcPts val="0"/>
              </a:spcAft>
              <a:buNone/>
            </a:pPr>
            <a:r>
              <a:rPr lang="en-US" sz="1600" u="sng" dirty="0">
                <a:solidFill>
                  <a:srgbClr val="478EFF"/>
                </a:solidFill>
                <a:hlinkClick r:id="rId4">
                  <a:extLst>
                    <a:ext uri="{A12FA001-AC4F-418D-AE19-62706E023703}">
                      <ahyp:hlinkClr xmlns:ahyp="http://schemas.microsoft.com/office/drawing/2018/hyperlinkcolor" val="tx"/>
                    </a:ext>
                  </a:extLst>
                </a:hlinkClick>
              </a:rPr>
              <a:t>gartner.com/en/</a:t>
            </a:r>
            <a:r>
              <a:rPr lang="en-US" sz="1600" u="sng" dirty="0">
                <a:solidFill>
                  <a:srgbClr val="478EFF"/>
                </a:solidFill>
                <a:effectLst/>
                <a:ea typeface="Yu Mincho" panose="02020400000000000000" pitchFamily="18" charset="-128"/>
                <a:cs typeface="Times New Roman" panose="02020603050405020304" pitchFamily="18" charset="0"/>
              </a:rPr>
              <a:t>legal-compliance</a:t>
            </a:r>
            <a:r>
              <a:rPr lang="en-IN" sz="1600" dirty="0">
                <a:solidFill>
                  <a:srgbClr val="478EFF"/>
                </a:solidFill>
                <a:effectLst/>
              </a:rPr>
              <a:t> </a:t>
            </a:r>
            <a:r>
              <a:rPr lang="en-US" sz="1600" dirty="0">
                <a:solidFill>
                  <a:srgbClr val="478EFF"/>
                </a:solidFill>
              </a:rPr>
              <a:t> </a:t>
            </a:r>
            <a:br>
              <a:rPr lang="en-US" sz="1600" dirty="0">
                <a:solidFill>
                  <a:srgbClr val="4181E8"/>
                </a:solidFill>
                <a:latin typeface="Arial"/>
                <a:ea typeface="Arial"/>
                <a:cs typeface="Arial"/>
                <a:sym typeface="Arial"/>
              </a:rPr>
            </a:br>
            <a:br>
              <a:rPr lang="en-US" sz="1600" b="1" dirty="0">
                <a:solidFill>
                  <a:srgbClr val="FFFFFF"/>
                </a:solidFill>
                <a:latin typeface="Arial"/>
                <a:ea typeface="Arial"/>
                <a:cs typeface="Arial"/>
                <a:sym typeface="Arial"/>
              </a:rPr>
            </a:br>
            <a:r>
              <a:rPr lang="en-US" sz="1600" b="1" dirty="0">
                <a:solidFill>
                  <a:srgbClr val="FFFFFF"/>
                </a:solidFill>
                <a:latin typeface="Arial"/>
                <a:ea typeface="Arial"/>
                <a:cs typeface="Arial"/>
                <a:sym typeface="Arial"/>
              </a:rPr>
              <a:t>Stay connected to the latest insights</a:t>
            </a:r>
            <a:endParaRPr lang="en-US" sz="1600" dirty="0">
              <a:solidFill>
                <a:schemeClr val="lt1"/>
              </a:solidFill>
              <a:latin typeface="Arial"/>
              <a:ea typeface="Arial"/>
              <a:cs typeface="Arial"/>
              <a:sym typeface="Arial"/>
            </a:endParaRPr>
          </a:p>
        </p:txBody>
      </p:sp>
      <p:pic>
        <p:nvPicPr>
          <p:cNvPr id="282" name="Google Shape;282;p14">
            <a:hlinkClick r:id="rId5"/>
          </p:cNvPr>
          <p:cNvPicPr preferRelativeResize="0"/>
          <p:nvPr/>
        </p:nvPicPr>
        <p:blipFill rotWithShape="1">
          <a:blip r:embed="rId6">
            <a:alphaModFix/>
          </a:blip>
          <a:srcRect/>
          <a:stretch/>
        </p:blipFill>
        <p:spPr>
          <a:xfrm>
            <a:off x="5152854" y="5588887"/>
            <a:ext cx="515252" cy="400751"/>
          </a:xfrm>
          <a:prstGeom prst="rect">
            <a:avLst/>
          </a:prstGeom>
          <a:noFill/>
          <a:ln>
            <a:noFill/>
          </a:ln>
        </p:spPr>
      </p:pic>
      <p:pic>
        <p:nvPicPr>
          <p:cNvPr id="283" name="Google Shape;283;p14">
            <a:hlinkClick r:id="rId7"/>
          </p:cNvPr>
          <p:cNvPicPr preferRelativeResize="0"/>
          <p:nvPr/>
        </p:nvPicPr>
        <p:blipFill rotWithShape="1">
          <a:blip r:embed="rId8">
            <a:alphaModFix/>
          </a:blip>
          <a:srcRect/>
          <a:stretch/>
        </p:blipFill>
        <p:spPr>
          <a:xfrm>
            <a:off x="4122350" y="5588887"/>
            <a:ext cx="515252" cy="400751"/>
          </a:xfrm>
          <a:prstGeom prst="rect">
            <a:avLst/>
          </a:prstGeom>
          <a:noFill/>
          <a:ln>
            <a:noFill/>
          </a:ln>
        </p:spPr>
      </p:pic>
      <p:pic>
        <p:nvPicPr>
          <p:cNvPr id="284" name="Google Shape;284;p14">
            <a:hlinkClick r:id="rId9"/>
          </p:cNvPr>
          <p:cNvPicPr preferRelativeResize="0"/>
          <p:nvPr/>
        </p:nvPicPr>
        <p:blipFill rotWithShape="1">
          <a:blip r:embed="rId10">
            <a:alphaModFix/>
          </a:blip>
          <a:srcRect/>
          <a:stretch/>
        </p:blipFill>
        <p:spPr>
          <a:xfrm>
            <a:off x="4637602" y="5588887"/>
            <a:ext cx="515252" cy="400751"/>
          </a:xfrm>
          <a:prstGeom prst="rect">
            <a:avLst/>
          </a:prstGeom>
          <a:noFill/>
          <a:ln>
            <a:noFill/>
          </a:ln>
        </p:spPr>
      </p:pic>
      <p:pic>
        <p:nvPicPr>
          <p:cNvPr id="4" name="Picture 3">
            <a:extLst>
              <a:ext uri="{FF2B5EF4-FFF2-40B4-BE49-F238E27FC236}">
                <a16:creationId xmlns:a16="http://schemas.microsoft.com/office/drawing/2014/main" id="{38512D63-3AC3-3643-7F7A-FD5B080BB7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3051" y="6255734"/>
            <a:ext cx="1280161" cy="291370"/>
          </a:xfrm>
          <a:prstGeom prst="rect">
            <a:avLst/>
          </a:prstGeom>
        </p:spPr>
      </p:pic>
      <p:sp>
        <p:nvSpPr>
          <p:cNvPr id="5" name="TextBox 4">
            <a:extLst>
              <a:ext uri="{FF2B5EF4-FFF2-40B4-BE49-F238E27FC236}">
                <a16:creationId xmlns:a16="http://schemas.microsoft.com/office/drawing/2014/main" id="{56E9D6D7-186D-3230-E0FA-27D6786EAAB5}"/>
              </a:ext>
            </a:extLst>
          </p:cNvPr>
          <p:cNvSpPr txBox="1"/>
          <p:nvPr/>
        </p:nvSpPr>
        <p:spPr>
          <a:xfrm>
            <a:off x="694944" y="6302222"/>
            <a:ext cx="2313432" cy="107722"/>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solidFill>
                  <a:schemeClr val="bg1"/>
                </a:solidFill>
              </a:rPr>
              <a:t>RESTRICTED DISTRIBUTION</a:t>
            </a:r>
          </a:p>
        </p:txBody>
      </p:sp>
      <p:sp>
        <p:nvSpPr>
          <p:cNvPr id="6" name="TextBox 5">
            <a:extLst>
              <a:ext uri="{FF2B5EF4-FFF2-40B4-BE49-F238E27FC236}">
                <a16:creationId xmlns:a16="http://schemas.microsoft.com/office/drawing/2014/main" id="{9EE99E21-5C62-66A5-646E-BB960DCD66DB}"/>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bg1"/>
                </a:solidFill>
              </a:rPr>
              <a:t>15</a:t>
            </a:fld>
            <a:r>
              <a:rPr lang="en-US" sz="700" b="0" dirty="0">
                <a:solidFill>
                  <a:schemeClr val="bg1"/>
                </a:solidFill>
              </a:rPr>
              <a:t>	© 2024 Gartner, Inc. and/or its affiliates. All rights reserved.				</a:t>
            </a:r>
          </a:p>
        </p:txBody>
      </p:sp>
      <p:sp>
        <p:nvSpPr>
          <p:cNvPr id="11" name="Rectangle 10">
            <a:hlinkClick r:id="rId12"/>
            <a:extLst>
              <a:ext uri="{FF2B5EF4-FFF2-40B4-BE49-F238E27FC236}">
                <a16:creationId xmlns:a16="http://schemas.microsoft.com/office/drawing/2014/main" id="{8972B6D6-0B1E-8DAE-1B4D-D3A6AFEC690C}"/>
              </a:ext>
            </a:extLst>
          </p:cNvPr>
          <p:cNvSpPr/>
          <p:nvPr/>
        </p:nvSpPr>
        <p:spPr>
          <a:xfrm>
            <a:off x="450535" y="5181600"/>
            <a:ext cx="2975417" cy="20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A69BD-762C-EE4E-BDBC-241BDD608362}"/>
              </a:ext>
            </a:extLst>
          </p:cNvPr>
          <p:cNvSpPr>
            <a:spLocks noGrp="1"/>
          </p:cNvSpPr>
          <p:nvPr>
            <p:ph type="title"/>
          </p:nvPr>
        </p:nvSpPr>
        <p:spPr>
          <a:xfrm>
            <a:off x="457200" y="366713"/>
            <a:ext cx="11276013" cy="443198"/>
          </a:xfrm>
        </p:spPr>
        <p:txBody>
          <a:bodyPr/>
          <a:lstStyle/>
          <a:p>
            <a:r>
              <a:rPr lang="en-US" dirty="0"/>
              <a:t>Overview of this presentation</a:t>
            </a:r>
          </a:p>
        </p:txBody>
      </p:sp>
      <p:sp>
        <p:nvSpPr>
          <p:cNvPr id="2" name="TextBox 1">
            <a:extLst>
              <a:ext uri="{FF2B5EF4-FFF2-40B4-BE49-F238E27FC236}">
                <a16:creationId xmlns:a16="http://schemas.microsoft.com/office/drawing/2014/main" id="{B7733DD8-4139-A3A9-BBDC-FBF2C38EF0C9}"/>
              </a:ext>
            </a:extLst>
          </p:cNvPr>
          <p:cNvSpPr txBox="1"/>
          <p:nvPr/>
        </p:nvSpPr>
        <p:spPr>
          <a:xfrm>
            <a:off x="0" y="1598661"/>
            <a:ext cx="5669280" cy="2292935"/>
          </a:xfrm>
          <a:prstGeom prst="rect">
            <a:avLst/>
          </a:prstGeom>
          <a:solidFill>
            <a:srgbClr val="F4F4F4"/>
          </a:solidFill>
        </p:spPr>
        <p:txBody>
          <a:bodyPr wrap="square" lIns="182880" tIns="274320" rIns="182880" bIns="274320" rtlCol="0">
            <a:spAutoFit/>
          </a:bodyPr>
          <a:lstStyle/>
          <a:p>
            <a:pPr marL="1097280">
              <a:spcAft>
                <a:spcPts val="600"/>
              </a:spcAft>
            </a:pPr>
            <a:r>
              <a:rPr lang="en-US" b="1" dirty="0"/>
              <a:t>Presentation Goals:</a:t>
            </a:r>
          </a:p>
          <a:p>
            <a:pPr marL="1097280">
              <a:spcAft>
                <a:spcPts val="600"/>
              </a:spcAft>
            </a:pPr>
            <a:r>
              <a:rPr lang="en-US" dirty="0"/>
              <a:t>This presentation is intended to help legal and compliance leaders educate their board members on recent regulatory updates surrounding the development and use of artificial intelligence (AI).</a:t>
            </a:r>
          </a:p>
        </p:txBody>
      </p:sp>
      <p:sp>
        <p:nvSpPr>
          <p:cNvPr id="4" name="TextBox 3">
            <a:extLst>
              <a:ext uri="{FF2B5EF4-FFF2-40B4-BE49-F238E27FC236}">
                <a16:creationId xmlns:a16="http://schemas.microsoft.com/office/drawing/2014/main" id="{7E1A0C2A-C264-8A76-5096-461220990651}"/>
              </a:ext>
            </a:extLst>
          </p:cNvPr>
          <p:cNvSpPr txBox="1"/>
          <p:nvPr/>
        </p:nvSpPr>
        <p:spPr>
          <a:xfrm>
            <a:off x="6724802" y="2444607"/>
            <a:ext cx="4453737" cy="276999"/>
          </a:xfrm>
          <a:prstGeom prst="rect">
            <a:avLst/>
          </a:prstGeom>
          <a:noFill/>
        </p:spPr>
        <p:txBody>
          <a:bodyPr wrap="square" lIns="182880" tIns="0" rIns="0" bIns="0" rtlCol="0">
            <a:spAutoFit/>
          </a:bodyPr>
          <a:lstStyle/>
          <a:p>
            <a:r>
              <a:rPr lang="en-US" dirty="0"/>
              <a:t>Review the slides to gain critical context.</a:t>
            </a:r>
          </a:p>
        </p:txBody>
      </p:sp>
      <p:sp>
        <p:nvSpPr>
          <p:cNvPr id="14" name="TextBox 13">
            <a:extLst>
              <a:ext uri="{FF2B5EF4-FFF2-40B4-BE49-F238E27FC236}">
                <a16:creationId xmlns:a16="http://schemas.microsoft.com/office/drawing/2014/main" id="{F910D50D-51E2-73E6-5EAA-1AE591E317B1}"/>
              </a:ext>
            </a:extLst>
          </p:cNvPr>
          <p:cNvSpPr txBox="1"/>
          <p:nvPr/>
        </p:nvSpPr>
        <p:spPr>
          <a:xfrm>
            <a:off x="6762903" y="3479337"/>
            <a:ext cx="3952722" cy="553998"/>
          </a:xfrm>
          <a:prstGeom prst="rect">
            <a:avLst/>
          </a:prstGeom>
          <a:noFill/>
        </p:spPr>
        <p:txBody>
          <a:bodyPr wrap="square" lIns="182880" tIns="0" rIns="0" bIns="0" rtlCol="0">
            <a:spAutoFit/>
          </a:bodyPr>
          <a:lstStyle/>
          <a:p>
            <a:r>
              <a:rPr lang="en-US" b="0" i="0" u="none" strike="noStrike" cap="none" dirty="0">
                <a:ea typeface="Arial"/>
                <a:cs typeface="Arial"/>
                <a:sym typeface="Arial"/>
              </a:rPr>
              <a:t>Use the slides with </a:t>
            </a:r>
            <a:r>
              <a:rPr lang="en-US" b="0" i="0" u="none" strike="noStrike" cap="none" dirty="0">
                <a:solidFill>
                  <a:srgbClr val="DE0A01"/>
                </a:solidFill>
                <a:ea typeface="Arial"/>
                <a:cs typeface="Arial"/>
                <a:sym typeface="Arial"/>
              </a:rPr>
              <a:t>red boxes </a:t>
            </a:r>
            <a:r>
              <a:rPr lang="en-US" b="0" i="0" u="none" strike="noStrike" cap="none" dirty="0">
                <a:ea typeface="Arial"/>
                <a:cs typeface="Arial"/>
                <a:sym typeface="Arial"/>
              </a:rPr>
              <a:t>on them to customize your presentation.</a:t>
            </a:r>
          </a:p>
        </p:txBody>
      </p:sp>
      <p:sp>
        <p:nvSpPr>
          <p:cNvPr id="17" name="TextBox 16">
            <a:extLst>
              <a:ext uri="{FF2B5EF4-FFF2-40B4-BE49-F238E27FC236}">
                <a16:creationId xmlns:a16="http://schemas.microsoft.com/office/drawing/2014/main" id="{1B54DDC2-0DEA-63E0-1FDD-4EF4CEE3359F}"/>
              </a:ext>
            </a:extLst>
          </p:cNvPr>
          <p:cNvSpPr txBox="1"/>
          <p:nvPr/>
        </p:nvSpPr>
        <p:spPr>
          <a:xfrm>
            <a:off x="6762903" y="4705341"/>
            <a:ext cx="4453736" cy="553998"/>
          </a:xfrm>
          <a:prstGeom prst="rect">
            <a:avLst/>
          </a:prstGeom>
          <a:noFill/>
        </p:spPr>
        <p:txBody>
          <a:bodyPr wrap="square" lIns="182880" tIns="0" rIns="0" bIns="0" rtlCol="0">
            <a:spAutoFit/>
          </a:bodyPr>
          <a:lstStyle/>
          <a:p>
            <a:r>
              <a:rPr lang="en-US" b="0" i="0" u="none" strike="noStrike" cap="none" dirty="0">
                <a:solidFill>
                  <a:srgbClr val="000000"/>
                </a:solidFill>
                <a:ea typeface="Arial"/>
                <a:cs typeface="Arial"/>
                <a:sym typeface="Arial"/>
              </a:rPr>
              <a:t>Read the speaker notes for directions </a:t>
            </a:r>
            <a:br>
              <a:rPr lang="en-US" b="0" i="0" u="none" strike="noStrike" cap="none" dirty="0">
                <a:solidFill>
                  <a:srgbClr val="000000"/>
                </a:solidFill>
                <a:ea typeface="Arial"/>
                <a:cs typeface="Arial"/>
                <a:sym typeface="Arial"/>
              </a:rPr>
            </a:br>
            <a:r>
              <a:rPr lang="en-US" b="0" i="0" u="none" strike="noStrike" cap="none" dirty="0">
                <a:solidFill>
                  <a:srgbClr val="000000"/>
                </a:solidFill>
                <a:ea typeface="Arial"/>
                <a:cs typeface="Arial"/>
                <a:sym typeface="Arial"/>
              </a:rPr>
              <a:t>on how to use and/or customize the slide.</a:t>
            </a:r>
          </a:p>
        </p:txBody>
      </p:sp>
      <p:sp>
        <p:nvSpPr>
          <p:cNvPr id="19" name="TextBox 18">
            <a:extLst>
              <a:ext uri="{FF2B5EF4-FFF2-40B4-BE49-F238E27FC236}">
                <a16:creationId xmlns:a16="http://schemas.microsoft.com/office/drawing/2014/main" id="{DE66333C-BAB5-B1DE-DF55-D26B1AEBE3E2}"/>
              </a:ext>
            </a:extLst>
          </p:cNvPr>
          <p:cNvSpPr txBox="1"/>
          <p:nvPr/>
        </p:nvSpPr>
        <p:spPr>
          <a:xfrm>
            <a:off x="6065520" y="1598661"/>
            <a:ext cx="5399583" cy="830997"/>
          </a:xfrm>
          <a:prstGeom prst="rect">
            <a:avLst/>
          </a:prstGeom>
          <a:noFill/>
        </p:spPr>
        <p:txBody>
          <a:bodyPr wrap="square" lIns="182880" tIns="274320" rIns="182880" bIns="274320" rtlCol="0">
            <a:spAutoFit/>
          </a:bodyPr>
          <a:lstStyle/>
          <a:p>
            <a:pPr>
              <a:spcAft>
                <a:spcPts val="600"/>
              </a:spcAft>
            </a:pPr>
            <a:r>
              <a:rPr lang="en-US" b="1" dirty="0"/>
              <a:t>Directions for Use:</a:t>
            </a:r>
          </a:p>
        </p:txBody>
      </p:sp>
      <p:pic>
        <p:nvPicPr>
          <p:cNvPr id="7" name="Graphic 6">
            <a:extLst>
              <a:ext uri="{FF2B5EF4-FFF2-40B4-BE49-F238E27FC236}">
                <a16:creationId xmlns:a16="http://schemas.microsoft.com/office/drawing/2014/main" id="{34BEF91B-D3B4-B087-3A81-CE7C354DF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746198"/>
            <a:ext cx="685800" cy="533400"/>
          </a:xfrm>
          <a:prstGeom prst="rect">
            <a:avLst/>
          </a:prstGeom>
        </p:spPr>
      </p:pic>
      <p:pic>
        <p:nvPicPr>
          <p:cNvPr id="16" name="Graphic 15">
            <a:extLst>
              <a:ext uri="{FF2B5EF4-FFF2-40B4-BE49-F238E27FC236}">
                <a16:creationId xmlns:a16="http://schemas.microsoft.com/office/drawing/2014/main" id="{04585DFE-EBEB-6C3A-72AC-D834C99CD9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2403" y="4684862"/>
            <a:ext cx="685800" cy="533400"/>
          </a:xfrm>
          <a:prstGeom prst="rect">
            <a:avLst/>
          </a:prstGeom>
        </p:spPr>
      </p:pic>
      <p:pic>
        <p:nvPicPr>
          <p:cNvPr id="20" name="Graphic 19">
            <a:extLst>
              <a:ext uri="{FF2B5EF4-FFF2-40B4-BE49-F238E27FC236}">
                <a16:creationId xmlns:a16="http://schemas.microsoft.com/office/drawing/2014/main" id="{BB8E5C3A-DD5B-97D9-3409-1FFB9FE1C5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2403" y="2336665"/>
            <a:ext cx="685800" cy="533400"/>
          </a:xfrm>
          <a:prstGeom prst="rect">
            <a:avLst/>
          </a:prstGeom>
        </p:spPr>
      </p:pic>
      <p:pic>
        <p:nvPicPr>
          <p:cNvPr id="28" name="Graphic 27">
            <a:extLst>
              <a:ext uri="{FF2B5EF4-FFF2-40B4-BE49-F238E27FC236}">
                <a16:creationId xmlns:a16="http://schemas.microsoft.com/office/drawing/2014/main" id="{7AFC7D6F-9236-D359-D81A-44CDD9BAA0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82403" y="3510764"/>
            <a:ext cx="685800" cy="533400"/>
          </a:xfrm>
          <a:prstGeom prst="rect">
            <a:avLst/>
          </a:prstGeom>
        </p:spPr>
      </p:pic>
      <p:sp>
        <p:nvSpPr>
          <p:cNvPr id="3" name="Rectangle 2">
            <a:extLst>
              <a:ext uri="{FF2B5EF4-FFF2-40B4-BE49-F238E27FC236}">
                <a16:creationId xmlns:a16="http://schemas.microsoft.com/office/drawing/2014/main" id="{8B5DBEFC-B6C3-8180-17F6-8513F0284516}"/>
              </a:ext>
            </a:extLst>
          </p:cNvPr>
          <p:cNvSpPr/>
          <p:nvPr/>
        </p:nvSpPr>
        <p:spPr>
          <a:xfrm>
            <a:off x="6868203" y="3445330"/>
            <a:ext cx="3907747" cy="621670"/>
          </a:xfrm>
          <a:prstGeom prst="rect">
            <a:avLst/>
          </a:prstGeom>
          <a:noFill/>
          <a:ln w="25400">
            <a:solidFill>
              <a:srgbClr val="DE0A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559701724"/>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p:txBody>
          <a:bodyPr/>
          <a:lstStyle/>
          <a:p>
            <a:r>
              <a:rPr lang="en-US" dirty="0"/>
              <a:t>AI regulatory updates: What you need to know</a:t>
            </a:r>
          </a:p>
        </p:txBody>
      </p:sp>
      <p:sp>
        <p:nvSpPr>
          <p:cNvPr id="3" name="Text Placeholder 2">
            <a:extLst>
              <a:ext uri="{FF2B5EF4-FFF2-40B4-BE49-F238E27FC236}">
                <a16:creationId xmlns:a16="http://schemas.microsoft.com/office/drawing/2014/main" id="{A665FEE4-763B-DF46-BD44-1BD67D6BB2D0}"/>
              </a:ext>
            </a:extLst>
          </p:cNvPr>
          <p:cNvSpPr>
            <a:spLocks noGrp="1"/>
          </p:cNvSpPr>
          <p:nvPr>
            <p:ph type="body" sz="quarter" idx="10"/>
          </p:nvPr>
        </p:nvSpPr>
        <p:spPr>
          <a:xfrm>
            <a:off x="468490" y="1743800"/>
            <a:ext cx="11264724" cy="247580"/>
          </a:xfrm>
        </p:spPr>
        <p:txBody>
          <a:bodyPr/>
          <a:lstStyle/>
          <a:p>
            <a:r>
              <a:rPr lang="en-US" dirty="0"/>
              <a:t>Timeline of Key AI Regulatory Updates</a:t>
            </a:r>
          </a:p>
        </p:txBody>
      </p:sp>
      <p:sp>
        <p:nvSpPr>
          <p:cNvPr id="6" name="TextBox 5">
            <a:extLst>
              <a:ext uri="{FF2B5EF4-FFF2-40B4-BE49-F238E27FC236}">
                <a16:creationId xmlns:a16="http://schemas.microsoft.com/office/drawing/2014/main" id="{144662DB-CA4A-4EC3-3D1A-6BD5ED7243A8}"/>
              </a:ext>
            </a:extLst>
          </p:cNvPr>
          <p:cNvSpPr txBox="1"/>
          <p:nvPr/>
        </p:nvSpPr>
        <p:spPr>
          <a:xfrm>
            <a:off x="457199" y="5356751"/>
            <a:ext cx="7269481" cy="900246"/>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a:p>
            <a:pPr marL="91440" indent="-91440">
              <a:spcBef>
                <a:spcPts val="300"/>
              </a:spcBef>
            </a:pPr>
            <a:r>
              <a:rPr lang="en-US" sz="1000" baseline="30000" dirty="0">
                <a:solidFill>
                  <a:srgbClr val="6F7878"/>
                </a:solidFill>
              </a:rPr>
              <a:t>a</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State of State AI Laws: 2023</a:t>
            </a:r>
            <a:r>
              <a:rPr lang="en-US" sz="1000" b="0" i="0" u="none" strike="noStrike" cap="none" dirty="0">
                <a:solidFill>
                  <a:srgbClr val="6F7878"/>
                </a:solidFill>
                <a:latin typeface="Arial"/>
                <a:ea typeface="Arial"/>
                <a:cs typeface="Arial"/>
                <a:sym typeface="Arial"/>
              </a:rPr>
              <a:t>, Electronic Privacy Information Center (EPIC)</a:t>
            </a:r>
            <a:endParaRPr lang="en-US" sz="1000" dirty="0">
              <a:solidFill>
                <a:srgbClr val="6F7878"/>
              </a:solidFill>
            </a:endParaRPr>
          </a:p>
          <a:p>
            <a:pPr marL="0" marR="0" lvl="0" indent="0" algn="l" rtl="0">
              <a:lnSpc>
                <a:spcPct val="100000"/>
              </a:lnSpc>
              <a:spcBef>
                <a:spcPts val="0"/>
              </a:spcBef>
              <a:spcAft>
                <a:spcPts val="0"/>
              </a:spcAft>
              <a:buClr>
                <a:srgbClr val="000000"/>
              </a:buClr>
              <a:buSzPts val="800"/>
              <a:buFont typeface="Arial"/>
              <a:buNone/>
            </a:pPr>
            <a:r>
              <a:rPr lang="en-US" sz="1000" baseline="30000" dirty="0">
                <a:solidFill>
                  <a:srgbClr val="6F7878"/>
                </a:solidFill>
              </a:rPr>
              <a:t>b</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Interim Measures for the Management of Generative AI Services</a:t>
            </a:r>
            <a:r>
              <a:rPr lang="en-US" sz="1000" b="0" i="0" u="none" strike="noStrike" cap="none" dirty="0">
                <a:solidFill>
                  <a:srgbClr val="6F7878"/>
                </a:solidFill>
                <a:latin typeface="Arial"/>
                <a:ea typeface="Arial"/>
                <a:cs typeface="Arial"/>
                <a:sym typeface="Arial"/>
              </a:rPr>
              <a:t>, Cyberspace Administration of China</a:t>
            </a:r>
          </a:p>
          <a:p>
            <a:pPr marL="91440" indent="-91440"/>
            <a:r>
              <a:rPr lang="en-US" sz="1000" baseline="30000" dirty="0">
                <a:solidFill>
                  <a:srgbClr val="6F7878"/>
                </a:solidFill>
              </a:rPr>
              <a:t>c</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Executive Order on the Safe, Secure and Trustworthy Development and Use of Artificial Intelligence</a:t>
            </a:r>
            <a:r>
              <a:rPr lang="en-US" sz="1000" b="0" i="0" u="none" strike="noStrike" cap="none" dirty="0">
                <a:solidFill>
                  <a:srgbClr val="6F7878"/>
                </a:solidFill>
                <a:latin typeface="Arial"/>
                <a:ea typeface="Arial"/>
                <a:cs typeface="Arial"/>
                <a:sym typeface="Arial"/>
              </a:rPr>
              <a:t>, The White House</a:t>
            </a:r>
            <a:endParaRPr lang="en-US" sz="1000" dirty="0">
              <a:solidFill>
                <a:srgbClr val="6F7878"/>
              </a:solidFill>
            </a:endParaRPr>
          </a:p>
          <a:p>
            <a:pPr marL="91440" indent="-91440"/>
            <a:r>
              <a:rPr lang="en-US" sz="1000" baseline="30000" dirty="0">
                <a:solidFill>
                  <a:srgbClr val="6F7878"/>
                </a:solidFill>
              </a:rPr>
              <a:t>d</a:t>
            </a:r>
            <a:r>
              <a:rPr lang="en-US" sz="1000" dirty="0">
                <a:solidFill>
                  <a:srgbClr val="6F7878"/>
                </a:solidFill>
              </a:rPr>
              <a:t> </a:t>
            </a:r>
            <a:r>
              <a:rPr lang="en-US" sz="1000" b="0" i="0" u="sng" strike="noStrike" cap="none"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Timeline — Artificial intelligence</a:t>
            </a:r>
            <a:r>
              <a:rPr lang="en-US" sz="1000" b="0" i="0" u="none" strike="noStrike" cap="none" dirty="0">
                <a:solidFill>
                  <a:srgbClr val="1155CC"/>
                </a:solidFill>
                <a:latin typeface="Arial"/>
                <a:ea typeface="Arial"/>
                <a:cs typeface="Arial"/>
                <a:sym typeface="Arial"/>
              </a:rPr>
              <a:t>, </a:t>
            </a:r>
            <a:r>
              <a:rPr lang="en-US" sz="1000" b="0" i="0" u="none" strike="noStrike" cap="none" dirty="0">
                <a:solidFill>
                  <a:srgbClr val="6F7878"/>
                </a:solidFill>
                <a:latin typeface="Arial"/>
                <a:ea typeface="Arial"/>
                <a:cs typeface="Arial"/>
                <a:sym typeface="Arial"/>
              </a:rPr>
              <a:t>Council of the EU and the European Council</a:t>
            </a:r>
            <a:endParaRPr lang="en-US" sz="1000" dirty="0">
              <a:solidFill>
                <a:srgbClr val="6F7878"/>
              </a:solidFill>
            </a:endParaRPr>
          </a:p>
        </p:txBody>
      </p:sp>
      <p:sp>
        <p:nvSpPr>
          <p:cNvPr id="73" name="Google Shape;102;g265f72b26b1_1_4">
            <a:extLst>
              <a:ext uri="{FF2B5EF4-FFF2-40B4-BE49-F238E27FC236}">
                <a16:creationId xmlns:a16="http://schemas.microsoft.com/office/drawing/2014/main" id="{DCE14141-2EA3-2D20-6B71-F66A7B3F985F}"/>
              </a:ext>
            </a:extLst>
          </p:cNvPr>
          <p:cNvSpPr txBox="1"/>
          <p:nvPr/>
        </p:nvSpPr>
        <p:spPr>
          <a:xfrm>
            <a:off x="5051245" y="4393491"/>
            <a:ext cx="3691697" cy="1169551"/>
          </a:xfrm>
          <a:prstGeom prst="rect">
            <a:avLst/>
          </a:prstGeom>
          <a:noFill/>
          <a:ln>
            <a:noFill/>
          </a:ln>
        </p:spPr>
        <p:txBody>
          <a:bodyPr spcFirstLastPara="1" wrap="square" lIns="91425" tIns="91440" rIns="91425" bIns="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China’s Interim Measures for the Administration of Generative AI Services, </a:t>
            </a:r>
            <a:r>
              <a:rPr lang="en-US" sz="1400" b="0" i="0" u="none" strike="noStrike" cap="none" dirty="0">
                <a:solidFill>
                  <a:schemeClr val="dk1"/>
                </a:solidFill>
                <a:latin typeface="Arial"/>
                <a:ea typeface="Arial"/>
                <a:cs typeface="Arial"/>
                <a:sym typeface="Arial"/>
              </a:rPr>
              <a:t>among </a:t>
            </a:r>
            <a:r>
              <a:rPr lang="en-US" sz="1400" b="1" i="0" u="none" strike="noStrike" cap="none" dirty="0">
                <a:solidFill>
                  <a:schemeClr val="dk1"/>
                </a:solidFill>
                <a:latin typeface="Arial"/>
                <a:ea typeface="Arial"/>
                <a:cs typeface="Arial"/>
                <a:sym typeface="Arial"/>
              </a:rPr>
              <a:t>other new Chinese laws</a:t>
            </a:r>
            <a:r>
              <a:rPr lang="en-US" sz="1400" b="0" i="0" u="none" strike="noStrike" cap="none" dirty="0">
                <a:solidFill>
                  <a:schemeClr val="dk1"/>
                </a:solidFill>
                <a:latin typeface="Arial"/>
                <a:ea typeface="Arial"/>
                <a:cs typeface="Arial"/>
                <a:sym typeface="Arial"/>
              </a:rPr>
              <a:t>, is administered to ensure that training and AI-generated content are “true and accurate.”</a:t>
            </a:r>
            <a:r>
              <a:rPr lang="en-US" sz="1400" b="0" i="0" u="none" strike="noStrike" cap="none" baseline="30000" dirty="0">
                <a:solidFill>
                  <a:schemeClr val="dk1"/>
                </a:solidFill>
                <a:latin typeface="Arial"/>
                <a:ea typeface="Arial"/>
                <a:cs typeface="Arial"/>
                <a:sym typeface="Arial"/>
              </a:rPr>
              <a:t>b</a:t>
            </a:r>
            <a:endParaRPr lang="en-US" sz="1400" b="1" i="0" u="none" strike="noStrike" cap="none" dirty="0">
              <a:solidFill>
                <a:schemeClr val="dk1"/>
              </a:solidFill>
              <a:latin typeface="Arial"/>
              <a:ea typeface="Arial"/>
              <a:cs typeface="Arial"/>
              <a:sym typeface="Arial"/>
            </a:endParaRPr>
          </a:p>
        </p:txBody>
      </p:sp>
      <p:sp>
        <p:nvSpPr>
          <p:cNvPr id="74" name="Google Shape;104;g265f72b26b1_1_4">
            <a:extLst>
              <a:ext uri="{FF2B5EF4-FFF2-40B4-BE49-F238E27FC236}">
                <a16:creationId xmlns:a16="http://schemas.microsoft.com/office/drawing/2014/main" id="{4BCA666F-0F6E-6398-7228-0AEBB70A9C64}"/>
              </a:ext>
            </a:extLst>
          </p:cNvPr>
          <p:cNvSpPr txBox="1"/>
          <p:nvPr/>
        </p:nvSpPr>
        <p:spPr>
          <a:xfrm>
            <a:off x="9075235" y="4393491"/>
            <a:ext cx="2657978" cy="1169551"/>
          </a:xfrm>
          <a:prstGeom prst="rect">
            <a:avLst/>
          </a:prstGeom>
          <a:noFill/>
          <a:ln>
            <a:noFill/>
          </a:ln>
        </p:spPr>
        <p:txBody>
          <a:bodyPr spcFirstLastPara="1" wrap="square" lIns="91425" tIns="91440" rIns="91425" bIns="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The EU AI Act</a:t>
            </a:r>
            <a:r>
              <a:rPr lang="en-US" sz="1400" b="0" i="0" u="none" strike="noStrike" cap="none" dirty="0">
                <a:solidFill>
                  <a:schemeClr val="dk1"/>
                </a:solidFill>
                <a:latin typeface="Arial"/>
                <a:ea typeface="Arial"/>
                <a:cs typeface="Arial"/>
                <a:sym typeface="Arial"/>
              </a:rPr>
              <a:t> is agreed upon by European Council and Parliament, further harmonizing global governance and risk mitigation rules of AI systems.</a:t>
            </a:r>
            <a:r>
              <a:rPr lang="en-US" sz="1400" b="0" i="0" u="none" strike="noStrike" cap="none" baseline="30000" dirty="0">
                <a:solidFill>
                  <a:schemeClr val="dk1"/>
                </a:solidFill>
                <a:latin typeface="Arial"/>
                <a:ea typeface="Arial"/>
                <a:cs typeface="Arial"/>
                <a:sym typeface="Arial"/>
              </a:rPr>
              <a:t>d</a:t>
            </a:r>
            <a:endParaRPr lang="en-US" sz="1400" b="1" i="0" u="none" strike="noStrike" cap="none" dirty="0">
              <a:solidFill>
                <a:schemeClr val="dk1"/>
              </a:solidFill>
              <a:latin typeface="Arial"/>
              <a:ea typeface="Arial"/>
              <a:cs typeface="Arial"/>
              <a:sym typeface="Arial"/>
            </a:endParaRPr>
          </a:p>
        </p:txBody>
      </p:sp>
      <p:sp>
        <p:nvSpPr>
          <p:cNvPr id="75" name="Freeform 74">
            <a:extLst>
              <a:ext uri="{FF2B5EF4-FFF2-40B4-BE49-F238E27FC236}">
                <a16:creationId xmlns:a16="http://schemas.microsoft.com/office/drawing/2014/main" id="{5167937D-A550-A595-79BE-3B5F7A53B0E7}"/>
              </a:ext>
            </a:extLst>
          </p:cNvPr>
          <p:cNvSpPr/>
          <p:nvPr/>
        </p:nvSpPr>
        <p:spPr>
          <a:xfrm>
            <a:off x="1542447" y="3427472"/>
            <a:ext cx="443492" cy="442363"/>
          </a:xfrm>
          <a:custGeom>
            <a:avLst/>
            <a:gdLst>
              <a:gd name="connsiteX0" fmla="*/ 443493 w 443492"/>
              <a:gd name="connsiteY0" fmla="*/ 221182 h 442363"/>
              <a:gd name="connsiteX1" fmla="*/ 221746 w 443492"/>
              <a:gd name="connsiteY1" fmla="*/ 442364 h 442363"/>
              <a:gd name="connsiteX2" fmla="*/ 0 w 443492"/>
              <a:gd name="connsiteY2" fmla="*/ 221182 h 442363"/>
              <a:gd name="connsiteX3" fmla="*/ 221746 w 443492"/>
              <a:gd name="connsiteY3" fmla="*/ 0 h 442363"/>
              <a:gd name="connsiteX4" fmla="*/ 443493 w 443492"/>
              <a:gd name="connsiteY4" fmla="*/ 221182 h 44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92" h="442363">
                <a:moveTo>
                  <a:pt x="443493" y="221182"/>
                </a:moveTo>
                <a:cubicBezTo>
                  <a:pt x="443493" y="343337"/>
                  <a:pt x="344214" y="442364"/>
                  <a:pt x="221746" y="442364"/>
                </a:cubicBezTo>
                <a:cubicBezTo>
                  <a:pt x="99279" y="442364"/>
                  <a:pt x="0" y="343337"/>
                  <a:pt x="0" y="221182"/>
                </a:cubicBezTo>
                <a:cubicBezTo>
                  <a:pt x="0" y="99027"/>
                  <a:pt x="99279" y="0"/>
                  <a:pt x="221746" y="0"/>
                </a:cubicBezTo>
                <a:cubicBezTo>
                  <a:pt x="344214" y="0"/>
                  <a:pt x="443493" y="99027"/>
                  <a:pt x="443493" y="221182"/>
                </a:cubicBezTo>
                <a:close/>
              </a:path>
            </a:pathLst>
          </a:custGeom>
          <a:solidFill>
            <a:srgbClr val="002856"/>
          </a:solidFill>
          <a:ln w="0"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D64D91F1-AEC8-F2F7-3939-983464048E5C}"/>
              </a:ext>
            </a:extLst>
          </p:cNvPr>
          <p:cNvSpPr/>
          <p:nvPr/>
        </p:nvSpPr>
        <p:spPr>
          <a:xfrm>
            <a:off x="6674071" y="3421122"/>
            <a:ext cx="443492" cy="442363"/>
          </a:xfrm>
          <a:custGeom>
            <a:avLst/>
            <a:gdLst>
              <a:gd name="connsiteX0" fmla="*/ 443493 w 443492"/>
              <a:gd name="connsiteY0" fmla="*/ 221182 h 442363"/>
              <a:gd name="connsiteX1" fmla="*/ 221746 w 443492"/>
              <a:gd name="connsiteY1" fmla="*/ 442364 h 442363"/>
              <a:gd name="connsiteX2" fmla="*/ 0 w 443492"/>
              <a:gd name="connsiteY2" fmla="*/ 221182 h 442363"/>
              <a:gd name="connsiteX3" fmla="*/ 221746 w 443492"/>
              <a:gd name="connsiteY3" fmla="*/ 0 h 442363"/>
              <a:gd name="connsiteX4" fmla="*/ 443493 w 443492"/>
              <a:gd name="connsiteY4" fmla="*/ 221182 h 44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92" h="442363">
                <a:moveTo>
                  <a:pt x="443493" y="221182"/>
                </a:moveTo>
                <a:cubicBezTo>
                  <a:pt x="443493" y="343337"/>
                  <a:pt x="344213" y="442364"/>
                  <a:pt x="221746" y="442364"/>
                </a:cubicBezTo>
                <a:cubicBezTo>
                  <a:pt x="99279" y="442364"/>
                  <a:pt x="0" y="343337"/>
                  <a:pt x="0" y="221182"/>
                </a:cubicBezTo>
                <a:cubicBezTo>
                  <a:pt x="0" y="99027"/>
                  <a:pt x="99279" y="0"/>
                  <a:pt x="221746" y="0"/>
                </a:cubicBezTo>
                <a:cubicBezTo>
                  <a:pt x="344213" y="0"/>
                  <a:pt x="443493" y="99027"/>
                  <a:pt x="443493" y="221182"/>
                </a:cubicBezTo>
                <a:close/>
              </a:path>
            </a:pathLst>
          </a:custGeom>
          <a:solidFill>
            <a:srgbClr val="002856"/>
          </a:solidFill>
          <a:ln w="0"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FDE916AC-A7AD-D614-E32D-C5CC58066929}"/>
              </a:ext>
            </a:extLst>
          </p:cNvPr>
          <p:cNvSpPr/>
          <p:nvPr/>
        </p:nvSpPr>
        <p:spPr>
          <a:xfrm>
            <a:off x="8420218" y="3427472"/>
            <a:ext cx="443492" cy="442363"/>
          </a:xfrm>
          <a:custGeom>
            <a:avLst/>
            <a:gdLst>
              <a:gd name="connsiteX0" fmla="*/ 443493 w 443492"/>
              <a:gd name="connsiteY0" fmla="*/ 221182 h 442363"/>
              <a:gd name="connsiteX1" fmla="*/ 221746 w 443492"/>
              <a:gd name="connsiteY1" fmla="*/ 442364 h 442363"/>
              <a:gd name="connsiteX2" fmla="*/ 0 w 443492"/>
              <a:gd name="connsiteY2" fmla="*/ 221182 h 442363"/>
              <a:gd name="connsiteX3" fmla="*/ 221746 w 443492"/>
              <a:gd name="connsiteY3" fmla="*/ 0 h 442363"/>
              <a:gd name="connsiteX4" fmla="*/ 443493 w 443492"/>
              <a:gd name="connsiteY4" fmla="*/ 221182 h 44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92" h="442363">
                <a:moveTo>
                  <a:pt x="443493" y="221182"/>
                </a:moveTo>
                <a:cubicBezTo>
                  <a:pt x="443493" y="343337"/>
                  <a:pt x="344213" y="442364"/>
                  <a:pt x="221746" y="442364"/>
                </a:cubicBezTo>
                <a:cubicBezTo>
                  <a:pt x="99279" y="442364"/>
                  <a:pt x="0" y="343337"/>
                  <a:pt x="0" y="221182"/>
                </a:cubicBezTo>
                <a:cubicBezTo>
                  <a:pt x="0" y="99027"/>
                  <a:pt x="99279" y="0"/>
                  <a:pt x="221746" y="0"/>
                </a:cubicBezTo>
                <a:cubicBezTo>
                  <a:pt x="344213" y="0"/>
                  <a:pt x="443493" y="99027"/>
                  <a:pt x="443493" y="221182"/>
                </a:cubicBezTo>
                <a:close/>
              </a:path>
            </a:pathLst>
          </a:custGeom>
          <a:solidFill>
            <a:srgbClr val="002856"/>
          </a:solidFill>
          <a:ln w="0"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2B31BC8-93FB-C0B3-3976-9CEDC1A7FBD2}"/>
              </a:ext>
            </a:extLst>
          </p:cNvPr>
          <p:cNvSpPr/>
          <p:nvPr/>
        </p:nvSpPr>
        <p:spPr>
          <a:xfrm>
            <a:off x="10171327" y="3421122"/>
            <a:ext cx="443492" cy="442363"/>
          </a:xfrm>
          <a:custGeom>
            <a:avLst/>
            <a:gdLst>
              <a:gd name="connsiteX0" fmla="*/ 443493 w 443492"/>
              <a:gd name="connsiteY0" fmla="*/ 221182 h 442363"/>
              <a:gd name="connsiteX1" fmla="*/ 221746 w 443492"/>
              <a:gd name="connsiteY1" fmla="*/ 442364 h 442363"/>
              <a:gd name="connsiteX2" fmla="*/ 0 w 443492"/>
              <a:gd name="connsiteY2" fmla="*/ 221182 h 442363"/>
              <a:gd name="connsiteX3" fmla="*/ 221746 w 443492"/>
              <a:gd name="connsiteY3" fmla="*/ 0 h 442363"/>
              <a:gd name="connsiteX4" fmla="*/ 443493 w 443492"/>
              <a:gd name="connsiteY4" fmla="*/ 221182 h 44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92" h="442363">
                <a:moveTo>
                  <a:pt x="443493" y="221182"/>
                </a:moveTo>
                <a:cubicBezTo>
                  <a:pt x="443493" y="343337"/>
                  <a:pt x="344213" y="442364"/>
                  <a:pt x="221746" y="442364"/>
                </a:cubicBezTo>
                <a:cubicBezTo>
                  <a:pt x="99279" y="442364"/>
                  <a:pt x="0" y="343337"/>
                  <a:pt x="0" y="221182"/>
                </a:cubicBezTo>
                <a:cubicBezTo>
                  <a:pt x="0" y="99027"/>
                  <a:pt x="99279" y="0"/>
                  <a:pt x="221746" y="0"/>
                </a:cubicBezTo>
                <a:cubicBezTo>
                  <a:pt x="344213" y="0"/>
                  <a:pt x="443493" y="99027"/>
                  <a:pt x="443493" y="221182"/>
                </a:cubicBezTo>
                <a:close/>
              </a:path>
            </a:pathLst>
          </a:custGeom>
          <a:solidFill>
            <a:srgbClr val="002856"/>
          </a:solidFill>
          <a:ln w="0" cap="flat">
            <a:noFill/>
            <a:prstDash val="solid"/>
            <a:miter/>
          </a:ln>
        </p:spPr>
        <p:txBody>
          <a:bodyPr rtlCol="0" anchor="ctr"/>
          <a:lstStyle/>
          <a:p>
            <a:endParaRPr lang="en-US" dirty="0"/>
          </a:p>
        </p:txBody>
      </p:sp>
      <p:sp>
        <p:nvSpPr>
          <p:cNvPr id="92" name="Google Shape;102;g265f72b26b1_1_4">
            <a:extLst>
              <a:ext uri="{FF2B5EF4-FFF2-40B4-BE49-F238E27FC236}">
                <a16:creationId xmlns:a16="http://schemas.microsoft.com/office/drawing/2014/main" id="{42E3400F-5ABA-C895-2490-FA7C22C81327}"/>
              </a:ext>
            </a:extLst>
          </p:cNvPr>
          <p:cNvSpPr txBox="1"/>
          <p:nvPr/>
        </p:nvSpPr>
        <p:spPr>
          <a:xfrm>
            <a:off x="1113448" y="3865855"/>
            <a:ext cx="1304179" cy="477054"/>
          </a:xfrm>
          <a:prstGeom prst="rect">
            <a:avLst/>
          </a:prstGeom>
          <a:noFill/>
          <a:ln>
            <a:noFill/>
          </a:ln>
        </p:spPr>
        <p:txBody>
          <a:bodyPr spcFirstLastPara="1" wrap="square" lIns="91425" tIns="45720" rIns="91425" bIns="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2856"/>
                </a:solidFill>
                <a:latin typeface="Arial"/>
                <a:ea typeface="Arial"/>
                <a:cs typeface="Arial"/>
                <a:sym typeface="Arial"/>
              </a:rPr>
              <a:t>January 2023</a:t>
            </a:r>
            <a:endParaRPr lang="en-US" sz="1100" dirty="0">
              <a:solidFill>
                <a:srgbClr val="002856"/>
              </a:solidFill>
            </a:endParaRPr>
          </a:p>
        </p:txBody>
      </p:sp>
      <p:sp>
        <p:nvSpPr>
          <p:cNvPr id="93" name="Google Shape;102;g265f72b26b1_1_4">
            <a:extLst>
              <a:ext uri="{FF2B5EF4-FFF2-40B4-BE49-F238E27FC236}">
                <a16:creationId xmlns:a16="http://schemas.microsoft.com/office/drawing/2014/main" id="{8F58C4C4-DA25-DAF3-022F-EE4E44E980D6}"/>
              </a:ext>
            </a:extLst>
          </p:cNvPr>
          <p:cNvSpPr txBox="1"/>
          <p:nvPr/>
        </p:nvSpPr>
        <p:spPr>
          <a:xfrm>
            <a:off x="6242056" y="3169308"/>
            <a:ext cx="1304179" cy="261610"/>
          </a:xfrm>
          <a:prstGeom prst="rect">
            <a:avLst/>
          </a:prstGeom>
          <a:noFill/>
          <a:ln>
            <a:noFill/>
          </a:ln>
        </p:spPr>
        <p:txBody>
          <a:bodyPr spcFirstLastPara="1" wrap="square" lIns="91425" tIns="0" rIns="91425" bIns="45720" anchor="b"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2856"/>
                </a:solidFill>
                <a:latin typeface="Arial"/>
                <a:ea typeface="Arial"/>
                <a:cs typeface="Arial"/>
                <a:sym typeface="Arial"/>
              </a:rPr>
              <a:t>August</a:t>
            </a:r>
            <a:endParaRPr lang="en-US" sz="1100" baseline="30000" dirty="0">
              <a:solidFill>
                <a:srgbClr val="002856"/>
              </a:solidFill>
            </a:endParaRPr>
          </a:p>
        </p:txBody>
      </p:sp>
      <p:sp>
        <p:nvSpPr>
          <p:cNvPr id="94" name="Google Shape;102;g265f72b26b1_1_4">
            <a:extLst>
              <a:ext uri="{FF2B5EF4-FFF2-40B4-BE49-F238E27FC236}">
                <a16:creationId xmlns:a16="http://schemas.microsoft.com/office/drawing/2014/main" id="{931AE0A0-C374-2C5C-7962-E4E86161C342}"/>
              </a:ext>
            </a:extLst>
          </p:cNvPr>
          <p:cNvSpPr txBox="1"/>
          <p:nvPr/>
        </p:nvSpPr>
        <p:spPr>
          <a:xfrm>
            <a:off x="7989875" y="3865855"/>
            <a:ext cx="1304179" cy="261610"/>
          </a:xfrm>
          <a:prstGeom prst="rect">
            <a:avLst/>
          </a:prstGeom>
          <a:noFill/>
          <a:ln>
            <a:noFill/>
          </a:ln>
        </p:spPr>
        <p:txBody>
          <a:bodyPr spcFirstLastPara="1" wrap="square" lIns="91425" tIns="45720" rIns="91425" bIns="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2856"/>
                </a:solidFill>
                <a:latin typeface="Arial"/>
                <a:ea typeface="Arial"/>
                <a:cs typeface="Arial"/>
                <a:sym typeface="Arial"/>
              </a:rPr>
              <a:t>October</a:t>
            </a:r>
            <a:endParaRPr lang="en-US" sz="1100" baseline="30000" dirty="0">
              <a:solidFill>
                <a:srgbClr val="002856"/>
              </a:solidFill>
            </a:endParaRPr>
          </a:p>
        </p:txBody>
      </p:sp>
      <p:sp>
        <p:nvSpPr>
          <p:cNvPr id="95" name="Google Shape;102;g265f72b26b1_1_4">
            <a:extLst>
              <a:ext uri="{FF2B5EF4-FFF2-40B4-BE49-F238E27FC236}">
                <a16:creationId xmlns:a16="http://schemas.microsoft.com/office/drawing/2014/main" id="{23BDE22E-797E-9322-968B-7AA39B1461F5}"/>
              </a:ext>
            </a:extLst>
          </p:cNvPr>
          <p:cNvSpPr txBox="1"/>
          <p:nvPr/>
        </p:nvSpPr>
        <p:spPr>
          <a:xfrm>
            <a:off x="9738291" y="3169308"/>
            <a:ext cx="1304179" cy="261610"/>
          </a:xfrm>
          <a:prstGeom prst="rect">
            <a:avLst/>
          </a:prstGeom>
          <a:noFill/>
          <a:ln>
            <a:noFill/>
          </a:ln>
        </p:spPr>
        <p:txBody>
          <a:bodyPr spcFirstLastPara="1" wrap="square" lIns="91425" tIns="0" rIns="91425" bIns="45720" anchor="b"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2856"/>
                </a:solidFill>
                <a:latin typeface="Arial"/>
                <a:ea typeface="Arial"/>
                <a:cs typeface="Arial"/>
                <a:sym typeface="Arial"/>
              </a:rPr>
              <a:t>December</a:t>
            </a:r>
            <a:endParaRPr lang="en-US" sz="1100" baseline="30000" dirty="0">
              <a:solidFill>
                <a:srgbClr val="002856"/>
              </a:solidFill>
            </a:endParaRPr>
          </a:p>
        </p:txBody>
      </p:sp>
      <p:sp>
        <p:nvSpPr>
          <p:cNvPr id="96" name="Google Shape;102;g265f72b26b1_1_4">
            <a:extLst>
              <a:ext uri="{FF2B5EF4-FFF2-40B4-BE49-F238E27FC236}">
                <a16:creationId xmlns:a16="http://schemas.microsoft.com/office/drawing/2014/main" id="{F9F5A619-0FDC-71F0-C074-0DCAC7ED047E}"/>
              </a:ext>
            </a:extLst>
          </p:cNvPr>
          <p:cNvSpPr txBox="1"/>
          <p:nvPr/>
        </p:nvSpPr>
        <p:spPr>
          <a:xfrm>
            <a:off x="6242056" y="3536053"/>
            <a:ext cx="1304179" cy="21544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15</a:t>
            </a:r>
            <a:endParaRPr lang="en-US" sz="1100" baseline="30000" dirty="0">
              <a:solidFill>
                <a:schemeClr val="bg1"/>
              </a:solidFill>
            </a:endParaRPr>
          </a:p>
        </p:txBody>
      </p:sp>
      <p:sp>
        <p:nvSpPr>
          <p:cNvPr id="97" name="Google Shape;102;g265f72b26b1_1_4">
            <a:extLst>
              <a:ext uri="{FF2B5EF4-FFF2-40B4-BE49-F238E27FC236}">
                <a16:creationId xmlns:a16="http://schemas.microsoft.com/office/drawing/2014/main" id="{C817EEBD-8F7E-7482-915B-2668550C26E4}"/>
              </a:ext>
            </a:extLst>
          </p:cNvPr>
          <p:cNvSpPr txBox="1"/>
          <p:nvPr/>
        </p:nvSpPr>
        <p:spPr>
          <a:xfrm>
            <a:off x="7989875" y="3540931"/>
            <a:ext cx="1304179" cy="21544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30</a:t>
            </a:r>
            <a:endParaRPr lang="en-US" sz="1100" baseline="30000" dirty="0">
              <a:solidFill>
                <a:schemeClr val="bg1"/>
              </a:solidFill>
            </a:endParaRPr>
          </a:p>
        </p:txBody>
      </p:sp>
      <p:sp>
        <p:nvSpPr>
          <p:cNvPr id="98" name="Google Shape;102;g265f72b26b1_1_4">
            <a:extLst>
              <a:ext uri="{FF2B5EF4-FFF2-40B4-BE49-F238E27FC236}">
                <a16:creationId xmlns:a16="http://schemas.microsoft.com/office/drawing/2014/main" id="{528B9943-D238-A8F3-8BBA-D063DE40C117}"/>
              </a:ext>
            </a:extLst>
          </p:cNvPr>
          <p:cNvSpPr txBox="1"/>
          <p:nvPr/>
        </p:nvSpPr>
        <p:spPr>
          <a:xfrm>
            <a:off x="9739636" y="3536053"/>
            <a:ext cx="1304179" cy="21544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9</a:t>
            </a:r>
            <a:endParaRPr lang="en-US" sz="1100" baseline="30000" dirty="0">
              <a:solidFill>
                <a:schemeClr val="bg1"/>
              </a:solidFill>
            </a:endParaRPr>
          </a:p>
        </p:txBody>
      </p:sp>
      <p:sp>
        <p:nvSpPr>
          <p:cNvPr id="99" name="Google Shape;102;g265f72b26b1_1_4">
            <a:extLst>
              <a:ext uri="{FF2B5EF4-FFF2-40B4-BE49-F238E27FC236}">
                <a16:creationId xmlns:a16="http://schemas.microsoft.com/office/drawing/2014/main" id="{011664DF-DBA5-68C3-59A7-95EC3EA04D25}"/>
              </a:ext>
            </a:extLst>
          </p:cNvPr>
          <p:cNvSpPr txBox="1"/>
          <p:nvPr/>
        </p:nvSpPr>
        <p:spPr>
          <a:xfrm>
            <a:off x="1112104" y="3540931"/>
            <a:ext cx="1304179" cy="21544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bg1"/>
                </a:solidFill>
                <a:latin typeface="Arial"/>
                <a:ea typeface="Arial"/>
                <a:cs typeface="Arial"/>
                <a:sym typeface="Arial"/>
              </a:rPr>
              <a:t>1</a:t>
            </a:r>
            <a:endParaRPr lang="en-US" sz="1100" baseline="30000" dirty="0">
              <a:solidFill>
                <a:schemeClr val="bg1"/>
              </a:solidFill>
            </a:endParaRPr>
          </a:p>
        </p:txBody>
      </p:sp>
      <p:sp>
        <p:nvSpPr>
          <p:cNvPr id="100" name="Google Shape;101;g265f72b26b1_1_4">
            <a:extLst>
              <a:ext uri="{FF2B5EF4-FFF2-40B4-BE49-F238E27FC236}">
                <a16:creationId xmlns:a16="http://schemas.microsoft.com/office/drawing/2014/main" id="{E46934EA-4483-5CFD-FE5C-97676AC20A41}"/>
              </a:ext>
            </a:extLst>
          </p:cNvPr>
          <p:cNvSpPr txBox="1"/>
          <p:nvPr/>
        </p:nvSpPr>
        <p:spPr>
          <a:xfrm>
            <a:off x="370811" y="1981484"/>
            <a:ext cx="4046444" cy="1138773"/>
          </a:xfrm>
          <a:prstGeom prst="rect">
            <a:avLst/>
          </a:prstGeom>
          <a:noFill/>
          <a:ln>
            <a:noFill/>
          </a:ln>
        </p:spPr>
        <p:txBody>
          <a:bodyPr spcFirstLastPara="1" wrap="square" lIns="91425" tIns="182880" rIns="91425" bIns="9144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 NYC Automated Employment Decision Tool (AEDT)</a:t>
            </a:r>
            <a:r>
              <a:rPr lang="en-US" sz="1400" b="0" i="0" u="none" strike="noStrike" cap="none" dirty="0">
                <a:solidFill>
                  <a:srgbClr val="000000"/>
                </a:solidFill>
                <a:latin typeface="Arial"/>
                <a:ea typeface="Arial"/>
                <a:cs typeface="Arial"/>
                <a:sym typeface="Arial"/>
              </a:rPr>
              <a:t> and </a:t>
            </a:r>
            <a:r>
              <a:rPr lang="en-US" sz="1400" b="1" i="0" u="none" strike="noStrike" cap="none" dirty="0">
                <a:solidFill>
                  <a:srgbClr val="000000"/>
                </a:solidFill>
                <a:latin typeface="Arial"/>
                <a:ea typeface="Arial"/>
                <a:cs typeface="Arial"/>
                <a:sym typeface="Arial"/>
              </a:rPr>
              <a:t>other U.S. State laws</a:t>
            </a:r>
            <a:r>
              <a:rPr lang="en-US" sz="1400" b="0" i="0" u="none" strike="noStrike" cap="none" dirty="0">
                <a:solidFill>
                  <a:srgbClr val="000000"/>
                </a:solidFill>
                <a:latin typeface="Arial"/>
                <a:ea typeface="Arial"/>
                <a:cs typeface="Arial"/>
                <a:sym typeface="Arial"/>
              </a:rPr>
              <a:t> introduce clauses that regulate AI in areas such as hiring.</a:t>
            </a:r>
            <a:r>
              <a:rPr lang="en-US" sz="1400" b="0" i="0" u="none" strike="noStrike" cap="none" baseline="30000" dirty="0">
                <a:solidFill>
                  <a:srgbClr val="000000"/>
                </a:solidFill>
                <a:latin typeface="Arial"/>
                <a:ea typeface="Arial"/>
                <a:cs typeface="Arial"/>
                <a:sym typeface="Arial"/>
              </a:rPr>
              <a:t>a</a:t>
            </a:r>
            <a:endParaRPr lang="en-US" sz="1400" dirty="0"/>
          </a:p>
        </p:txBody>
      </p:sp>
      <p:sp>
        <p:nvSpPr>
          <p:cNvPr id="101" name="Google Shape;103;g265f72b26b1_1_4">
            <a:extLst>
              <a:ext uri="{FF2B5EF4-FFF2-40B4-BE49-F238E27FC236}">
                <a16:creationId xmlns:a16="http://schemas.microsoft.com/office/drawing/2014/main" id="{A9237F89-D908-17B6-24DA-A6B928DB3249}"/>
              </a:ext>
            </a:extLst>
          </p:cNvPr>
          <p:cNvSpPr txBox="1"/>
          <p:nvPr/>
        </p:nvSpPr>
        <p:spPr>
          <a:xfrm>
            <a:off x="5894438" y="1981484"/>
            <a:ext cx="5512684" cy="923330"/>
          </a:xfrm>
          <a:prstGeom prst="rect">
            <a:avLst/>
          </a:prstGeom>
          <a:noFill/>
          <a:ln>
            <a:noFill/>
          </a:ln>
        </p:spPr>
        <p:txBody>
          <a:bodyPr spcFirstLastPara="1" wrap="square" lIns="91425" tIns="182880" rIns="91425" bIns="91440" anchor="t" anchorCtr="0">
            <a:spAutoFit/>
          </a:bodyPr>
          <a:lstStyle/>
          <a:p>
            <a:pPr marL="0" marR="0" lvl="0" indent="0" algn="ctr"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The White House’s Executive Order on the Safe, Secure and Trustworthy Development and Use of AI </a:t>
            </a:r>
            <a:r>
              <a:rPr lang="en-US" sz="1400" b="0" i="0" u="none" strike="noStrike" cap="none" dirty="0">
                <a:solidFill>
                  <a:schemeClr val="dk1"/>
                </a:solidFill>
                <a:latin typeface="Arial"/>
                <a:ea typeface="Arial"/>
                <a:cs typeface="Arial"/>
                <a:sym typeface="Arial"/>
              </a:rPr>
              <a:t>is released, directing federal agencies to advance key policy objectives surrounding AI.</a:t>
            </a:r>
            <a:r>
              <a:rPr lang="en-US" sz="1400" b="0" i="0" u="none" strike="noStrike" cap="none" baseline="30000" dirty="0">
                <a:solidFill>
                  <a:schemeClr val="dk1"/>
                </a:solidFill>
                <a:latin typeface="Arial"/>
                <a:ea typeface="Arial"/>
                <a:cs typeface="Arial"/>
                <a:sym typeface="Arial"/>
              </a:rPr>
              <a:t>c</a:t>
            </a:r>
            <a:endParaRPr lang="en-US" sz="1400" b="1" i="0" u="none" strike="noStrike" cap="none" dirty="0">
              <a:solidFill>
                <a:schemeClr val="dk1"/>
              </a:solidFill>
              <a:latin typeface="Arial"/>
              <a:ea typeface="Arial"/>
              <a:cs typeface="Arial"/>
              <a:sym typeface="Arial"/>
            </a:endParaRPr>
          </a:p>
        </p:txBody>
      </p:sp>
      <p:sp>
        <p:nvSpPr>
          <p:cNvPr id="7" name="TextBox 6">
            <a:extLst>
              <a:ext uri="{FF2B5EF4-FFF2-40B4-BE49-F238E27FC236}">
                <a16:creationId xmlns:a16="http://schemas.microsoft.com/office/drawing/2014/main" id="{676AF9B3-EE0B-5E44-4EAC-50DC62754A36}"/>
              </a:ext>
            </a:extLst>
          </p:cNvPr>
          <p:cNvSpPr txBox="1"/>
          <p:nvPr/>
        </p:nvSpPr>
        <p:spPr>
          <a:xfrm>
            <a:off x="465991" y="908356"/>
            <a:ext cx="11267222" cy="615553"/>
          </a:xfrm>
          <a:prstGeom prst="rect">
            <a:avLst/>
          </a:prstGeom>
          <a:solidFill>
            <a:srgbClr val="F4F4F4"/>
          </a:solidFill>
        </p:spPr>
        <p:txBody>
          <a:bodyPr wrap="square" lIns="91440" tIns="91440" rIns="91440" bIns="91440" rtlCol="0" anchor="ctr"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The </a:t>
            </a:r>
            <a:r>
              <a:rPr lang="en-US" sz="1400" b="1" i="0" u="none" strike="noStrike" cap="none" dirty="0">
                <a:solidFill>
                  <a:srgbClr val="000000"/>
                </a:solidFill>
                <a:latin typeface="Arial"/>
                <a:ea typeface="Arial"/>
                <a:cs typeface="Arial"/>
                <a:sym typeface="Arial"/>
              </a:rPr>
              <a:t>broad global push to regulate AI</a:t>
            </a:r>
            <a:r>
              <a:rPr lang="en-US" sz="1400" b="0" i="0" u="none" strike="noStrike" cap="none" dirty="0">
                <a:solidFill>
                  <a:srgbClr val="000000"/>
                </a:solidFill>
                <a:latin typeface="Arial"/>
                <a:ea typeface="Arial"/>
                <a:cs typeface="Arial"/>
                <a:sym typeface="Arial"/>
              </a:rPr>
              <a:t> has manifested itself in many different orders, acts, updates to laws and other forms of guidance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over the past year.</a:t>
            </a:r>
            <a:endParaRPr lang="en-US" sz="1400" b="1" i="0" u="none" strike="noStrike" cap="none" dirty="0">
              <a:solidFill>
                <a:srgbClr val="000000"/>
              </a:solidFill>
              <a:latin typeface="Arial"/>
              <a:ea typeface="Arial"/>
              <a:cs typeface="Arial"/>
              <a:sym typeface="Arial"/>
            </a:endParaRPr>
          </a:p>
        </p:txBody>
      </p:sp>
      <p:sp>
        <p:nvSpPr>
          <p:cNvPr id="17" name="Freeform 16">
            <a:extLst>
              <a:ext uri="{FF2B5EF4-FFF2-40B4-BE49-F238E27FC236}">
                <a16:creationId xmlns:a16="http://schemas.microsoft.com/office/drawing/2014/main" id="{AF3DF71A-5FA2-2D7E-A183-AA16B4DCDC61}"/>
              </a:ext>
            </a:extLst>
          </p:cNvPr>
          <p:cNvSpPr/>
          <p:nvPr/>
        </p:nvSpPr>
        <p:spPr>
          <a:xfrm>
            <a:off x="10666104" y="3652371"/>
            <a:ext cx="913780" cy="12635"/>
          </a:xfrm>
          <a:custGeom>
            <a:avLst/>
            <a:gdLst>
              <a:gd name="connsiteX0" fmla="*/ 0 w 913780"/>
              <a:gd name="connsiteY0" fmla="*/ 0 h 12635"/>
              <a:gd name="connsiteX1" fmla="*/ 913781 w 913780"/>
              <a:gd name="connsiteY1" fmla="*/ 0 h 12635"/>
            </a:gdLst>
            <a:ahLst/>
            <a:cxnLst>
              <a:cxn ang="0">
                <a:pos x="connsiteX0" y="connsiteY0"/>
              </a:cxn>
              <a:cxn ang="0">
                <a:pos x="connsiteX1" y="connsiteY1"/>
              </a:cxn>
            </a:cxnLst>
            <a:rect l="l" t="t" r="r" b="b"/>
            <a:pathLst>
              <a:path w="913780" h="12635">
                <a:moveTo>
                  <a:pt x="0" y="0"/>
                </a:moveTo>
                <a:lnTo>
                  <a:pt x="913781" y="0"/>
                </a:lnTo>
              </a:path>
            </a:pathLst>
          </a:custGeom>
          <a:noFill/>
          <a:ln w="25414" cap="flat">
            <a:solidFill>
              <a:srgbClr val="FF540A"/>
            </a:solidFill>
            <a:prstDash val="solid"/>
            <a:round/>
          </a:ln>
        </p:spPr>
        <p:txBody>
          <a:bodyPr rtlCol="0" anchor="ctr"/>
          <a:lstStyle/>
          <a:p>
            <a:endParaRPr lang="en-US" dirty="0"/>
          </a:p>
        </p:txBody>
      </p:sp>
      <p:sp>
        <p:nvSpPr>
          <p:cNvPr id="18" name="Freeform 17">
            <a:extLst>
              <a:ext uri="{FF2B5EF4-FFF2-40B4-BE49-F238E27FC236}">
                <a16:creationId xmlns:a16="http://schemas.microsoft.com/office/drawing/2014/main" id="{3CA05535-30BA-8B49-6FF6-07794C00D039}"/>
              </a:ext>
            </a:extLst>
          </p:cNvPr>
          <p:cNvSpPr/>
          <p:nvPr/>
        </p:nvSpPr>
        <p:spPr>
          <a:xfrm>
            <a:off x="8916365" y="3652371"/>
            <a:ext cx="1204599" cy="12635"/>
          </a:xfrm>
          <a:custGeom>
            <a:avLst/>
            <a:gdLst>
              <a:gd name="connsiteX0" fmla="*/ 0 w 1204599"/>
              <a:gd name="connsiteY0" fmla="*/ 0 h 12635"/>
              <a:gd name="connsiteX1" fmla="*/ 1204599 w 1204599"/>
              <a:gd name="connsiteY1" fmla="*/ 0 h 12635"/>
            </a:gdLst>
            <a:ahLst/>
            <a:cxnLst>
              <a:cxn ang="0">
                <a:pos x="connsiteX0" y="connsiteY0"/>
              </a:cxn>
              <a:cxn ang="0">
                <a:pos x="connsiteX1" y="connsiteY1"/>
              </a:cxn>
            </a:cxnLst>
            <a:rect l="l" t="t" r="r" b="b"/>
            <a:pathLst>
              <a:path w="1204599" h="12635">
                <a:moveTo>
                  <a:pt x="0" y="0"/>
                </a:moveTo>
                <a:lnTo>
                  <a:pt x="1204599" y="0"/>
                </a:lnTo>
              </a:path>
            </a:pathLst>
          </a:custGeom>
          <a:noFill/>
          <a:ln w="25414" cap="flat">
            <a:solidFill>
              <a:srgbClr val="FF540A"/>
            </a:solidFill>
            <a:prstDash val="solid"/>
            <a:round/>
          </a:ln>
        </p:spPr>
        <p:txBody>
          <a:bodyPr rtlCol="0" anchor="ctr"/>
          <a:lstStyle/>
          <a:p>
            <a:endParaRPr lang="en-US" dirty="0"/>
          </a:p>
        </p:txBody>
      </p:sp>
      <p:sp>
        <p:nvSpPr>
          <p:cNvPr id="19" name="Freeform 18">
            <a:extLst>
              <a:ext uri="{FF2B5EF4-FFF2-40B4-BE49-F238E27FC236}">
                <a16:creationId xmlns:a16="http://schemas.microsoft.com/office/drawing/2014/main" id="{51136970-9A0B-B2F6-DDD5-5D94B52182C2}"/>
              </a:ext>
            </a:extLst>
          </p:cNvPr>
          <p:cNvSpPr/>
          <p:nvPr/>
        </p:nvSpPr>
        <p:spPr>
          <a:xfrm>
            <a:off x="7166499" y="3652371"/>
            <a:ext cx="1204598" cy="12635"/>
          </a:xfrm>
          <a:custGeom>
            <a:avLst/>
            <a:gdLst>
              <a:gd name="connsiteX0" fmla="*/ 0 w 1204598"/>
              <a:gd name="connsiteY0" fmla="*/ 0 h 12635"/>
              <a:gd name="connsiteX1" fmla="*/ 1204598 w 1204598"/>
              <a:gd name="connsiteY1" fmla="*/ 0 h 12635"/>
            </a:gdLst>
            <a:ahLst/>
            <a:cxnLst>
              <a:cxn ang="0">
                <a:pos x="connsiteX0" y="connsiteY0"/>
              </a:cxn>
              <a:cxn ang="0">
                <a:pos x="connsiteX1" y="connsiteY1"/>
              </a:cxn>
            </a:cxnLst>
            <a:rect l="l" t="t" r="r" b="b"/>
            <a:pathLst>
              <a:path w="1204598" h="12635">
                <a:moveTo>
                  <a:pt x="0" y="0"/>
                </a:moveTo>
                <a:lnTo>
                  <a:pt x="1204598" y="0"/>
                </a:lnTo>
              </a:path>
            </a:pathLst>
          </a:custGeom>
          <a:noFill/>
          <a:ln w="25414" cap="flat">
            <a:solidFill>
              <a:srgbClr val="FF540A"/>
            </a:solidFill>
            <a:prstDash val="solid"/>
            <a:round/>
          </a:ln>
        </p:spPr>
        <p:txBody>
          <a:bodyPr rtlCol="0" anchor="ctr"/>
          <a:lstStyle/>
          <a:p>
            <a:endParaRPr lang="en-US" dirty="0"/>
          </a:p>
        </p:txBody>
      </p:sp>
      <p:sp>
        <p:nvSpPr>
          <p:cNvPr id="20" name="Freeform 19">
            <a:extLst>
              <a:ext uri="{FF2B5EF4-FFF2-40B4-BE49-F238E27FC236}">
                <a16:creationId xmlns:a16="http://schemas.microsoft.com/office/drawing/2014/main" id="{1297300F-6D5B-4158-4AB0-4633CF287D41}"/>
              </a:ext>
            </a:extLst>
          </p:cNvPr>
          <p:cNvSpPr/>
          <p:nvPr/>
        </p:nvSpPr>
        <p:spPr>
          <a:xfrm>
            <a:off x="561361" y="3653003"/>
            <a:ext cx="928785" cy="12635"/>
          </a:xfrm>
          <a:custGeom>
            <a:avLst/>
            <a:gdLst>
              <a:gd name="connsiteX0" fmla="*/ 0 w 928785"/>
              <a:gd name="connsiteY0" fmla="*/ 0 h 12635"/>
              <a:gd name="connsiteX1" fmla="*/ 928786 w 928785"/>
              <a:gd name="connsiteY1" fmla="*/ 0 h 12635"/>
            </a:gdLst>
            <a:ahLst/>
            <a:cxnLst>
              <a:cxn ang="0">
                <a:pos x="connsiteX0" y="connsiteY0"/>
              </a:cxn>
              <a:cxn ang="0">
                <a:pos x="connsiteX1" y="connsiteY1"/>
              </a:cxn>
            </a:cxnLst>
            <a:rect l="l" t="t" r="r" b="b"/>
            <a:pathLst>
              <a:path w="928785" h="12635">
                <a:moveTo>
                  <a:pt x="0" y="0"/>
                </a:moveTo>
                <a:lnTo>
                  <a:pt x="928786" y="0"/>
                </a:lnTo>
              </a:path>
            </a:pathLst>
          </a:custGeom>
          <a:noFill/>
          <a:ln w="25414" cap="flat">
            <a:solidFill>
              <a:srgbClr val="FF540A"/>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2CFBF6F8-B28C-0892-1E04-DBB90A89F288}"/>
              </a:ext>
            </a:extLst>
          </p:cNvPr>
          <p:cNvSpPr/>
          <p:nvPr/>
        </p:nvSpPr>
        <p:spPr>
          <a:xfrm>
            <a:off x="2036559" y="3652371"/>
            <a:ext cx="4583146" cy="12635"/>
          </a:xfrm>
          <a:custGeom>
            <a:avLst/>
            <a:gdLst>
              <a:gd name="connsiteX0" fmla="*/ 0 w 4583146"/>
              <a:gd name="connsiteY0" fmla="*/ 0 h 12635"/>
              <a:gd name="connsiteX1" fmla="*/ 4583146 w 4583146"/>
              <a:gd name="connsiteY1" fmla="*/ 0 h 12635"/>
            </a:gdLst>
            <a:ahLst/>
            <a:cxnLst>
              <a:cxn ang="0">
                <a:pos x="connsiteX0" y="connsiteY0"/>
              </a:cxn>
              <a:cxn ang="0">
                <a:pos x="connsiteX1" y="connsiteY1"/>
              </a:cxn>
            </a:cxnLst>
            <a:rect l="l" t="t" r="r" b="b"/>
            <a:pathLst>
              <a:path w="4583146" h="12635">
                <a:moveTo>
                  <a:pt x="0" y="0"/>
                </a:moveTo>
                <a:lnTo>
                  <a:pt x="4583146" y="0"/>
                </a:lnTo>
              </a:path>
            </a:pathLst>
          </a:custGeom>
          <a:noFill/>
          <a:ln w="25414" cap="flat">
            <a:solidFill>
              <a:srgbClr val="FF540A"/>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78419A55-FECD-490F-3280-3BF7C5194D37}"/>
              </a:ext>
            </a:extLst>
          </p:cNvPr>
          <p:cNvSpPr/>
          <p:nvPr/>
        </p:nvSpPr>
        <p:spPr>
          <a:xfrm>
            <a:off x="10108502" y="3651234"/>
            <a:ext cx="570699" cy="284297"/>
          </a:xfrm>
          <a:custGeom>
            <a:avLst/>
            <a:gdLst>
              <a:gd name="connsiteX0" fmla="*/ 0 w 570699"/>
              <a:gd name="connsiteY0" fmla="*/ 0 h 284297"/>
              <a:gd name="connsiteX1" fmla="*/ 285350 w 570699"/>
              <a:gd name="connsiteY1" fmla="*/ 284297 h 284297"/>
              <a:gd name="connsiteX2" fmla="*/ 570700 w 570699"/>
              <a:gd name="connsiteY2" fmla="*/ 0 h 284297"/>
            </a:gdLst>
            <a:ahLst/>
            <a:cxnLst>
              <a:cxn ang="0">
                <a:pos x="connsiteX0" y="connsiteY0"/>
              </a:cxn>
              <a:cxn ang="0">
                <a:pos x="connsiteX1" y="connsiteY1"/>
              </a:cxn>
              <a:cxn ang="0">
                <a:pos x="connsiteX2" y="connsiteY2"/>
              </a:cxn>
            </a:cxnLst>
            <a:rect l="l" t="t" r="r" b="b"/>
            <a:pathLst>
              <a:path w="570699" h="284297">
                <a:moveTo>
                  <a:pt x="0" y="0"/>
                </a:moveTo>
                <a:cubicBezTo>
                  <a:pt x="0" y="157058"/>
                  <a:pt x="127670" y="284297"/>
                  <a:pt x="285350" y="284297"/>
                </a:cubicBezTo>
                <a:cubicBezTo>
                  <a:pt x="443030" y="284297"/>
                  <a:pt x="570700" y="157058"/>
                  <a:pt x="570700" y="0"/>
                </a:cubicBezTo>
              </a:path>
            </a:pathLst>
          </a:custGeom>
          <a:noFill/>
          <a:ln w="25414" cap="flat">
            <a:solidFill>
              <a:srgbClr val="FF540A"/>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3983F6A7-690E-6D8A-FFB2-1F305FDC34A5}"/>
              </a:ext>
            </a:extLst>
          </p:cNvPr>
          <p:cNvSpPr/>
          <p:nvPr/>
        </p:nvSpPr>
        <p:spPr>
          <a:xfrm>
            <a:off x="8356615" y="3368074"/>
            <a:ext cx="570699" cy="284297"/>
          </a:xfrm>
          <a:custGeom>
            <a:avLst/>
            <a:gdLst>
              <a:gd name="connsiteX0" fmla="*/ 0 w 570699"/>
              <a:gd name="connsiteY0" fmla="*/ 284297 h 284297"/>
              <a:gd name="connsiteX1" fmla="*/ 285350 w 570699"/>
              <a:gd name="connsiteY1" fmla="*/ 0 h 284297"/>
              <a:gd name="connsiteX2" fmla="*/ 570700 w 570699"/>
              <a:gd name="connsiteY2" fmla="*/ 284297 h 284297"/>
            </a:gdLst>
            <a:ahLst/>
            <a:cxnLst>
              <a:cxn ang="0">
                <a:pos x="connsiteX0" y="connsiteY0"/>
              </a:cxn>
              <a:cxn ang="0">
                <a:pos x="connsiteX1" y="connsiteY1"/>
              </a:cxn>
              <a:cxn ang="0">
                <a:pos x="connsiteX2" y="connsiteY2"/>
              </a:cxn>
            </a:cxnLst>
            <a:rect l="l" t="t" r="r" b="b"/>
            <a:pathLst>
              <a:path w="570699" h="284297">
                <a:moveTo>
                  <a:pt x="0" y="284297"/>
                </a:moveTo>
                <a:cubicBezTo>
                  <a:pt x="0" y="127239"/>
                  <a:pt x="127670" y="0"/>
                  <a:pt x="285350" y="0"/>
                </a:cubicBezTo>
                <a:cubicBezTo>
                  <a:pt x="443029" y="0"/>
                  <a:pt x="570700" y="127239"/>
                  <a:pt x="570700" y="284297"/>
                </a:cubicBezTo>
              </a:path>
            </a:pathLst>
          </a:custGeom>
          <a:noFill/>
          <a:ln w="25414" cap="flat">
            <a:solidFill>
              <a:srgbClr val="FF540A"/>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0872C776-04FB-07FB-D505-0C2FF6CFB727}"/>
              </a:ext>
            </a:extLst>
          </p:cNvPr>
          <p:cNvSpPr/>
          <p:nvPr/>
        </p:nvSpPr>
        <p:spPr>
          <a:xfrm>
            <a:off x="6607752" y="3651234"/>
            <a:ext cx="570699" cy="284297"/>
          </a:xfrm>
          <a:custGeom>
            <a:avLst/>
            <a:gdLst>
              <a:gd name="connsiteX0" fmla="*/ 0 w 570699"/>
              <a:gd name="connsiteY0" fmla="*/ 0 h 284297"/>
              <a:gd name="connsiteX1" fmla="*/ 285350 w 570699"/>
              <a:gd name="connsiteY1" fmla="*/ 284297 h 284297"/>
              <a:gd name="connsiteX2" fmla="*/ 570700 w 570699"/>
              <a:gd name="connsiteY2" fmla="*/ 0 h 284297"/>
            </a:gdLst>
            <a:ahLst/>
            <a:cxnLst>
              <a:cxn ang="0">
                <a:pos x="connsiteX0" y="connsiteY0"/>
              </a:cxn>
              <a:cxn ang="0">
                <a:pos x="connsiteX1" y="connsiteY1"/>
              </a:cxn>
              <a:cxn ang="0">
                <a:pos x="connsiteX2" y="connsiteY2"/>
              </a:cxn>
            </a:cxnLst>
            <a:rect l="l" t="t" r="r" b="b"/>
            <a:pathLst>
              <a:path w="570699" h="284297">
                <a:moveTo>
                  <a:pt x="0" y="0"/>
                </a:moveTo>
                <a:cubicBezTo>
                  <a:pt x="0" y="157058"/>
                  <a:pt x="127670" y="284297"/>
                  <a:pt x="285350" y="284297"/>
                </a:cubicBezTo>
                <a:cubicBezTo>
                  <a:pt x="443030" y="284297"/>
                  <a:pt x="570700" y="157058"/>
                  <a:pt x="570700" y="0"/>
                </a:cubicBezTo>
              </a:path>
            </a:pathLst>
          </a:custGeom>
          <a:noFill/>
          <a:ln w="25414" cap="flat">
            <a:solidFill>
              <a:srgbClr val="FF540A"/>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48DA4726-711A-7818-252B-3E57FED23242}"/>
              </a:ext>
            </a:extLst>
          </p:cNvPr>
          <p:cNvSpPr/>
          <p:nvPr/>
        </p:nvSpPr>
        <p:spPr>
          <a:xfrm>
            <a:off x="1477685" y="3368074"/>
            <a:ext cx="570699" cy="284297"/>
          </a:xfrm>
          <a:custGeom>
            <a:avLst/>
            <a:gdLst>
              <a:gd name="connsiteX0" fmla="*/ 0 w 570699"/>
              <a:gd name="connsiteY0" fmla="*/ 284297 h 284297"/>
              <a:gd name="connsiteX1" fmla="*/ 285350 w 570699"/>
              <a:gd name="connsiteY1" fmla="*/ 0 h 284297"/>
              <a:gd name="connsiteX2" fmla="*/ 570700 w 570699"/>
              <a:gd name="connsiteY2" fmla="*/ 284297 h 284297"/>
            </a:gdLst>
            <a:ahLst/>
            <a:cxnLst>
              <a:cxn ang="0">
                <a:pos x="connsiteX0" y="connsiteY0"/>
              </a:cxn>
              <a:cxn ang="0">
                <a:pos x="connsiteX1" y="connsiteY1"/>
              </a:cxn>
              <a:cxn ang="0">
                <a:pos x="connsiteX2" y="connsiteY2"/>
              </a:cxn>
            </a:cxnLst>
            <a:rect l="l" t="t" r="r" b="b"/>
            <a:pathLst>
              <a:path w="570699" h="284297">
                <a:moveTo>
                  <a:pt x="0" y="284297"/>
                </a:moveTo>
                <a:cubicBezTo>
                  <a:pt x="0" y="127239"/>
                  <a:pt x="127670" y="0"/>
                  <a:pt x="285350" y="0"/>
                </a:cubicBezTo>
                <a:cubicBezTo>
                  <a:pt x="443030" y="0"/>
                  <a:pt x="570700" y="127239"/>
                  <a:pt x="570700" y="284297"/>
                </a:cubicBezTo>
              </a:path>
            </a:pathLst>
          </a:custGeom>
          <a:noFill/>
          <a:ln w="25414" cap="flat">
            <a:solidFill>
              <a:srgbClr val="FF540A"/>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3A7F47BF-B010-8648-D61E-D36C14FCF77C}"/>
              </a:ext>
            </a:extLst>
          </p:cNvPr>
          <p:cNvSpPr>
            <a:spLocks noChangeAspect="1"/>
          </p:cNvSpPr>
          <p:nvPr/>
        </p:nvSpPr>
        <p:spPr>
          <a:xfrm>
            <a:off x="466019" y="3569226"/>
            <a:ext cx="165643" cy="164592"/>
          </a:xfrm>
          <a:custGeom>
            <a:avLst/>
            <a:gdLst>
              <a:gd name="connsiteX0" fmla="*/ 190742 w 190741"/>
              <a:gd name="connsiteY0" fmla="*/ 94766 h 189531"/>
              <a:gd name="connsiteX1" fmla="*/ 95371 w 190741"/>
              <a:gd name="connsiteY1" fmla="*/ 189531 h 189531"/>
              <a:gd name="connsiteX2" fmla="*/ 0 w 190741"/>
              <a:gd name="connsiteY2" fmla="*/ 94766 h 189531"/>
              <a:gd name="connsiteX3" fmla="*/ 95371 w 190741"/>
              <a:gd name="connsiteY3" fmla="*/ 0 h 189531"/>
              <a:gd name="connsiteX4" fmla="*/ 190742 w 190741"/>
              <a:gd name="connsiteY4" fmla="*/ 94766 h 18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41" h="189531">
                <a:moveTo>
                  <a:pt x="190742" y="94766"/>
                </a:moveTo>
                <a:cubicBezTo>
                  <a:pt x="190742" y="147103"/>
                  <a:pt x="148043" y="189531"/>
                  <a:pt x="95371" y="189531"/>
                </a:cubicBezTo>
                <a:cubicBezTo>
                  <a:pt x="42699" y="189531"/>
                  <a:pt x="0" y="147103"/>
                  <a:pt x="0" y="94766"/>
                </a:cubicBezTo>
                <a:cubicBezTo>
                  <a:pt x="0" y="42428"/>
                  <a:pt x="42699" y="0"/>
                  <a:pt x="95371" y="0"/>
                </a:cubicBezTo>
                <a:cubicBezTo>
                  <a:pt x="148043" y="0"/>
                  <a:pt x="190742" y="42428"/>
                  <a:pt x="190742" y="94766"/>
                </a:cubicBezTo>
                <a:close/>
              </a:path>
            </a:pathLst>
          </a:custGeom>
          <a:solidFill>
            <a:srgbClr val="FF540A"/>
          </a:solidFill>
          <a:ln w="0"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8723F9B-AF58-4B67-4C9D-CD4A4AEDB8E0}"/>
              </a:ext>
            </a:extLst>
          </p:cNvPr>
          <p:cNvSpPr/>
          <p:nvPr/>
        </p:nvSpPr>
        <p:spPr>
          <a:xfrm>
            <a:off x="11579885" y="3503905"/>
            <a:ext cx="152593" cy="303250"/>
          </a:xfrm>
          <a:custGeom>
            <a:avLst/>
            <a:gdLst>
              <a:gd name="connsiteX0" fmla="*/ 0 w 152593"/>
              <a:gd name="connsiteY0" fmla="*/ 0 h 303250"/>
              <a:gd name="connsiteX1" fmla="*/ 0 w 152593"/>
              <a:gd name="connsiteY1" fmla="*/ 303250 h 303250"/>
              <a:gd name="connsiteX2" fmla="*/ 152594 w 152593"/>
              <a:gd name="connsiteY2" fmla="*/ 151625 h 303250"/>
              <a:gd name="connsiteX3" fmla="*/ 0 w 152593"/>
              <a:gd name="connsiteY3" fmla="*/ 0 h 303250"/>
            </a:gdLst>
            <a:ahLst/>
            <a:cxnLst>
              <a:cxn ang="0">
                <a:pos x="connsiteX0" y="connsiteY0"/>
              </a:cxn>
              <a:cxn ang="0">
                <a:pos x="connsiteX1" y="connsiteY1"/>
              </a:cxn>
              <a:cxn ang="0">
                <a:pos x="connsiteX2" y="connsiteY2"/>
              </a:cxn>
              <a:cxn ang="0">
                <a:pos x="connsiteX3" y="connsiteY3"/>
              </a:cxn>
            </a:cxnLst>
            <a:rect l="l" t="t" r="r" b="b"/>
            <a:pathLst>
              <a:path w="152593" h="303250">
                <a:moveTo>
                  <a:pt x="0" y="0"/>
                </a:moveTo>
                <a:lnTo>
                  <a:pt x="0" y="303250"/>
                </a:lnTo>
                <a:lnTo>
                  <a:pt x="152594" y="151625"/>
                </a:lnTo>
                <a:lnTo>
                  <a:pt x="0" y="0"/>
                </a:lnTo>
                <a:close/>
              </a:path>
            </a:pathLst>
          </a:custGeom>
          <a:solidFill>
            <a:srgbClr val="FF540A"/>
          </a:solidFill>
          <a:ln w="0"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D94DDEFC-8AA2-BC40-BB6B-0D524E316D94}"/>
              </a:ext>
            </a:extLst>
          </p:cNvPr>
          <p:cNvSpPr>
            <a:spLocks noChangeAspect="1"/>
          </p:cNvSpPr>
          <p:nvPr/>
        </p:nvSpPr>
        <p:spPr>
          <a:xfrm>
            <a:off x="1681372" y="2904514"/>
            <a:ext cx="165643" cy="164592"/>
          </a:xfrm>
          <a:custGeom>
            <a:avLst/>
            <a:gdLst>
              <a:gd name="connsiteX0" fmla="*/ 190742 w 190741"/>
              <a:gd name="connsiteY0" fmla="*/ 94766 h 189531"/>
              <a:gd name="connsiteX1" fmla="*/ 95371 w 190741"/>
              <a:gd name="connsiteY1" fmla="*/ 189531 h 189531"/>
              <a:gd name="connsiteX2" fmla="*/ 0 w 190741"/>
              <a:gd name="connsiteY2" fmla="*/ 94766 h 189531"/>
              <a:gd name="connsiteX3" fmla="*/ 95371 w 190741"/>
              <a:gd name="connsiteY3" fmla="*/ 0 h 189531"/>
              <a:gd name="connsiteX4" fmla="*/ 190742 w 190741"/>
              <a:gd name="connsiteY4" fmla="*/ 94766 h 18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41" h="189531">
                <a:moveTo>
                  <a:pt x="190742" y="94766"/>
                </a:moveTo>
                <a:cubicBezTo>
                  <a:pt x="190742" y="147103"/>
                  <a:pt x="148043" y="189531"/>
                  <a:pt x="95371" y="189531"/>
                </a:cubicBezTo>
                <a:cubicBezTo>
                  <a:pt x="42699" y="189531"/>
                  <a:pt x="0" y="147103"/>
                  <a:pt x="0" y="94766"/>
                </a:cubicBezTo>
                <a:cubicBezTo>
                  <a:pt x="0" y="42428"/>
                  <a:pt x="42699" y="0"/>
                  <a:pt x="95371" y="0"/>
                </a:cubicBezTo>
                <a:cubicBezTo>
                  <a:pt x="148043" y="0"/>
                  <a:pt x="190742" y="42428"/>
                  <a:pt x="190742" y="94766"/>
                </a:cubicBezTo>
                <a:close/>
              </a:path>
            </a:pathLst>
          </a:custGeom>
          <a:solidFill>
            <a:srgbClr val="FF540A"/>
          </a:solidFill>
          <a:ln w="0" cap="flat">
            <a:solidFill>
              <a:srgbClr val="FF540A"/>
            </a:solidFill>
            <a:prstDash val="solid"/>
            <a:miter/>
          </a:ln>
        </p:spPr>
        <p:txBody>
          <a:bodyPr rtlCol="0" anchor="ctr"/>
          <a:lstStyle/>
          <a:p>
            <a:endParaRPr lang="en-US" dirty="0"/>
          </a:p>
        </p:txBody>
      </p:sp>
      <p:cxnSp>
        <p:nvCxnSpPr>
          <p:cNvPr id="30" name="Straight Connector 29">
            <a:extLst>
              <a:ext uri="{FF2B5EF4-FFF2-40B4-BE49-F238E27FC236}">
                <a16:creationId xmlns:a16="http://schemas.microsoft.com/office/drawing/2014/main" id="{373F0BFE-1574-61B4-AE31-163D30D599C8}"/>
              </a:ext>
            </a:extLst>
          </p:cNvPr>
          <p:cNvCxnSpPr>
            <a:cxnSpLocks/>
            <a:stCxn id="28" idx="3"/>
          </p:cNvCxnSpPr>
          <p:nvPr/>
        </p:nvCxnSpPr>
        <p:spPr>
          <a:xfrm flipH="1">
            <a:off x="1764193" y="2904514"/>
            <a:ext cx="1" cy="459873"/>
          </a:xfrm>
          <a:prstGeom prst="line">
            <a:avLst/>
          </a:prstGeom>
          <a:noFill/>
          <a:ln w="25400" cap="flat" cmpd="sng">
            <a:solidFill>
              <a:srgbClr val="FF540A"/>
            </a:solidFill>
            <a:prstDash val="solid"/>
            <a:round/>
            <a:headEnd type="none" w="lg" len="med"/>
            <a:tailEnd type="none" w="lg" len="med"/>
          </a:ln>
        </p:spPr>
      </p:cxnSp>
      <p:sp>
        <p:nvSpPr>
          <p:cNvPr id="34" name="Freeform 33">
            <a:extLst>
              <a:ext uri="{FF2B5EF4-FFF2-40B4-BE49-F238E27FC236}">
                <a16:creationId xmlns:a16="http://schemas.microsoft.com/office/drawing/2014/main" id="{C0258C9F-87DB-67DB-D184-9D5A174F3A81}"/>
              </a:ext>
            </a:extLst>
          </p:cNvPr>
          <p:cNvSpPr>
            <a:spLocks noChangeAspect="1"/>
          </p:cNvSpPr>
          <p:nvPr/>
        </p:nvSpPr>
        <p:spPr>
          <a:xfrm>
            <a:off x="8559143" y="2904514"/>
            <a:ext cx="165643" cy="164592"/>
          </a:xfrm>
          <a:custGeom>
            <a:avLst/>
            <a:gdLst>
              <a:gd name="connsiteX0" fmla="*/ 190742 w 190741"/>
              <a:gd name="connsiteY0" fmla="*/ 94766 h 189531"/>
              <a:gd name="connsiteX1" fmla="*/ 95371 w 190741"/>
              <a:gd name="connsiteY1" fmla="*/ 189531 h 189531"/>
              <a:gd name="connsiteX2" fmla="*/ 0 w 190741"/>
              <a:gd name="connsiteY2" fmla="*/ 94766 h 189531"/>
              <a:gd name="connsiteX3" fmla="*/ 95371 w 190741"/>
              <a:gd name="connsiteY3" fmla="*/ 0 h 189531"/>
              <a:gd name="connsiteX4" fmla="*/ 190742 w 190741"/>
              <a:gd name="connsiteY4" fmla="*/ 94766 h 18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41" h="189531">
                <a:moveTo>
                  <a:pt x="190742" y="94766"/>
                </a:moveTo>
                <a:cubicBezTo>
                  <a:pt x="190742" y="147103"/>
                  <a:pt x="148043" y="189531"/>
                  <a:pt x="95371" y="189531"/>
                </a:cubicBezTo>
                <a:cubicBezTo>
                  <a:pt x="42699" y="189531"/>
                  <a:pt x="0" y="147103"/>
                  <a:pt x="0" y="94766"/>
                </a:cubicBezTo>
                <a:cubicBezTo>
                  <a:pt x="0" y="42428"/>
                  <a:pt x="42699" y="0"/>
                  <a:pt x="95371" y="0"/>
                </a:cubicBezTo>
                <a:cubicBezTo>
                  <a:pt x="148043" y="0"/>
                  <a:pt x="190742" y="42428"/>
                  <a:pt x="190742" y="94766"/>
                </a:cubicBezTo>
                <a:close/>
              </a:path>
            </a:pathLst>
          </a:custGeom>
          <a:solidFill>
            <a:srgbClr val="FF540A"/>
          </a:solidFill>
          <a:ln w="0" cap="flat">
            <a:solidFill>
              <a:srgbClr val="FF540A"/>
            </a:solidFill>
            <a:prstDash val="solid"/>
            <a:miter/>
          </a:ln>
        </p:spPr>
        <p:txBody>
          <a:bodyPr rtlCol="0" anchor="ctr"/>
          <a:lstStyle/>
          <a:p>
            <a:endParaRPr lang="en-US" dirty="0"/>
          </a:p>
        </p:txBody>
      </p:sp>
      <p:cxnSp>
        <p:nvCxnSpPr>
          <p:cNvPr id="35" name="Straight Connector 34">
            <a:extLst>
              <a:ext uri="{FF2B5EF4-FFF2-40B4-BE49-F238E27FC236}">
                <a16:creationId xmlns:a16="http://schemas.microsoft.com/office/drawing/2014/main" id="{434BCAF7-0FB7-47C1-1A03-821969474FCF}"/>
              </a:ext>
            </a:extLst>
          </p:cNvPr>
          <p:cNvCxnSpPr>
            <a:cxnSpLocks/>
            <a:stCxn id="34" idx="3"/>
          </p:cNvCxnSpPr>
          <p:nvPr/>
        </p:nvCxnSpPr>
        <p:spPr>
          <a:xfrm flipH="1">
            <a:off x="8641964" y="2904514"/>
            <a:ext cx="1" cy="459873"/>
          </a:xfrm>
          <a:prstGeom prst="line">
            <a:avLst/>
          </a:prstGeom>
          <a:noFill/>
          <a:ln w="25400" cap="flat" cmpd="sng">
            <a:solidFill>
              <a:srgbClr val="FF540A"/>
            </a:solidFill>
            <a:prstDash val="solid"/>
            <a:round/>
            <a:headEnd type="none" w="lg" len="med"/>
            <a:tailEnd type="none" w="lg" len="med"/>
          </a:ln>
        </p:spPr>
      </p:cxnSp>
      <p:sp>
        <p:nvSpPr>
          <p:cNvPr id="37" name="Freeform 36">
            <a:extLst>
              <a:ext uri="{FF2B5EF4-FFF2-40B4-BE49-F238E27FC236}">
                <a16:creationId xmlns:a16="http://schemas.microsoft.com/office/drawing/2014/main" id="{AAE6D850-CAB4-86D2-76A2-3DB13F5BCC10}"/>
              </a:ext>
            </a:extLst>
          </p:cNvPr>
          <p:cNvSpPr>
            <a:spLocks noChangeAspect="1"/>
          </p:cNvSpPr>
          <p:nvPr/>
        </p:nvSpPr>
        <p:spPr>
          <a:xfrm rot="10800000">
            <a:off x="10310252" y="4228675"/>
            <a:ext cx="165643" cy="164592"/>
          </a:xfrm>
          <a:custGeom>
            <a:avLst/>
            <a:gdLst>
              <a:gd name="connsiteX0" fmla="*/ 190742 w 190741"/>
              <a:gd name="connsiteY0" fmla="*/ 94766 h 189531"/>
              <a:gd name="connsiteX1" fmla="*/ 95371 w 190741"/>
              <a:gd name="connsiteY1" fmla="*/ 189531 h 189531"/>
              <a:gd name="connsiteX2" fmla="*/ 0 w 190741"/>
              <a:gd name="connsiteY2" fmla="*/ 94766 h 189531"/>
              <a:gd name="connsiteX3" fmla="*/ 95371 w 190741"/>
              <a:gd name="connsiteY3" fmla="*/ 0 h 189531"/>
              <a:gd name="connsiteX4" fmla="*/ 190742 w 190741"/>
              <a:gd name="connsiteY4" fmla="*/ 94766 h 18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41" h="189531">
                <a:moveTo>
                  <a:pt x="190742" y="94766"/>
                </a:moveTo>
                <a:cubicBezTo>
                  <a:pt x="190742" y="147103"/>
                  <a:pt x="148043" y="189531"/>
                  <a:pt x="95371" y="189531"/>
                </a:cubicBezTo>
                <a:cubicBezTo>
                  <a:pt x="42699" y="189531"/>
                  <a:pt x="0" y="147103"/>
                  <a:pt x="0" y="94766"/>
                </a:cubicBezTo>
                <a:cubicBezTo>
                  <a:pt x="0" y="42428"/>
                  <a:pt x="42699" y="0"/>
                  <a:pt x="95371" y="0"/>
                </a:cubicBezTo>
                <a:cubicBezTo>
                  <a:pt x="148043" y="0"/>
                  <a:pt x="190742" y="42428"/>
                  <a:pt x="190742" y="94766"/>
                </a:cubicBezTo>
                <a:close/>
              </a:path>
            </a:pathLst>
          </a:custGeom>
          <a:solidFill>
            <a:srgbClr val="FF540A"/>
          </a:solidFill>
          <a:ln w="0" cap="flat">
            <a:solidFill>
              <a:srgbClr val="FF540A"/>
            </a:solidFill>
            <a:prstDash val="solid"/>
            <a:miter/>
          </a:ln>
        </p:spPr>
        <p:txBody>
          <a:bodyPr rtlCol="0" anchor="ctr"/>
          <a:lstStyle/>
          <a:p>
            <a:endParaRPr lang="en-US" dirty="0"/>
          </a:p>
        </p:txBody>
      </p:sp>
      <p:cxnSp>
        <p:nvCxnSpPr>
          <p:cNvPr id="38" name="Straight Connector 37">
            <a:extLst>
              <a:ext uri="{FF2B5EF4-FFF2-40B4-BE49-F238E27FC236}">
                <a16:creationId xmlns:a16="http://schemas.microsoft.com/office/drawing/2014/main" id="{5A648E40-659D-46E7-8E54-1F2F5E0FA149}"/>
              </a:ext>
            </a:extLst>
          </p:cNvPr>
          <p:cNvCxnSpPr>
            <a:cxnSpLocks/>
            <a:stCxn id="37" idx="3"/>
          </p:cNvCxnSpPr>
          <p:nvPr/>
        </p:nvCxnSpPr>
        <p:spPr>
          <a:xfrm rot="10800000" flipH="1">
            <a:off x="10393073" y="3933394"/>
            <a:ext cx="1" cy="459873"/>
          </a:xfrm>
          <a:prstGeom prst="line">
            <a:avLst/>
          </a:prstGeom>
          <a:noFill/>
          <a:ln w="25400" cap="flat" cmpd="sng">
            <a:solidFill>
              <a:srgbClr val="FF540A"/>
            </a:solidFill>
            <a:prstDash val="solid"/>
            <a:round/>
            <a:headEnd type="none" w="lg" len="med"/>
            <a:tailEnd type="none" w="lg" len="med"/>
          </a:ln>
        </p:spPr>
      </p:cxnSp>
      <p:sp>
        <p:nvSpPr>
          <p:cNvPr id="40" name="Freeform 39">
            <a:extLst>
              <a:ext uri="{FF2B5EF4-FFF2-40B4-BE49-F238E27FC236}">
                <a16:creationId xmlns:a16="http://schemas.microsoft.com/office/drawing/2014/main" id="{88853F81-C593-F56B-30E5-E39D10B74AC6}"/>
              </a:ext>
            </a:extLst>
          </p:cNvPr>
          <p:cNvSpPr>
            <a:spLocks noChangeAspect="1"/>
          </p:cNvSpPr>
          <p:nvPr/>
        </p:nvSpPr>
        <p:spPr>
          <a:xfrm rot="10800000">
            <a:off x="6811324" y="4228675"/>
            <a:ext cx="165643" cy="164592"/>
          </a:xfrm>
          <a:custGeom>
            <a:avLst/>
            <a:gdLst>
              <a:gd name="connsiteX0" fmla="*/ 190742 w 190741"/>
              <a:gd name="connsiteY0" fmla="*/ 94766 h 189531"/>
              <a:gd name="connsiteX1" fmla="*/ 95371 w 190741"/>
              <a:gd name="connsiteY1" fmla="*/ 189531 h 189531"/>
              <a:gd name="connsiteX2" fmla="*/ 0 w 190741"/>
              <a:gd name="connsiteY2" fmla="*/ 94766 h 189531"/>
              <a:gd name="connsiteX3" fmla="*/ 95371 w 190741"/>
              <a:gd name="connsiteY3" fmla="*/ 0 h 189531"/>
              <a:gd name="connsiteX4" fmla="*/ 190742 w 190741"/>
              <a:gd name="connsiteY4" fmla="*/ 94766 h 18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41" h="189531">
                <a:moveTo>
                  <a:pt x="190742" y="94766"/>
                </a:moveTo>
                <a:cubicBezTo>
                  <a:pt x="190742" y="147103"/>
                  <a:pt x="148043" y="189531"/>
                  <a:pt x="95371" y="189531"/>
                </a:cubicBezTo>
                <a:cubicBezTo>
                  <a:pt x="42699" y="189531"/>
                  <a:pt x="0" y="147103"/>
                  <a:pt x="0" y="94766"/>
                </a:cubicBezTo>
                <a:cubicBezTo>
                  <a:pt x="0" y="42428"/>
                  <a:pt x="42699" y="0"/>
                  <a:pt x="95371" y="0"/>
                </a:cubicBezTo>
                <a:cubicBezTo>
                  <a:pt x="148043" y="0"/>
                  <a:pt x="190742" y="42428"/>
                  <a:pt x="190742" y="94766"/>
                </a:cubicBezTo>
                <a:close/>
              </a:path>
            </a:pathLst>
          </a:custGeom>
          <a:solidFill>
            <a:srgbClr val="FF540A"/>
          </a:solidFill>
          <a:ln w="0" cap="flat">
            <a:solidFill>
              <a:srgbClr val="FF540A"/>
            </a:solidFill>
            <a:prstDash val="solid"/>
            <a:miter/>
          </a:ln>
        </p:spPr>
        <p:txBody>
          <a:bodyPr rtlCol="0" anchor="ctr"/>
          <a:lstStyle/>
          <a:p>
            <a:endParaRPr lang="en-US" dirty="0"/>
          </a:p>
        </p:txBody>
      </p:sp>
      <p:cxnSp>
        <p:nvCxnSpPr>
          <p:cNvPr id="41" name="Straight Connector 40">
            <a:extLst>
              <a:ext uri="{FF2B5EF4-FFF2-40B4-BE49-F238E27FC236}">
                <a16:creationId xmlns:a16="http://schemas.microsoft.com/office/drawing/2014/main" id="{4E6D7B22-FBE9-9CC2-F504-533F3525073B}"/>
              </a:ext>
            </a:extLst>
          </p:cNvPr>
          <p:cNvCxnSpPr>
            <a:cxnSpLocks/>
            <a:stCxn id="40" idx="3"/>
          </p:cNvCxnSpPr>
          <p:nvPr/>
        </p:nvCxnSpPr>
        <p:spPr>
          <a:xfrm rot="10800000" flipH="1">
            <a:off x="6894145" y="3933394"/>
            <a:ext cx="1" cy="459873"/>
          </a:xfrm>
          <a:prstGeom prst="line">
            <a:avLst/>
          </a:prstGeom>
          <a:noFill/>
          <a:ln w="25400" cap="flat" cmpd="sng">
            <a:solidFill>
              <a:srgbClr val="FF540A"/>
            </a:solidFill>
            <a:prstDash val="solid"/>
            <a:round/>
            <a:headEnd type="none" w="lg" len="med"/>
            <a:tailEnd type="none" w="lg" len="med"/>
          </a:ln>
        </p:spPr>
      </p:cxnSp>
    </p:spTree>
    <p:extLst>
      <p:ext uri="{BB962C8B-B14F-4D97-AF65-F5344CB8AC3E}">
        <p14:creationId xmlns:p14="http://schemas.microsoft.com/office/powerpoint/2010/main" val="203911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14F860-A57D-66FA-4CC9-2F9C303CDA06}"/>
              </a:ext>
            </a:extLst>
          </p:cNvPr>
          <p:cNvSpPr txBox="1"/>
          <p:nvPr/>
        </p:nvSpPr>
        <p:spPr>
          <a:xfrm>
            <a:off x="1210235" y="1959594"/>
            <a:ext cx="3017520" cy="690306"/>
          </a:xfrm>
          <a:prstGeom prst="rect">
            <a:avLst/>
          </a:prstGeom>
          <a:solidFill>
            <a:srgbClr val="002856"/>
          </a:solidFill>
        </p:spPr>
        <p:txBody>
          <a:bodyPr wrap="square" lIns="91440" tIns="72000" rIns="91440" bIns="91440" rtlCol="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400" b="1" i="0" u="none" strike="noStrike" cap="none" dirty="0">
                <a:solidFill>
                  <a:schemeClr val="bg1"/>
                </a:solidFill>
                <a:latin typeface="Arial"/>
                <a:ea typeface="Arial"/>
                <a:cs typeface="Arial"/>
                <a:sym typeface="Arial"/>
              </a:rPr>
              <a:t>1. Transparency</a:t>
            </a:r>
            <a:endParaRPr lang="en-US" sz="1200" b="0" i="0" u="none" strike="noStrike" cap="none" dirty="0">
              <a:solidFill>
                <a:schemeClr val="bg1"/>
              </a:solidFill>
              <a:latin typeface="Arial"/>
              <a:ea typeface="Arial"/>
              <a:cs typeface="Arial"/>
              <a:sym typeface="Arial"/>
            </a:endParaRPr>
          </a:p>
        </p:txBody>
      </p:sp>
      <p:sp>
        <p:nvSpPr>
          <p:cNvPr id="2" name="Title 1">
            <a:extLst>
              <a:ext uri="{FF2B5EF4-FFF2-40B4-BE49-F238E27FC236}">
                <a16:creationId xmlns:a16="http://schemas.microsoft.com/office/drawing/2014/main" id="{1574650E-7783-E649-A6F2-389C0C232AF1}"/>
              </a:ext>
            </a:extLst>
          </p:cNvPr>
          <p:cNvSpPr>
            <a:spLocks noGrp="1"/>
          </p:cNvSpPr>
          <p:nvPr>
            <p:ph type="title"/>
          </p:nvPr>
        </p:nvSpPr>
        <p:spPr/>
        <p:txBody>
          <a:bodyPr/>
          <a:lstStyle/>
          <a:p>
            <a:r>
              <a:rPr lang="en-US" dirty="0"/>
              <a:t>Governance should align with</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dirty="0">
                <a:solidFill>
                  <a:srgbClr val="FF540A"/>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five</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key principles</a:t>
            </a:r>
            <a:endParaRPr lang="en-US" dirty="0"/>
          </a:p>
        </p:txBody>
      </p:sp>
      <p:sp>
        <p:nvSpPr>
          <p:cNvPr id="3" name="TextBox 2">
            <a:extLst>
              <a:ext uri="{FF2B5EF4-FFF2-40B4-BE49-F238E27FC236}">
                <a16:creationId xmlns:a16="http://schemas.microsoft.com/office/drawing/2014/main" id="{4389AF9D-551D-31E6-0027-E277C93E0012}"/>
              </a:ext>
            </a:extLst>
          </p:cNvPr>
          <p:cNvSpPr txBox="1"/>
          <p:nvPr/>
        </p:nvSpPr>
        <p:spPr>
          <a:xfrm>
            <a:off x="457199" y="908447"/>
            <a:ext cx="11276012" cy="615553"/>
          </a:xfrm>
          <a:prstGeom prst="rect">
            <a:avLst/>
          </a:prstGeom>
          <a:solidFill>
            <a:srgbClr val="F4F4F4"/>
          </a:solidFill>
        </p:spPr>
        <p:txBody>
          <a:bodyPr wrap="square" lIns="91440" tIns="91440" rIns="438912" bIns="91440" rtlCol="0" anchor="ctr"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0000"/>
                </a:solidFill>
                <a:latin typeface="Arial"/>
                <a:ea typeface="Arial"/>
                <a:cs typeface="Arial"/>
                <a:sym typeface="Arial"/>
              </a:rPr>
              <a:t>Despite the regulatory updates’ complexities, new requirements align on </a:t>
            </a:r>
            <a:r>
              <a:rPr lang="en-US" sz="1400" b="1" i="0" u="none" strike="noStrike" cap="none" dirty="0">
                <a:solidFill>
                  <a:srgbClr val="000000"/>
                </a:solidFill>
                <a:latin typeface="Arial"/>
                <a:ea typeface="Arial"/>
                <a:cs typeface="Arial"/>
                <a:sym typeface="Arial"/>
              </a:rPr>
              <a:t>five key principles common to global efforts to regulate AI.</a:t>
            </a:r>
            <a:r>
              <a:rPr lang="en-US" sz="1400" b="0" i="0" u="none" strike="noStrike" cap="none" dirty="0">
                <a:solidFill>
                  <a:srgbClr val="000000"/>
                </a:solidFill>
                <a:latin typeface="Arial"/>
                <a:ea typeface="Arial"/>
                <a:cs typeface="Arial"/>
                <a:sym typeface="Arial"/>
              </a:rPr>
              <a:t> </a:t>
            </a:r>
            <a:r>
              <a:rPr lang="en-US" sz="1400" b="1" i="0" u="none" strike="noStrike" cap="none" dirty="0">
                <a:solidFill>
                  <a:srgbClr val="000000"/>
                </a:solidFill>
                <a:latin typeface="Arial"/>
                <a:ea typeface="Arial"/>
                <a:cs typeface="Arial"/>
                <a:sym typeface="Arial"/>
              </a:rPr>
              <a:t>Aligning our AI governance with these principles will ensure we are best prepared for new regulations as they develop.</a:t>
            </a:r>
            <a:endParaRPr lang="en-US" sz="1200" b="1" i="0" u="none" strike="noStrike" cap="none" dirty="0">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E14B4B25-CC60-8EEF-847F-FF31BE1B3EE0}"/>
              </a:ext>
            </a:extLst>
          </p:cNvPr>
          <p:cNvSpPr txBox="1"/>
          <p:nvPr/>
        </p:nvSpPr>
        <p:spPr>
          <a:xfrm>
            <a:off x="1210235" y="2670413"/>
            <a:ext cx="3017520" cy="1046440"/>
          </a:xfrm>
          <a:prstGeom prst="rect">
            <a:avLst/>
          </a:prstGeom>
          <a:noFill/>
        </p:spPr>
        <p:txBody>
          <a:bodyPr wrap="square" lIns="91440" tIns="91440" rIns="91440" bIns="91440" rtlCol="0" anchor="t" anchorCtr="0">
            <a:spAutoFit/>
          </a:bodyPr>
          <a:lstStyle/>
          <a:p>
            <a:pPr marL="0" marR="0" lvl="0" indent="0" rtl="0">
              <a:lnSpc>
                <a:spcPct val="100000"/>
              </a:lnSpc>
              <a:spcBef>
                <a:spcPts val="0"/>
              </a:spcBef>
              <a:spcAft>
                <a:spcPts val="0"/>
              </a:spcAft>
              <a:buClr>
                <a:srgbClr val="000000"/>
              </a:buClr>
              <a:buSzPts val="1500"/>
              <a:buFont typeface="Arial"/>
              <a:buNone/>
            </a:pPr>
            <a:r>
              <a:rPr lang="en-US" sz="1400" i="0" u="none" strike="noStrike" cap="none" dirty="0">
                <a:latin typeface="Arial"/>
                <a:ea typeface="Arial"/>
                <a:cs typeface="Arial"/>
                <a:sym typeface="Arial"/>
              </a:rPr>
              <a:t>Clarify for stakeholders when, whether and how AI is used, including how it makes decisions and arrives at outcomes.</a:t>
            </a:r>
          </a:p>
        </p:txBody>
      </p:sp>
      <p:sp>
        <p:nvSpPr>
          <p:cNvPr id="4" name="TextBox 3">
            <a:extLst>
              <a:ext uri="{FF2B5EF4-FFF2-40B4-BE49-F238E27FC236}">
                <a16:creationId xmlns:a16="http://schemas.microsoft.com/office/drawing/2014/main" id="{834DDFD8-85FC-C909-2455-0C372DE75489}"/>
              </a:ext>
            </a:extLst>
          </p:cNvPr>
          <p:cNvSpPr txBox="1"/>
          <p:nvPr/>
        </p:nvSpPr>
        <p:spPr>
          <a:xfrm>
            <a:off x="4598894" y="1959594"/>
            <a:ext cx="3017520" cy="690306"/>
          </a:xfrm>
          <a:prstGeom prst="rect">
            <a:avLst/>
          </a:prstGeom>
          <a:solidFill>
            <a:srgbClr val="002856"/>
          </a:solidFill>
        </p:spPr>
        <p:txBody>
          <a:bodyPr wrap="square" lIns="91440" tIns="72000" rIns="91440" bIns="91440" rtlCol="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400" b="1" i="0" u="none" strike="noStrike" cap="none" dirty="0">
                <a:solidFill>
                  <a:schemeClr val="bg1"/>
                </a:solidFill>
                <a:latin typeface="Arial"/>
                <a:ea typeface="Arial"/>
                <a:cs typeface="Arial"/>
                <a:sym typeface="Arial"/>
              </a:rPr>
              <a:t>2. Fairness</a:t>
            </a:r>
            <a:endParaRPr lang="en-US" sz="1200" b="0" i="0" u="none" strike="noStrike" cap="none" dirty="0">
              <a:solidFill>
                <a:schemeClr val="bg1"/>
              </a:solidFill>
              <a:latin typeface="Arial"/>
              <a:ea typeface="Arial"/>
              <a:cs typeface="Arial"/>
              <a:sym typeface="Arial"/>
            </a:endParaRPr>
          </a:p>
        </p:txBody>
      </p:sp>
      <p:sp>
        <p:nvSpPr>
          <p:cNvPr id="18" name="TextBox 17">
            <a:extLst>
              <a:ext uri="{FF2B5EF4-FFF2-40B4-BE49-F238E27FC236}">
                <a16:creationId xmlns:a16="http://schemas.microsoft.com/office/drawing/2014/main" id="{CF1CA592-4561-F333-186A-78E49340D232}"/>
              </a:ext>
            </a:extLst>
          </p:cNvPr>
          <p:cNvSpPr txBox="1"/>
          <p:nvPr/>
        </p:nvSpPr>
        <p:spPr>
          <a:xfrm>
            <a:off x="4598894" y="2670413"/>
            <a:ext cx="3017520" cy="615553"/>
          </a:xfrm>
          <a:prstGeom prst="rect">
            <a:avLst/>
          </a:prstGeom>
          <a:noFill/>
        </p:spPr>
        <p:txBody>
          <a:bodyPr wrap="square" lIns="91440" tIns="91440" rIns="91440" bIns="91440" rtlCol="0" anchor="t" anchorCtr="0">
            <a:spAutoFit/>
          </a:bodyPr>
          <a:lstStyle/>
          <a:p>
            <a:pPr>
              <a:buClr>
                <a:srgbClr val="000000"/>
              </a:buClr>
              <a:buSzPts val="1500"/>
            </a:pPr>
            <a:r>
              <a:rPr lang="en-US" sz="1400" b="0" i="0" u="none" strike="noStrike" cap="none" dirty="0">
                <a:solidFill>
                  <a:srgbClr val="000000"/>
                </a:solidFill>
                <a:latin typeface="Arial"/>
                <a:ea typeface="Arial"/>
                <a:cs typeface="Arial"/>
                <a:sym typeface="Arial"/>
              </a:rPr>
              <a:t>Ensure AI output and decisions are free from bias and discrimination.</a:t>
            </a:r>
            <a:endParaRPr lang="en-US" sz="1200" b="0" i="0" u="none" strike="noStrike" cap="none" dirty="0">
              <a:solidFill>
                <a:srgbClr val="000000"/>
              </a:solidFill>
              <a:latin typeface="Arial"/>
              <a:ea typeface="Arial"/>
              <a:cs typeface="Arial"/>
              <a:sym typeface="Arial"/>
            </a:endParaRPr>
          </a:p>
        </p:txBody>
      </p:sp>
      <p:sp>
        <p:nvSpPr>
          <p:cNvPr id="19" name="TextBox 18">
            <a:extLst>
              <a:ext uri="{FF2B5EF4-FFF2-40B4-BE49-F238E27FC236}">
                <a16:creationId xmlns:a16="http://schemas.microsoft.com/office/drawing/2014/main" id="{2C0E0046-BB75-0AD0-DDFE-54F81CB60C1C}"/>
              </a:ext>
            </a:extLst>
          </p:cNvPr>
          <p:cNvSpPr txBox="1"/>
          <p:nvPr/>
        </p:nvSpPr>
        <p:spPr>
          <a:xfrm>
            <a:off x="7987552" y="1959594"/>
            <a:ext cx="3017520" cy="690306"/>
          </a:xfrm>
          <a:prstGeom prst="rect">
            <a:avLst/>
          </a:prstGeom>
          <a:solidFill>
            <a:srgbClr val="002856"/>
          </a:solidFill>
        </p:spPr>
        <p:txBody>
          <a:bodyPr wrap="square" lIns="91440" tIns="72000" rIns="91440" bIns="91440" rtlCol="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400" b="1" i="0" u="none" strike="noStrike" cap="none" dirty="0">
                <a:solidFill>
                  <a:schemeClr val="bg1"/>
                </a:solidFill>
                <a:latin typeface="Arial"/>
                <a:ea typeface="Arial"/>
                <a:cs typeface="Arial"/>
                <a:sym typeface="Arial"/>
              </a:rPr>
              <a:t>3. Human Oversight</a:t>
            </a:r>
            <a:endParaRPr lang="en-US" sz="1200" b="0" i="0" u="none" strike="noStrike" cap="none" dirty="0">
              <a:solidFill>
                <a:schemeClr val="bg1"/>
              </a:solidFill>
              <a:latin typeface="Arial"/>
              <a:ea typeface="Arial"/>
              <a:cs typeface="Arial"/>
              <a:sym typeface="Arial"/>
            </a:endParaRPr>
          </a:p>
        </p:txBody>
      </p:sp>
      <p:sp>
        <p:nvSpPr>
          <p:cNvPr id="21" name="TextBox 20">
            <a:extLst>
              <a:ext uri="{FF2B5EF4-FFF2-40B4-BE49-F238E27FC236}">
                <a16:creationId xmlns:a16="http://schemas.microsoft.com/office/drawing/2014/main" id="{DFEFF5CA-7366-94FF-5E13-FB4D9FC8971B}"/>
              </a:ext>
            </a:extLst>
          </p:cNvPr>
          <p:cNvSpPr txBox="1"/>
          <p:nvPr/>
        </p:nvSpPr>
        <p:spPr>
          <a:xfrm>
            <a:off x="7987552" y="2670413"/>
            <a:ext cx="3017520" cy="1046440"/>
          </a:xfrm>
          <a:prstGeom prst="rect">
            <a:avLst/>
          </a:prstGeom>
          <a:noFill/>
        </p:spPr>
        <p:txBody>
          <a:bodyPr wrap="square" lIns="91440" tIns="91440" rIns="91440" bIns="91440" rtlCol="0" anchor="t" anchorCtr="0">
            <a:spAutoFit/>
          </a:bodyPr>
          <a:lstStyle/>
          <a:p>
            <a:pPr>
              <a:buClr>
                <a:srgbClr val="000000"/>
              </a:buClr>
              <a:buSzPts val="1500"/>
            </a:pPr>
            <a:r>
              <a:rPr lang="en-US" sz="1400" b="0" i="0" u="none" strike="noStrike" cap="none" dirty="0">
                <a:solidFill>
                  <a:srgbClr val="000000"/>
                </a:solidFill>
                <a:latin typeface="Arial"/>
                <a:ea typeface="Arial"/>
                <a:cs typeface="Arial"/>
                <a:sym typeface="Arial"/>
              </a:rPr>
              <a:t>Include human review in relevant steps in AI processes to minimize negative impact on individuals, employees, stakeholders or society.</a:t>
            </a:r>
            <a:endParaRPr lang="en-US" sz="1200" b="0" i="0" u="none" strike="noStrike" cap="none" dirty="0">
              <a:solidFill>
                <a:srgbClr val="000000"/>
              </a:solidFill>
              <a:latin typeface="Arial"/>
              <a:ea typeface="Arial"/>
              <a:cs typeface="Arial"/>
              <a:sym typeface="Arial"/>
            </a:endParaRPr>
          </a:p>
        </p:txBody>
      </p:sp>
      <p:sp>
        <p:nvSpPr>
          <p:cNvPr id="22" name="TextBox 21">
            <a:extLst>
              <a:ext uri="{FF2B5EF4-FFF2-40B4-BE49-F238E27FC236}">
                <a16:creationId xmlns:a16="http://schemas.microsoft.com/office/drawing/2014/main" id="{5E43484F-AAFC-B8BF-F5B8-03F7109179DD}"/>
              </a:ext>
            </a:extLst>
          </p:cNvPr>
          <p:cNvSpPr txBox="1"/>
          <p:nvPr/>
        </p:nvSpPr>
        <p:spPr>
          <a:xfrm>
            <a:off x="2823881" y="3774946"/>
            <a:ext cx="3017520" cy="690306"/>
          </a:xfrm>
          <a:prstGeom prst="rect">
            <a:avLst/>
          </a:prstGeom>
          <a:solidFill>
            <a:srgbClr val="002856"/>
          </a:solidFill>
        </p:spPr>
        <p:txBody>
          <a:bodyPr wrap="square" lIns="91440" tIns="72000" rIns="91440" bIns="91440" rtlCol="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400" b="1" i="0" u="none" strike="noStrike" cap="none" dirty="0">
                <a:solidFill>
                  <a:schemeClr val="bg1"/>
                </a:solidFill>
                <a:latin typeface="Arial"/>
                <a:ea typeface="Arial"/>
                <a:cs typeface="Arial"/>
                <a:sym typeface="Arial"/>
              </a:rPr>
              <a:t>4. Risk Management</a:t>
            </a:r>
            <a:endParaRPr lang="en-US" sz="1200" b="0" i="0" u="none" strike="noStrike" cap="none" dirty="0">
              <a:solidFill>
                <a:schemeClr val="bg1"/>
              </a:solidFill>
              <a:latin typeface="Arial"/>
              <a:ea typeface="Arial"/>
              <a:cs typeface="Arial"/>
              <a:sym typeface="Arial"/>
            </a:endParaRPr>
          </a:p>
        </p:txBody>
      </p:sp>
      <p:sp>
        <p:nvSpPr>
          <p:cNvPr id="24" name="TextBox 23">
            <a:extLst>
              <a:ext uri="{FF2B5EF4-FFF2-40B4-BE49-F238E27FC236}">
                <a16:creationId xmlns:a16="http://schemas.microsoft.com/office/drawing/2014/main" id="{DEEBD3F5-597D-A770-289E-F402A6A13372}"/>
              </a:ext>
            </a:extLst>
          </p:cNvPr>
          <p:cNvSpPr txBox="1"/>
          <p:nvPr/>
        </p:nvSpPr>
        <p:spPr>
          <a:xfrm>
            <a:off x="2823881" y="4485765"/>
            <a:ext cx="3017520" cy="1046440"/>
          </a:xfrm>
          <a:prstGeom prst="rect">
            <a:avLst/>
          </a:prstGeom>
          <a:noFill/>
        </p:spPr>
        <p:txBody>
          <a:bodyPr wrap="square" lIns="91440" tIns="91440" rIns="91440" bIns="91440" rtlCol="0" anchor="t" anchorCtr="0">
            <a:spAutoFit/>
          </a:bodyPr>
          <a:lstStyle/>
          <a:p>
            <a:pPr>
              <a:buClr>
                <a:srgbClr val="000000"/>
              </a:buClr>
              <a:buSzPts val="1500"/>
            </a:pPr>
            <a:r>
              <a:rPr lang="en-US" sz="1400" b="0" i="0" u="none" strike="noStrike" cap="none" dirty="0">
                <a:solidFill>
                  <a:srgbClr val="000000"/>
                </a:solidFill>
                <a:latin typeface="Arial"/>
                <a:ea typeface="Arial"/>
                <a:cs typeface="Arial"/>
                <a:sym typeface="Arial"/>
              </a:rPr>
              <a:t>Certify that AI risks are properly understood and assessed, and that decisions related to AI balance the risks and benefits of AI use.</a:t>
            </a:r>
          </a:p>
        </p:txBody>
      </p:sp>
      <p:sp>
        <p:nvSpPr>
          <p:cNvPr id="25" name="TextBox 24">
            <a:extLst>
              <a:ext uri="{FF2B5EF4-FFF2-40B4-BE49-F238E27FC236}">
                <a16:creationId xmlns:a16="http://schemas.microsoft.com/office/drawing/2014/main" id="{CACE00BC-4799-F299-B771-F190A76E8B9E}"/>
              </a:ext>
            </a:extLst>
          </p:cNvPr>
          <p:cNvSpPr txBox="1"/>
          <p:nvPr/>
        </p:nvSpPr>
        <p:spPr>
          <a:xfrm>
            <a:off x="6347010" y="3774946"/>
            <a:ext cx="3017520" cy="690306"/>
          </a:xfrm>
          <a:prstGeom prst="rect">
            <a:avLst/>
          </a:prstGeom>
          <a:solidFill>
            <a:srgbClr val="002856"/>
          </a:solidFill>
        </p:spPr>
        <p:txBody>
          <a:bodyPr wrap="square" lIns="91440" tIns="72000" rIns="91440" bIns="91440" rtlCol="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400" b="1" i="0" u="none" strike="noStrike" cap="none" dirty="0">
                <a:solidFill>
                  <a:schemeClr val="bg1"/>
                </a:solidFill>
                <a:latin typeface="Arial"/>
                <a:ea typeface="Arial"/>
                <a:cs typeface="Arial"/>
                <a:sym typeface="Arial"/>
              </a:rPr>
              <a:t>5. Privacy</a:t>
            </a:r>
            <a:endParaRPr lang="en-US" sz="1200" b="0" i="0" u="none" strike="noStrike" cap="none" dirty="0">
              <a:solidFill>
                <a:schemeClr val="bg1"/>
              </a:solidFill>
              <a:latin typeface="Arial"/>
              <a:ea typeface="Arial"/>
              <a:cs typeface="Arial"/>
              <a:sym typeface="Arial"/>
            </a:endParaRPr>
          </a:p>
        </p:txBody>
      </p:sp>
      <p:sp>
        <p:nvSpPr>
          <p:cNvPr id="27" name="TextBox 26">
            <a:extLst>
              <a:ext uri="{FF2B5EF4-FFF2-40B4-BE49-F238E27FC236}">
                <a16:creationId xmlns:a16="http://schemas.microsoft.com/office/drawing/2014/main" id="{D69981A5-662B-BFC3-7876-BA64F6856E83}"/>
              </a:ext>
            </a:extLst>
          </p:cNvPr>
          <p:cNvSpPr txBox="1"/>
          <p:nvPr/>
        </p:nvSpPr>
        <p:spPr>
          <a:xfrm>
            <a:off x="6347010" y="4485765"/>
            <a:ext cx="3017520" cy="1046440"/>
          </a:xfrm>
          <a:prstGeom prst="rect">
            <a:avLst/>
          </a:prstGeom>
          <a:noFill/>
        </p:spPr>
        <p:txBody>
          <a:bodyPr wrap="square" lIns="91440" tIns="91440" rIns="91440" bIns="91440" rtlCol="0" anchor="t" anchorCtr="0">
            <a:spAutoFit/>
          </a:bodyPr>
          <a:lstStyle/>
          <a:p>
            <a:pPr>
              <a:buClr>
                <a:srgbClr val="000000"/>
              </a:buClr>
              <a:buSzPts val="1500"/>
            </a:pPr>
            <a:r>
              <a:rPr lang="en-US" sz="1400" b="0" i="0" u="none" strike="noStrike" cap="none" dirty="0">
                <a:solidFill>
                  <a:srgbClr val="000000"/>
                </a:solidFill>
                <a:latin typeface="Arial"/>
                <a:ea typeface="Arial"/>
                <a:cs typeface="Arial"/>
                <a:sym typeface="Arial"/>
              </a:rPr>
              <a:t>Minimize the potential for personal data to be processed or stored in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a way that increases the chances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of privacy harm to a data subject.</a:t>
            </a:r>
          </a:p>
        </p:txBody>
      </p:sp>
      <p:sp>
        <p:nvSpPr>
          <p:cNvPr id="28" name="TextBox 27">
            <a:extLst>
              <a:ext uri="{FF2B5EF4-FFF2-40B4-BE49-F238E27FC236}">
                <a16:creationId xmlns:a16="http://schemas.microsoft.com/office/drawing/2014/main" id="{F98310BA-E162-385B-4E9F-FBFE4C29BFE8}"/>
              </a:ext>
            </a:extLst>
          </p:cNvPr>
          <p:cNvSpPr txBox="1"/>
          <p:nvPr/>
        </p:nvSpPr>
        <p:spPr>
          <a:xfrm>
            <a:off x="457199" y="6020415"/>
            <a:ext cx="7269481" cy="215444"/>
          </a:xfrm>
          <a:prstGeom prst="rect">
            <a:avLst/>
          </a:prstGeom>
          <a:noFill/>
        </p:spPr>
        <p:txBody>
          <a:bodyPr wrap="square" lIns="0" tIns="91440" rIns="0" bIns="0" rtlCol="0" anchor="b" anchorCtr="0">
            <a:spAutoFit/>
          </a:bodyPr>
          <a:lstStyle/>
          <a:p>
            <a:pPr>
              <a:spcBef>
                <a:spcPts val="300"/>
              </a:spcBef>
            </a:pPr>
            <a:r>
              <a:rPr lang="en-US" sz="800" dirty="0">
                <a:solidFill>
                  <a:srgbClr val="6F7878"/>
                </a:solidFill>
              </a:rPr>
              <a:t>Source: Gartner</a:t>
            </a:r>
          </a:p>
        </p:txBody>
      </p:sp>
    </p:spTree>
    <p:extLst>
      <p:ext uri="{BB962C8B-B14F-4D97-AF65-F5344CB8AC3E}">
        <p14:creationId xmlns:p14="http://schemas.microsoft.com/office/powerpoint/2010/main" val="376808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7C7F-921C-0533-67BE-DEE0EA34670C}"/>
              </a:ext>
            </a:extLst>
          </p:cNvPr>
          <p:cNvSpPr>
            <a:spLocks noGrp="1"/>
          </p:cNvSpPr>
          <p:nvPr>
            <p:ph type="title"/>
          </p:nvPr>
        </p:nvSpPr>
        <p:spPr/>
        <p:txBody>
          <a:bodyPr/>
          <a:lstStyle/>
          <a:p>
            <a:r>
              <a:rPr lang="en-US" dirty="0"/>
              <a:t>Calls to action from each regulatory update</a:t>
            </a:r>
          </a:p>
        </p:txBody>
      </p:sp>
      <p:sp>
        <p:nvSpPr>
          <p:cNvPr id="3" name="Text Placeholder 2">
            <a:extLst>
              <a:ext uri="{FF2B5EF4-FFF2-40B4-BE49-F238E27FC236}">
                <a16:creationId xmlns:a16="http://schemas.microsoft.com/office/drawing/2014/main" id="{A63DD8EC-C2D4-BBC9-38A9-40E39CA80B26}"/>
              </a:ext>
            </a:extLst>
          </p:cNvPr>
          <p:cNvSpPr>
            <a:spLocks noGrp="1"/>
          </p:cNvSpPr>
          <p:nvPr>
            <p:ph type="body" sz="quarter" idx="10"/>
          </p:nvPr>
        </p:nvSpPr>
        <p:spPr/>
        <p:txBody>
          <a:bodyPr/>
          <a:lstStyle/>
          <a:p>
            <a:r>
              <a:rPr lang="en-US" dirty="0"/>
              <a:t>Common AI Principles and Related Action Items</a:t>
            </a:r>
          </a:p>
        </p:txBody>
      </p:sp>
      <p:graphicFrame>
        <p:nvGraphicFramePr>
          <p:cNvPr id="5" name="Table 4">
            <a:extLst>
              <a:ext uri="{FF2B5EF4-FFF2-40B4-BE49-F238E27FC236}">
                <a16:creationId xmlns:a16="http://schemas.microsoft.com/office/drawing/2014/main" id="{EB2AB462-DEB5-163C-5190-DEE1A8DC74EB}"/>
              </a:ext>
            </a:extLst>
          </p:cNvPr>
          <p:cNvGraphicFramePr>
            <a:graphicFrameLocks noGrp="1"/>
          </p:cNvGraphicFramePr>
          <p:nvPr>
            <p:extLst>
              <p:ext uri="{D42A27DB-BD31-4B8C-83A1-F6EECF244321}">
                <p14:modId xmlns:p14="http://schemas.microsoft.com/office/powerpoint/2010/main" val="1515253182"/>
              </p:ext>
            </p:extLst>
          </p:nvPr>
        </p:nvGraphicFramePr>
        <p:xfrm>
          <a:off x="572247" y="1174551"/>
          <a:ext cx="11143919" cy="4876800"/>
        </p:xfrm>
        <a:graphic>
          <a:graphicData uri="http://schemas.openxmlformats.org/drawingml/2006/table">
            <a:tbl>
              <a:tblPr firstRow="1" bandRow="1">
                <a:tableStyleId>{5940675A-B579-460E-94D1-54222C63F5DA}</a:tableStyleId>
              </a:tblPr>
              <a:tblGrid>
                <a:gridCol w="1545336">
                  <a:extLst>
                    <a:ext uri="{9D8B030D-6E8A-4147-A177-3AD203B41FA5}">
                      <a16:colId xmlns:a16="http://schemas.microsoft.com/office/drawing/2014/main" val="1085233358"/>
                    </a:ext>
                  </a:extLst>
                </a:gridCol>
                <a:gridCol w="5640779">
                  <a:extLst>
                    <a:ext uri="{9D8B030D-6E8A-4147-A177-3AD203B41FA5}">
                      <a16:colId xmlns:a16="http://schemas.microsoft.com/office/drawing/2014/main" val="576382011"/>
                    </a:ext>
                  </a:extLst>
                </a:gridCol>
                <a:gridCol w="989451">
                  <a:extLst>
                    <a:ext uri="{9D8B030D-6E8A-4147-A177-3AD203B41FA5}">
                      <a16:colId xmlns:a16="http://schemas.microsoft.com/office/drawing/2014/main" val="3851528753"/>
                    </a:ext>
                  </a:extLst>
                </a:gridCol>
                <a:gridCol w="989451">
                  <a:extLst>
                    <a:ext uri="{9D8B030D-6E8A-4147-A177-3AD203B41FA5}">
                      <a16:colId xmlns:a16="http://schemas.microsoft.com/office/drawing/2014/main" val="3229428168"/>
                    </a:ext>
                  </a:extLst>
                </a:gridCol>
                <a:gridCol w="989451">
                  <a:extLst>
                    <a:ext uri="{9D8B030D-6E8A-4147-A177-3AD203B41FA5}">
                      <a16:colId xmlns:a16="http://schemas.microsoft.com/office/drawing/2014/main" val="3939199368"/>
                    </a:ext>
                  </a:extLst>
                </a:gridCol>
                <a:gridCol w="989451">
                  <a:extLst>
                    <a:ext uri="{9D8B030D-6E8A-4147-A177-3AD203B41FA5}">
                      <a16:colId xmlns:a16="http://schemas.microsoft.com/office/drawing/2014/main" val="2646806474"/>
                    </a:ext>
                  </a:extLst>
                </a:gridCol>
              </a:tblGrid>
              <a:tr h="334307">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bg1"/>
                          </a:solidFill>
                        </a:rPr>
                        <a:t>US State AI Laws***</a:t>
                      </a:r>
                    </a:p>
                  </a:txBody>
                  <a:tcPr marL="45720" marR="45720">
                    <a:lnL w="12700" cmpd="sng">
                      <a:noFill/>
                    </a:lnL>
                    <a:lnR w="3175" cap="flat" cmpd="sng" algn="ctr">
                      <a:solidFill>
                        <a:srgbClr val="6F787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856"/>
                    </a:solidFill>
                  </a:tcPr>
                </a:tc>
                <a:tc>
                  <a:txBody>
                    <a:bodyPr/>
                    <a:lstStyle/>
                    <a:p>
                      <a:pPr algn="ctr"/>
                      <a:r>
                        <a:rPr lang="en-US" sz="1400" dirty="0">
                          <a:solidFill>
                            <a:schemeClr val="bg1"/>
                          </a:solidFill>
                        </a:rPr>
                        <a:t>China’s </a:t>
                      </a:r>
                      <a:br>
                        <a:rPr lang="en-US" sz="1400" dirty="0">
                          <a:solidFill>
                            <a:schemeClr val="bg1"/>
                          </a:solidFill>
                        </a:rPr>
                      </a:br>
                      <a:r>
                        <a:rPr lang="en-US" sz="1400" dirty="0">
                          <a:solidFill>
                            <a:schemeClr val="bg1"/>
                          </a:solidFill>
                        </a:rPr>
                        <a:t>AI Laws</a:t>
                      </a:r>
                    </a:p>
                  </a:txBody>
                  <a:tcPr marL="45720" marR="4572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856"/>
                    </a:solidFill>
                  </a:tcPr>
                </a:tc>
                <a:tc>
                  <a:txBody>
                    <a:bodyPr/>
                    <a:lstStyle/>
                    <a:p>
                      <a:pPr algn="ctr"/>
                      <a:r>
                        <a:rPr lang="en-US" sz="1400" dirty="0">
                          <a:solidFill>
                            <a:schemeClr val="bg1"/>
                          </a:solidFill>
                        </a:rPr>
                        <a:t>US AI Exec Order</a:t>
                      </a:r>
                    </a:p>
                  </a:txBody>
                  <a:tcPr marL="45720" marR="4572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856"/>
                    </a:solidFill>
                  </a:tcPr>
                </a:tc>
                <a:tc>
                  <a:txBody>
                    <a:bodyPr/>
                    <a:lstStyle/>
                    <a:p>
                      <a:pPr algn="ctr"/>
                      <a:r>
                        <a:rPr lang="en-US" sz="1400" dirty="0">
                          <a:solidFill>
                            <a:schemeClr val="bg1"/>
                          </a:solidFill>
                        </a:rPr>
                        <a:t>EU </a:t>
                      </a:r>
                      <a:br>
                        <a:rPr lang="en-US" sz="1400" dirty="0">
                          <a:solidFill>
                            <a:schemeClr val="bg1"/>
                          </a:solidFill>
                        </a:rPr>
                      </a:br>
                      <a:r>
                        <a:rPr lang="en-US" sz="1400" dirty="0">
                          <a:solidFill>
                            <a:schemeClr val="bg1"/>
                          </a:solidFill>
                        </a:rPr>
                        <a:t>AI Act</a:t>
                      </a:r>
                    </a:p>
                  </a:txBody>
                  <a:tcPr marL="45720" marR="45720">
                    <a:lnL w="3175" cap="flat" cmpd="sng" algn="ctr">
                      <a:solidFill>
                        <a:srgbClr val="6F787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2610219685"/>
                  </a:ext>
                </a:extLst>
              </a:tr>
              <a:tr h="255647">
                <a:tc rowSpan="3">
                  <a:txBody>
                    <a:bodyPr/>
                    <a:lstStyle/>
                    <a:p>
                      <a:pPr algn="l"/>
                      <a:r>
                        <a:rPr lang="en-US" sz="1400" b="1" dirty="0">
                          <a:solidFill>
                            <a:srgbClr val="002856"/>
                          </a:solidFill>
                        </a:rPr>
                        <a:t>Transparency</a:t>
                      </a:r>
                    </a:p>
                  </a:txBody>
                  <a:tcPr marL="274320" anchor="ctr">
                    <a:lnL w="12700" cmpd="sng">
                      <a:noFill/>
                    </a:lnL>
                    <a:lnR w="12700" cmpd="sng">
                      <a:noFill/>
                    </a:lnR>
                    <a:lnT w="12700" cmpd="sng">
                      <a:noFill/>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Disclose AI use to consumers and regulators.</a:t>
                      </a:r>
                      <a:endParaRPr lang="en-US" sz="1400" dirty="0"/>
                    </a:p>
                  </a:txBody>
                  <a:tcPr marT="91440" marB="91440" anchor="ctr">
                    <a:lnL w="12700" cmpd="sng">
                      <a:noFill/>
                    </a:lnL>
                    <a:lnR w="12700" cmpd="sng">
                      <a:noFill/>
                    </a:lnR>
                    <a:lnT w="12700" cmpd="sng">
                      <a:noFill/>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12700" cmpd="sng">
                      <a:noFill/>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mpd="sng">
                      <a:noFill/>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mpd="sng">
                      <a:noFill/>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12700" cmpd="sng">
                      <a:noFill/>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5222752"/>
                  </a:ext>
                </a:extLst>
              </a:tr>
              <a:tr h="393302">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Provide opt-out options for automated decision-making to consumers.</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130573"/>
                  </a:ext>
                </a:extLst>
              </a:tr>
              <a:tr h="255647">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Disclose provenance of AI-created content.</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5717262"/>
                  </a:ext>
                </a:extLst>
              </a:tr>
              <a:tr h="0">
                <a:tc>
                  <a:txBody>
                    <a:bodyPr/>
                    <a:lstStyle/>
                    <a:p>
                      <a:pPr algn="l"/>
                      <a:r>
                        <a:rPr lang="en-US" sz="1400" b="1" dirty="0">
                          <a:solidFill>
                            <a:srgbClr val="002856"/>
                          </a:solidFill>
                        </a:rPr>
                        <a:t>Fairness</a:t>
                      </a:r>
                    </a:p>
                  </a:txBody>
                  <a:tcPr marL="274320"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Adopt processes to minimize biases in AI outputs.</a:t>
                      </a:r>
                      <a:endParaRPr lang="en-US" sz="140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3160433"/>
                  </a:ext>
                </a:extLst>
              </a:tr>
              <a:tr h="255647">
                <a:tc rowSpan="2">
                  <a:txBody>
                    <a:bodyPr/>
                    <a:lstStyle/>
                    <a:p>
                      <a:pPr algn="l"/>
                      <a:r>
                        <a:rPr lang="en-US" sz="1400" b="1" dirty="0">
                          <a:solidFill>
                            <a:srgbClr val="002856"/>
                          </a:solidFill>
                        </a:rPr>
                        <a:t>Human Oversight</a:t>
                      </a:r>
                    </a:p>
                  </a:txBody>
                  <a:tcPr marL="27432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Include a human-in-the-loop for higher-risk AI processes.</a:t>
                      </a:r>
                      <a:endParaRPr lang="en-US" sz="140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8779964"/>
                  </a:ext>
                </a:extLst>
              </a:tr>
              <a:tr h="255647">
                <a:tc vMerge="1">
                  <a:txBody>
                    <a:bodyPr/>
                    <a:lstStyle/>
                    <a:p>
                      <a:pPr algn="ctr"/>
                      <a:endParaRPr lang="en-US" sz="1400" dirty="0"/>
                    </a:p>
                  </a:txBody>
                  <a:tcPr anchor="c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Maintain documentation of testing procedures and outcomes.</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372158"/>
                  </a:ext>
                </a:extLst>
              </a:tr>
              <a:tr h="255647">
                <a:tc rowSpan="3">
                  <a:txBody>
                    <a:bodyPr/>
                    <a:lstStyle/>
                    <a:p>
                      <a:pPr algn="l"/>
                      <a:r>
                        <a:rPr lang="en-US" sz="1400" b="1" dirty="0">
                          <a:solidFill>
                            <a:srgbClr val="002856"/>
                          </a:solidFill>
                        </a:rPr>
                        <a:t>Risk Management</a:t>
                      </a:r>
                    </a:p>
                  </a:txBody>
                  <a:tcPr marL="274320" anchor="ctr">
                    <a:lnL w="12700" cmpd="sng">
                      <a:noFill/>
                    </a:lnL>
                    <a:lnR w="12700" cmpd="sng">
                      <a:noFill/>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Require risk assessments for AI impact and use.</a:t>
                      </a:r>
                      <a:endParaRPr lang="en-US" sz="140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8141421"/>
                  </a:ext>
                </a:extLst>
              </a:tr>
              <a:tr h="255647">
                <a:tc vMerge="1">
                  <a:txBody>
                    <a:bodyPr/>
                    <a:lstStyle/>
                    <a:p>
                      <a:pPr algn="ctr"/>
                      <a:endParaRPr lang="en-US" sz="1400" dirty="0"/>
                    </a:p>
                  </a:txBody>
                  <a:tcPr anchor="c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Require impact assessment on fundamental individual rights.</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6275804"/>
                  </a:ext>
                </a:extLst>
              </a:tr>
              <a:tr h="255647">
                <a:tc vMerge="1">
                  <a:txBody>
                    <a:bodyPr/>
                    <a:lstStyle/>
                    <a:p>
                      <a:pPr algn="ctr"/>
                      <a:endParaRPr lang="en-US" sz="1400" dirty="0"/>
                    </a:p>
                  </a:txBody>
                  <a:tcPr anchor="c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Prohibit certain very high-risk uses of AI.</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911801"/>
                  </a:ext>
                </a:extLst>
              </a:tr>
              <a:tr h="2556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856"/>
                          </a:solidFill>
                        </a:rPr>
                        <a:t>Privacy</a:t>
                      </a:r>
                    </a:p>
                  </a:txBody>
                  <a:tcPr marL="274320" anchor="ctr">
                    <a:lnL w="12700" cmpd="sng">
                      <a:noFill/>
                    </a:lnL>
                    <a:lnR w="12700" cmpd="sng">
                      <a:noFill/>
                    </a:lnR>
                    <a:lnT w="12700" cap="flat" cmpd="sng" algn="ctr">
                      <a:solidFill>
                        <a:srgbClr val="6F787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Monitor input of personal information into AI tools.</a:t>
                      </a:r>
                      <a:endParaRPr lang="en-US" sz="1400" dirty="0"/>
                    </a:p>
                  </a:txBody>
                  <a:tcPr marT="91440" marB="91440" anchor="ctr">
                    <a:lnL w="12700" cmpd="sng">
                      <a:noFill/>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205807"/>
                  </a:ext>
                </a:extLst>
              </a:tr>
              <a:tr h="2556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cap="none" dirty="0">
                          <a:solidFill>
                            <a:schemeClr val="dk1"/>
                          </a:solidFill>
                        </a:rPr>
                        <a:t>Mitigate privacy risks potentially exacerbated by AI.</a:t>
                      </a:r>
                      <a:endParaRPr lang="en-US" sz="1400" dirty="0"/>
                    </a:p>
                  </a:txBody>
                  <a:tcPr marT="91440" marB="91440" anchor="ctr">
                    <a:lnL w="12700" cmpd="sng">
                      <a:noFill/>
                    </a:lnL>
                    <a:lnR w="12700" cmpd="sng">
                      <a:noFill/>
                    </a:lnR>
                    <a:lnT w="3175" cap="flat" cmpd="sng" algn="ctr">
                      <a:solidFill>
                        <a:srgbClr val="6F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12700" cmpd="sng">
                      <a:noFill/>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T="91440" marB="91440">
                    <a:lnL w="3175" cap="flat" cmpd="sng" algn="ctr">
                      <a:solidFill>
                        <a:srgbClr val="6F7878"/>
                      </a:solidFill>
                      <a:prstDash val="solid"/>
                      <a:round/>
                      <a:headEnd type="none" w="med" len="med"/>
                      <a:tailEnd type="none" w="med" len="med"/>
                    </a:lnL>
                    <a:lnR w="12700" cmpd="sng">
                      <a:noFill/>
                    </a:lnR>
                    <a:lnT w="3175" cap="flat" cmpd="sng" algn="ctr">
                      <a:solidFill>
                        <a:srgbClr val="6F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06722"/>
                  </a:ext>
                </a:extLst>
              </a:tr>
            </a:tbl>
          </a:graphicData>
        </a:graphic>
      </p:graphicFrame>
      <p:sp>
        <p:nvSpPr>
          <p:cNvPr id="6" name="Google Shape;102;g265f72b26b1_1_4">
            <a:extLst>
              <a:ext uri="{FF2B5EF4-FFF2-40B4-BE49-F238E27FC236}">
                <a16:creationId xmlns:a16="http://schemas.microsoft.com/office/drawing/2014/main" id="{CA5D09FA-E92B-7B68-9F9B-6040E28BF635}"/>
              </a:ext>
            </a:extLst>
          </p:cNvPr>
          <p:cNvSpPr txBox="1"/>
          <p:nvPr/>
        </p:nvSpPr>
        <p:spPr>
          <a:xfrm>
            <a:off x="13447" y="2106924"/>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1</a:t>
            </a:r>
            <a:endParaRPr lang="en-US" sz="2400" baseline="30000" dirty="0">
              <a:solidFill>
                <a:srgbClr val="FF540A"/>
              </a:solidFill>
              <a:latin typeface="+mj-lt"/>
            </a:endParaRPr>
          </a:p>
        </p:txBody>
      </p:sp>
      <p:sp>
        <p:nvSpPr>
          <p:cNvPr id="11" name="Google Shape;102;g265f72b26b1_1_4">
            <a:extLst>
              <a:ext uri="{FF2B5EF4-FFF2-40B4-BE49-F238E27FC236}">
                <a16:creationId xmlns:a16="http://schemas.microsoft.com/office/drawing/2014/main" id="{616B69E9-2DE5-F21B-49D2-6C0B3FAD9A2E}"/>
              </a:ext>
            </a:extLst>
          </p:cNvPr>
          <p:cNvSpPr txBox="1"/>
          <p:nvPr/>
        </p:nvSpPr>
        <p:spPr>
          <a:xfrm>
            <a:off x="13447" y="2892179"/>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2</a:t>
            </a:r>
            <a:endParaRPr lang="en-US" sz="2400" baseline="30000" dirty="0">
              <a:solidFill>
                <a:srgbClr val="FF540A"/>
              </a:solidFill>
              <a:latin typeface="+mj-lt"/>
            </a:endParaRPr>
          </a:p>
        </p:txBody>
      </p:sp>
      <p:sp>
        <p:nvSpPr>
          <p:cNvPr id="12" name="Google Shape;102;g265f72b26b1_1_4">
            <a:extLst>
              <a:ext uri="{FF2B5EF4-FFF2-40B4-BE49-F238E27FC236}">
                <a16:creationId xmlns:a16="http://schemas.microsoft.com/office/drawing/2014/main" id="{1A854CD6-1AC9-3CB6-7F5A-8C5A12331AB3}"/>
              </a:ext>
            </a:extLst>
          </p:cNvPr>
          <p:cNvSpPr txBox="1"/>
          <p:nvPr/>
        </p:nvSpPr>
        <p:spPr>
          <a:xfrm>
            <a:off x="13447" y="3505495"/>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3</a:t>
            </a:r>
            <a:endParaRPr lang="en-US" sz="2400" baseline="30000" dirty="0">
              <a:solidFill>
                <a:srgbClr val="FF540A"/>
              </a:solidFill>
              <a:latin typeface="+mj-lt"/>
            </a:endParaRPr>
          </a:p>
        </p:txBody>
      </p:sp>
      <p:sp>
        <p:nvSpPr>
          <p:cNvPr id="13" name="Google Shape;102;g265f72b26b1_1_4">
            <a:extLst>
              <a:ext uri="{FF2B5EF4-FFF2-40B4-BE49-F238E27FC236}">
                <a16:creationId xmlns:a16="http://schemas.microsoft.com/office/drawing/2014/main" id="{98E7B60B-0457-EB90-F0AD-FE302B5FCADB}"/>
              </a:ext>
            </a:extLst>
          </p:cNvPr>
          <p:cNvSpPr txBox="1"/>
          <p:nvPr/>
        </p:nvSpPr>
        <p:spPr>
          <a:xfrm>
            <a:off x="13447" y="4491052"/>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4</a:t>
            </a:r>
            <a:endParaRPr lang="en-US" sz="2400" baseline="30000" dirty="0">
              <a:solidFill>
                <a:srgbClr val="FF540A"/>
              </a:solidFill>
              <a:latin typeface="+mj-lt"/>
            </a:endParaRPr>
          </a:p>
        </p:txBody>
      </p:sp>
      <p:sp>
        <p:nvSpPr>
          <p:cNvPr id="14" name="Google Shape;102;g265f72b26b1_1_4">
            <a:extLst>
              <a:ext uri="{FF2B5EF4-FFF2-40B4-BE49-F238E27FC236}">
                <a16:creationId xmlns:a16="http://schemas.microsoft.com/office/drawing/2014/main" id="{E8665B62-A47E-E2AB-C8BF-0902161BFD5F}"/>
              </a:ext>
            </a:extLst>
          </p:cNvPr>
          <p:cNvSpPr txBox="1"/>
          <p:nvPr/>
        </p:nvSpPr>
        <p:spPr>
          <a:xfrm>
            <a:off x="13447" y="5476609"/>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5</a:t>
            </a:r>
            <a:endParaRPr lang="en-US" sz="2400" baseline="30000" dirty="0">
              <a:solidFill>
                <a:srgbClr val="FF540A"/>
              </a:solidFill>
              <a:latin typeface="+mj-lt"/>
            </a:endParaRPr>
          </a:p>
        </p:txBody>
      </p:sp>
      <p:grpSp>
        <p:nvGrpSpPr>
          <p:cNvPr id="17" name="Group 16">
            <a:extLst>
              <a:ext uri="{FF2B5EF4-FFF2-40B4-BE49-F238E27FC236}">
                <a16:creationId xmlns:a16="http://schemas.microsoft.com/office/drawing/2014/main" id="{6BE034C9-08AB-FDE7-93A0-A7C9F4401079}"/>
              </a:ext>
            </a:extLst>
          </p:cNvPr>
          <p:cNvGrpSpPr/>
          <p:nvPr/>
        </p:nvGrpSpPr>
        <p:grpSpPr>
          <a:xfrm rot="10800000">
            <a:off x="8029121" y="1762887"/>
            <a:ext cx="259948" cy="259948"/>
            <a:chOff x="6860511" y="2313956"/>
            <a:chExt cx="259948" cy="259948"/>
          </a:xfrm>
        </p:grpSpPr>
        <p:sp>
          <p:nvSpPr>
            <p:cNvPr id="18" name="Oval 17">
              <a:extLst>
                <a:ext uri="{FF2B5EF4-FFF2-40B4-BE49-F238E27FC236}">
                  <a16:creationId xmlns:a16="http://schemas.microsoft.com/office/drawing/2014/main" id="{DE9C86F5-2A8D-EF68-AB31-AAE08273C9EC}"/>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9" name="Pie 18">
              <a:extLst>
                <a:ext uri="{FF2B5EF4-FFF2-40B4-BE49-F238E27FC236}">
                  <a16:creationId xmlns:a16="http://schemas.microsoft.com/office/drawing/2014/main" id="{F4FC9DE0-B877-89A4-3AF4-A3703B28DD79}"/>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20" name="Oval 19">
            <a:extLst>
              <a:ext uri="{FF2B5EF4-FFF2-40B4-BE49-F238E27FC236}">
                <a16:creationId xmlns:a16="http://schemas.microsoft.com/office/drawing/2014/main" id="{4D4D0749-A553-C02C-FF61-91BC5B35D1BD}"/>
              </a:ext>
            </a:extLst>
          </p:cNvPr>
          <p:cNvSpPr/>
          <p:nvPr/>
        </p:nvSpPr>
        <p:spPr>
          <a:xfrm>
            <a:off x="8028707" y="2566861"/>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1" name="Oval 20">
            <a:extLst>
              <a:ext uri="{FF2B5EF4-FFF2-40B4-BE49-F238E27FC236}">
                <a16:creationId xmlns:a16="http://schemas.microsoft.com/office/drawing/2014/main" id="{4B460F23-C9EF-103A-C221-F3F2955E4055}"/>
              </a:ext>
            </a:extLst>
          </p:cNvPr>
          <p:cNvSpPr/>
          <p:nvPr/>
        </p:nvSpPr>
        <p:spPr>
          <a:xfrm>
            <a:off x="8028707" y="2174462"/>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22" name="Group 21">
            <a:extLst>
              <a:ext uri="{FF2B5EF4-FFF2-40B4-BE49-F238E27FC236}">
                <a16:creationId xmlns:a16="http://schemas.microsoft.com/office/drawing/2014/main" id="{2B82BC0E-A73D-07E9-07CA-BC9A0A900C13}"/>
              </a:ext>
            </a:extLst>
          </p:cNvPr>
          <p:cNvGrpSpPr/>
          <p:nvPr/>
        </p:nvGrpSpPr>
        <p:grpSpPr>
          <a:xfrm rot="10800000">
            <a:off x="8029121" y="2950419"/>
            <a:ext cx="259948" cy="259948"/>
            <a:chOff x="6860511" y="2313956"/>
            <a:chExt cx="259948" cy="259948"/>
          </a:xfrm>
        </p:grpSpPr>
        <p:sp>
          <p:nvSpPr>
            <p:cNvPr id="23" name="Oval 22">
              <a:extLst>
                <a:ext uri="{FF2B5EF4-FFF2-40B4-BE49-F238E27FC236}">
                  <a16:creationId xmlns:a16="http://schemas.microsoft.com/office/drawing/2014/main" id="{22FB1EEB-34E0-6041-D307-CF27683E0378}"/>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4" name="Pie 23">
              <a:extLst>
                <a:ext uri="{FF2B5EF4-FFF2-40B4-BE49-F238E27FC236}">
                  <a16:creationId xmlns:a16="http://schemas.microsoft.com/office/drawing/2014/main" id="{6A520409-BBF0-C534-31A3-088DD391405F}"/>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25" name="Oval 24">
            <a:extLst>
              <a:ext uri="{FF2B5EF4-FFF2-40B4-BE49-F238E27FC236}">
                <a16:creationId xmlns:a16="http://schemas.microsoft.com/office/drawing/2014/main" id="{4FB92E18-3BE0-49D4-B65A-35E8056C8F7C}"/>
              </a:ext>
            </a:extLst>
          </p:cNvPr>
          <p:cNvSpPr/>
          <p:nvPr/>
        </p:nvSpPr>
        <p:spPr>
          <a:xfrm>
            <a:off x="8028707" y="3326882"/>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6" name="Oval 25">
            <a:extLst>
              <a:ext uri="{FF2B5EF4-FFF2-40B4-BE49-F238E27FC236}">
                <a16:creationId xmlns:a16="http://schemas.microsoft.com/office/drawing/2014/main" id="{E0AFB9C5-3A9F-678B-FAC1-33B300AE1B12}"/>
              </a:ext>
            </a:extLst>
          </p:cNvPr>
          <p:cNvSpPr/>
          <p:nvPr/>
        </p:nvSpPr>
        <p:spPr>
          <a:xfrm>
            <a:off x="8028707" y="3718767"/>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27" name="Group 26">
            <a:extLst>
              <a:ext uri="{FF2B5EF4-FFF2-40B4-BE49-F238E27FC236}">
                <a16:creationId xmlns:a16="http://schemas.microsoft.com/office/drawing/2014/main" id="{73EFD846-6D55-7CF1-1EAB-516594561DBF}"/>
              </a:ext>
            </a:extLst>
          </p:cNvPr>
          <p:cNvGrpSpPr/>
          <p:nvPr/>
        </p:nvGrpSpPr>
        <p:grpSpPr>
          <a:xfrm rot="10800000">
            <a:off x="8029121" y="4126076"/>
            <a:ext cx="259948" cy="259948"/>
            <a:chOff x="6860511" y="2313956"/>
            <a:chExt cx="259948" cy="259948"/>
          </a:xfrm>
        </p:grpSpPr>
        <p:sp>
          <p:nvSpPr>
            <p:cNvPr id="28" name="Oval 27">
              <a:extLst>
                <a:ext uri="{FF2B5EF4-FFF2-40B4-BE49-F238E27FC236}">
                  <a16:creationId xmlns:a16="http://schemas.microsoft.com/office/drawing/2014/main" id="{2AAE18FE-A5AB-5CD8-B52B-F8ED1C584C4E}"/>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9" name="Pie 28">
              <a:extLst>
                <a:ext uri="{FF2B5EF4-FFF2-40B4-BE49-F238E27FC236}">
                  <a16:creationId xmlns:a16="http://schemas.microsoft.com/office/drawing/2014/main" id="{92369A8B-0A63-1AB8-4260-23B63E0549EB}"/>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30" name="Oval 29">
            <a:extLst>
              <a:ext uri="{FF2B5EF4-FFF2-40B4-BE49-F238E27FC236}">
                <a16:creationId xmlns:a16="http://schemas.microsoft.com/office/drawing/2014/main" id="{207FB9B9-2709-BF72-207F-1C46D1A0B69D}"/>
              </a:ext>
            </a:extLst>
          </p:cNvPr>
          <p:cNvSpPr/>
          <p:nvPr/>
        </p:nvSpPr>
        <p:spPr>
          <a:xfrm>
            <a:off x="8028707" y="4526290"/>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1" name="Oval 30">
            <a:extLst>
              <a:ext uri="{FF2B5EF4-FFF2-40B4-BE49-F238E27FC236}">
                <a16:creationId xmlns:a16="http://schemas.microsoft.com/office/drawing/2014/main" id="{3A8FE000-6178-A93A-E44E-4748283A3357}"/>
              </a:ext>
            </a:extLst>
          </p:cNvPr>
          <p:cNvSpPr/>
          <p:nvPr/>
        </p:nvSpPr>
        <p:spPr>
          <a:xfrm>
            <a:off x="8028707" y="4930051"/>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2" name="Oval 31">
            <a:extLst>
              <a:ext uri="{FF2B5EF4-FFF2-40B4-BE49-F238E27FC236}">
                <a16:creationId xmlns:a16="http://schemas.microsoft.com/office/drawing/2014/main" id="{077026B6-737A-BB31-D008-DC1C4F454A97}"/>
              </a:ext>
            </a:extLst>
          </p:cNvPr>
          <p:cNvSpPr/>
          <p:nvPr/>
        </p:nvSpPr>
        <p:spPr>
          <a:xfrm>
            <a:off x="8028707" y="5310061"/>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3" name="Oval 32">
            <a:extLst>
              <a:ext uri="{FF2B5EF4-FFF2-40B4-BE49-F238E27FC236}">
                <a16:creationId xmlns:a16="http://schemas.microsoft.com/office/drawing/2014/main" id="{2315B8D4-CC60-4E7F-D9C8-A55B058B8BB2}"/>
              </a:ext>
            </a:extLst>
          </p:cNvPr>
          <p:cNvSpPr/>
          <p:nvPr/>
        </p:nvSpPr>
        <p:spPr>
          <a:xfrm>
            <a:off x="8028707" y="5737060"/>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34" name="Group 33">
            <a:extLst>
              <a:ext uri="{FF2B5EF4-FFF2-40B4-BE49-F238E27FC236}">
                <a16:creationId xmlns:a16="http://schemas.microsoft.com/office/drawing/2014/main" id="{0D681DD3-AED5-6AE8-8BEB-8E620DF2D0B7}"/>
              </a:ext>
            </a:extLst>
          </p:cNvPr>
          <p:cNvGrpSpPr/>
          <p:nvPr/>
        </p:nvGrpSpPr>
        <p:grpSpPr>
          <a:xfrm rot="10800000">
            <a:off x="9109775" y="5737060"/>
            <a:ext cx="259948" cy="259948"/>
            <a:chOff x="6860511" y="2313956"/>
            <a:chExt cx="259948" cy="259948"/>
          </a:xfrm>
        </p:grpSpPr>
        <p:sp>
          <p:nvSpPr>
            <p:cNvPr id="35" name="Oval 34">
              <a:extLst>
                <a:ext uri="{FF2B5EF4-FFF2-40B4-BE49-F238E27FC236}">
                  <a16:creationId xmlns:a16="http://schemas.microsoft.com/office/drawing/2014/main" id="{6188F800-A4F3-FF4A-839D-AFFA1D447497}"/>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6" name="Pie 35">
              <a:extLst>
                <a:ext uri="{FF2B5EF4-FFF2-40B4-BE49-F238E27FC236}">
                  <a16:creationId xmlns:a16="http://schemas.microsoft.com/office/drawing/2014/main" id="{7C39D8D3-7439-39E3-2219-E1BFF7C438D5}"/>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37" name="Group 36">
            <a:extLst>
              <a:ext uri="{FF2B5EF4-FFF2-40B4-BE49-F238E27FC236}">
                <a16:creationId xmlns:a16="http://schemas.microsoft.com/office/drawing/2014/main" id="{02A40924-6AA0-14BC-113C-807F898EAFC4}"/>
              </a:ext>
            </a:extLst>
          </p:cNvPr>
          <p:cNvGrpSpPr/>
          <p:nvPr/>
        </p:nvGrpSpPr>
        <p:grpSpPr>
          <a:xfrm rot="10800000">
            <a:off x="9109775" y="4917663"/>
            <a:ext cx="259948" cy="259948"/>
            <a:chOff x="6860511" y="2313956"/>
            <a:chExt cx="259948" cy="259948"/>
          </a:xfrm>
        </p:grpSpPr>
        <p:sp>
          <p:nvSpPr>
            <p:cNvPr id="38" name="Oval 37">
              <a:extLst>
                <a:ext uri="{FF2B5EF4-FFF2-40B4-BE49-F238E27FC236}">
                  <a16:creationId xmlns:a16="http://schemas.microsoft.com/office/drawing/2014/main" id="{C94EB439-4ECD-FEBD-3409-B10D1ABAF6FD}"/>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9" name="Pie 38">
              <a:extLst>
                <a:ext uri="{FF2B5EF4-FFF2-40B4-BE49-F238E27FC236}">
                  <a16:creationId xmlns:a16="http://schemas.microsoft.com/office/drawing/2014/main" id="{B24CB247-5B48-2FF1-8AC4-A15C51DEBC74}"/>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40" name="Oval 39">
            <a:extLst>
              <a:ext uri="{FF2B5EF4-FFF2-40B4-BE49-F238E27FC236}">
                <a16:creationId xmlns:a16="http://schemas.microsoft.com/office/drawing/2014/main" id="{0AE8D724-4A1E-822D-1C1F-FA4D22F2CCDF}"/>
              </a:ext>
            </a:extLst>
          </p:cNvPr>
          <p:cNvSpPr/>
          <p:nvPr/>
        </p:nvSpPr>
        <p:spPr>
          <a:xfrm flipV="1">
            <a:off x="9109362" y="5310061"/>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1" name="Oval 40">
            <a:extLst>
              <a:ext uri="{FF2B5EF4-FFF2-40B4-BE49-F238E27FC236}">
                <a16:creationId xmlns:a16="http://schemas.microsoft.com/office/drawing/2014/main" id="{D31D5D94-80B4-8FF5-B8E6-3085910E3589}"/>
              </a:ext>
            </a:extLst>
          </p:cNvPr>
          <p:cNvSpPr/>
          <p:nvPr/>
        </p:nvSpPr>
        <p:spPr>
          <a:xfrm>
            <a:off x="9109775" y="4526290"/>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2" name="Oval 41">
            <a:extLst>
              <a:ext uri="{FF2B5EF4-FFF2-40B4-BE49-F238E27FC236}">
                <a16:creationId xmlns:a16="http://schemas.microsoft.com/office/drawing/2014/main" id="{79B1F88B-EC3C-CE28-F727-A98300C87CB4}"/>
              </a:ext>
            </a:extLst>
          </p:cNvPr>
          <p:cNvSpPr/>
          <p:nvPr/>
        </p:nvSpPr>
        <p:spPr>
          <a:xfrm flipV="1">
            <a:off x="9109362" y="4122529"/>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3" name="Oval 42">
            <a:extLst>
              <a:ext uri="{FF2B5EF4-FFF2-40B4-BE49-F238E27FC236}">
                <a16:creationId xmlns:a16="http://schemas.microsoft.com/office/drawing/2014/main" id="{FD6257AC-24C0-CFA5-0093-5003F28889AF}"/>
              </a:ext>
            </a:extLst>
          </p:cNvPr>
          <p:cNvSpPr/>
          <p:nvPr/>
        </p:nvSpPr>
        <p:spPr>
          <a:xfrm flipV="1">
            <a:off x="9109362" y="3718768"/>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4" name="Oval 43">
            <a:extLst>
              <a:ext uri="{FF2B5EF4-FFF2-40B4-BE49-F238E27FC236}">
                <a16:creationId xmlns:a16="http://schemas.microsoft.com/office/drawing/2014/main" id="{3BEF6931-9492-EBA6-71A6-4DB021CD746B}"/>
              </a:ext>
            </a:extLst>
          </p:cNvPr>
          <p:cNvSpPr/>
          <p:nvPr/>
        </p:nvSpPr>
        <p:spPr>
          <a:xfrm>
            <a:off x="9109775" y="3326883"/>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5" name="Oval 44">
            <a:extLst>
              <a:ext uri="{FF2B5EF4-FFF2-40B4-BE49-F238E27FC236}">
                <a16:creationId xmlns:a16="http://schemas.microsoft.com/office/drawing/2014/main" id="{8B73AC5B-EC4D-2547-1F52-837F54FB666B}"/>
              </a:ext>
            </a:extLst>
          </p:cNvPr>
          <p:cNvSpPr/>
          <p:nvPr/>
        </p:nvSpPr>
        <p:spPr>
          <a:xfrm flipV="1">
            <a:off x="9109362" y="2946871"/>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6" name="Oval 45">
            <a:extLst>
              <a:ext uri="{FF2B5EF4-FFF2-40B4-BE49-F238E27FC236}">
                <a16:creationId xmlns:a16="http://schemas.microsoft.com/office/drawing/2014/main" id="{7F4B9269-C471-6DD1-D75B-DFA31704CBDD}"/>
              </a:ext>
            </a:extLst>
          </p:cNvPr>
          <p:cNvSpPr/>
          <p:nvPr/>
        </p:nvSpPr>
        <p:spPr>
          <a:xfrm flipV="1">
            <a:off x="9109362" y="2566861"/>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7" name="Oval 46">
            <a:extLst>
              <a:ext uri="{FF2B5EF4-FFF2-40B4-BE49-F238E27FC236}">
                <a16:creationId xmlns:a16="http://schemas.microsoft.com/office/drawing/2014/main" id="{A549E017-1F99-4B53-1346-84D260BB6447}"/>
              </a:ext>
            </a:extLst>
          </p:cNvPr>
          <p:cNvSpPr/>
          <p:nvPr/>
        </p:nvSpPr>
        <p:spPr>
          <a:xfrm flipV="1">
            <a:off x="9109362" y="2174975"/>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8" name="Oval 47">
            <a:extLst>
              <a:ext uri="{FF2B5EF4-FFF2-40B4-BE49-F238E27FC236}">
                <a16:creationId xmlns:a16="http://schemas.microsoft.com/office/drawing/2014/main" id="{5CB5FB87-525D-C44C-4992-8831A74EB6D3}"/>
              </a:ext>
            </a:extLst>
          </p:cNvPr>
          <p:cNvSpPr/>
          <p:nvPr/>
        </p:nvSpPr>
        <p:spPr>
          <a:xfrm flipV="1">
            <a:off x="9109362" y="1759339"/>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9" name="Oval 48">
            <a:extLst>
              <a:ext uri="{FF2B5EF4-FFF2-40B4-BE49-F238E27FC236}">
                <a16:creationId xmlns:a16="http://schemas.microsoft.com/office/drawing/2014/main" id="{98BAE3BA-D55C-D629-8F9E-C1EBFFDB4CA0}"/>
              </a:ext>
            </a:extLst>
          </p:cNvPr>
          <p:cNvSpPr/>
          <p:nvPr/>
        </p:nvSpPr>
        <p:spPr>
          <a:xfrm flipV="1">
            <a:off x="10059388" y="1759339"/>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0" name="Oval 49">
            <a:extLst>
              <a:ext uri="{FF2B5EF4-FFF2-40B4-BE49-F238E27FC236}">
                <a16:creationId xmlns:a16="http://schemas.microsoft.com/office/drawing/2014/main" id="{0B91357E-9EB1-1FF9-686D-44C1141161D4}"/>
              </a:ext>
            </a:extLst>
          </p:cNvPr>
          <p:cNvSpPr/>
          <p:nvPr/>
        </p:nvSpPr>
        <p:spPr>
          <a:xfrm flipV="1">
            <a:off x="11116292" y="1759339"/>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1" name="Oval 50">
            <a:extLst>
              <a:ext uri="{FF2B5EF4-FFF2-40B4-BE49-F238E27FC236}">
                <a16:creationId xmlns:a16="http://schemas.microsoft.com/office/drawing/2014/main" id="{18629452-349D-AB88-25AB-0C12508C5752}"/>
              </a:ext>
            </a:extLst>
          </p:cNvPr>
          <p:cNvSpPr/>
          <p:nvPr/>
        </p:nvSpPr>
        <p:spPr>
          <a:xfrm flipV="1">
            <a:off x="11116292" y="2554985"/>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2" name="Oval 51">
            <a:extLst>
              <a:ext uri="{FF2B5EF4-FFF2-40B4-BE49-F238E27FC236}">
                <a16:creationId xmlns:a16="http://schemas.microsoft.com/office/drawing/2014/main" id="{4FADC7A5-C284-A0BE-1617-70D8FBA72DF2}"/>
              </a:ext>
            </a:extLst>
          </p:cNvPr>
          <p:cNvSpPr/>
          <p:nvPr/>
        </p:nvSpPr>
        <p:spPr>
          <a:xfrm flipV="1">
            <a:off x="11116292" y="2946871"/>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3" name="Oval 52">
            <a:extLst>
              <a:ext uri="{FF2B5EF4-FFF2-40B4-BE49-F238E27FC236}">
                <a16:creationId xmlns:a16="http://schemas.microsoft.com/office/drawing/2014/main" id="{88385343-22D1-B5EA-0F8C-79891809566C}"/>
              </a:ext>
            </a:extLst>
          </p:cNvPr>
          <p:cNvSpPr/>
          <p:nvPr/>
        </p:nvSpPr>
        <p:spPr>
          <a:xfrm flipV="1">
            <a:off x="11116292" y="3326881"/>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4" name="Oval 53">
            <a:extLst>
              <a:ext uri="{FF2B5EF4-FFF2-40B4-BE49-F238E27FC236}">
                <a16:creationId xmlns:a16="http://schemas.microsoft.com/office/drawing/2014/main" id="{499234CC-7F0D-4D5C-75D1-35BFD19846EF}"/>
              </a:ext>
            </a:extLst>
          </p:cNvPr>
          <p:cNvSpPr/>
          <p:nvPr/>
        </p:nvSpPr>
        <p:spPr>
          <a:xfrm flipV="1">
            <a:off x="11116292" y="3718766"/>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5" name="Oval 54">
            <a:extLst>
              <a:ext uri="{FF2B5EF4-FFF2-40B4-BE49-F238E27FC236}">
                <a16:creationId xmlns:a16="http://schemas.microsoft.com/office/drawing/2014/main" id="{CB72E4E0-4C97-7A16-20A3-08889590BD6E}"/>
              </a:ext>
            </a:extLst>
          </p:cNvPr>
          <p:cNvSpPr/>
          <p:nvPr/>
        </p:nvSpPr>
        <p:spPr>
          <a:xfrm flipV="1">
            <a:off x="11116292" y="4122527"/>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6" name="Oval 55">
            <a:extLst>
              <a:ext uri="{FF2B5EF4-FFF2-40B4-BE49-F238E27FC236}">
                <a16:creationId xmlns:a16="http://schemas.microsoft.com/office/drawing/2014/main" id="{9ABC95B1-1642-B73C-DBD7-0E47A5D9CF57}"/>
              </a:ext>
            </a:extLst>
          </p:cNvPr>
          <p:cNvSpPr/>
          <p:nvPr/>
        </p:nvSpPr>
        <p:spPr>
          <a:xfrm flipV="1">
            <a:off x="11116292" y="4526288"/>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7" name="Oval 56">
            <a:extLst>
              <a:ext uri="{FF2B5EF4-FFF2-40B4-BE49-F238E27FC236}">
                <a16:creationId xmlns:a16="http://schemas.microsoft.com/office/drawing/2014/main" id="{E596F7FE-FDD5-F9EB-E122-2ED833A94605}"/>
              </a:ext>
            </a:extLst>
          </p:cNvPr>
          <p:cNvSpPr/>
          <p:nvPr/>
        </p:nvSpPr>
        <p:spPr>
          <a:xfrm flipV="1">
            <a:off x="11116292" y="4918174"/>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8" name="Oval 57">
            <a:extLst>
              <a:ext uri="{FF2B5EF4-FFF2-40B4-BE49-F238E27FC236}">
                <a16:creationId xmlns:a16="http://schemas.microsoft.com/office/drawing/2014/main" id="{EEAF8ED3-4CF6-79F6-F4D6-00CC7B694E94}"/>
              </a:ext>
            </a:extLst>
          </p:cNvPr>
          <p:cNvSpPr/>
          <p:nvPr/>
        </p:nvSpPr>
        <p:spPr>
          <a:xfrm flipV="1">
            <a:off x="11116292" y="5310059"/>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9" name="Oval 58">
            <a:extLst>
              <a:ext uri="{FF2B5EF4-FFF2-40B4-BE49-F238E27FC236}">
                <a16:creationId xmlns:a16="http://schemas.microsoft.com/office/drawing/2014/main" id="{4AED23EA-03D9-F4DC-B8D2-08D6B48BE707}"/>
              </a:ext>
            </a:extLst>
          </p:cNvPr>
          <p:cNvSpPr/>
          <p:nvPr/>
        </p:nvSpPr>
        <p:spPr>
          <a:xfrm flipV="1">
            <a:off x="11116292" y="5737570"/>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60" name="Oval 59">
            <a:extLst>
              <a:ext uri="{FF2B5EF4-FFF2-40B4-BE49-F238E27FC236}">
                <a16:creationId xmlns:a16="http://schemas.microsoft.com/office/drawing/2014/main" id="{BAF30F52-8B98-A630-3AE0-FB0FF69C3F02}"/>
              </a:ext>
            </a:extLst>
          </p:cNvPr>
          <p:cNvSpPr/>
          <p:nvPr/>
        </p:nvSpPr>
        <p:spPr>
          <a:xfrm>
            <a:off x="11116292" y="2163100"/>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61" name="Oval 60">
            <a:extLst>
              <a:ext uri="{FF2B5EF4-FFF2-40B4-BE49-F238E27FC236}">
                <a16:creationId xmlns:a16="http://schemas.microsoft.com/office/drawing/2014/main" id="{C2BEAB7A-F30D-08C2-4E25-B497934854AC}"/>
              </a:ext>
            </a:extLst>
          </p:cNvPr>
          <p:cNvSpPr/>
          <p:nvPr/>
        </p:nvSpPr>
        <p:spPr>
          <a:xfrm>
            <a:off x="10059388" y="2163100"/>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62" name="Group 61">
            <a:extLst>
              <a:ext uri="{FF2B5EF4-FFF2-40B4-BE49-F238E27FC236}">
                <a16:creationId xmlns:a16="http://schemas.microsoft.com/office/drawing/2014/main" id="{728B8F70-68F1-AB48-80EE-DEFE68E8F232}"/>
              </a:ext>
            </a:extLst>
          </p:cNvPr>
          <p:cNvGrpSpPr/>
          <p:nvPr/>
        </p:nvGrpSpPr>
        <p:grpSpPr>
          <a:xfrm rot="10800000">
            <a:off x="10059801" y="2566861"/>
            <a:ext cx="259948" cy="259948"/>
            <a:chOff x="6860511" y="2313956"/>
            <a:chExt cx="259948" cy="259948"/>
          </a:xfrm>
        </p:grpSpPr>
        <p:sp>
          <p:nvSpPr>
            <p:cNvPr id="63" name="Oval 62">
              <a:extLst>
                <a:ext uri="{FF2B5EF4-FFF2-40B4-BE49-F238E27FC236}">
                  <a16:creationId xmlns:a16="http://schemas.microsoft.com/office/drawing/2014/main" id="{5885D932-95B0-37EA-41E0-A538EDFED554}"/>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64" name="Pie 63">
              <a:extLst>
                <a:ext uri="{FF2B5EF4-FFF2-40B4-BE49-F238E27FC236}">
                  <a16:creationId xmlns:a16="http://schemas.microsoft.com/office/drawing/2014/main" id="{282E8100-F057-A917-9709-D8F76A093EA9}"/>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65" name="Group 64">
            <a:extLst>
              <a:ext uri="{FF2B5EF4-FFF2-40B4-BE49-F238E27FC236}">
                <a16:creationId xmlns:a16="http://schemas.microsoft.com/office/drawing/2014/main" id="{04FC3868-4E80-6E76-4365-FA06AAC983FC}"/>
              </a:ext>
            </a:extLst>
          </p:cNvPr>
          <p:cNvGrpSpPr/>
          <p:nvPr/>
        </p:nvGrpSpPr>
        <p:grpSpPr>
          <a:xfrm rot="10800000">
            <a:off x="10059801" y="2946871"/>
            <a:ext cx="259948" cy="259948"/>
            <a:chOff x="6860511" y="2313956"/>
            <a:chExt cx="259948" cy="259948"/>
          </a:xfrm>
        </p:grpSpPr>
        <p:sp>
          <p:nvSpPr>
            <p:cNvPr id="66" name="Oval 65">
              <a:extLst>
                <a:ext uri="{FF2B5EF4-FFF2-40B4-BE49-F238E27FC236}">
                  <a16:creationId xmlns:a16="http://schemas.microsoft.com/office/drawing/2014/main" id="{25FE86C0-A8DD-0ED5-378F-779627805A0D}"/>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67" name="Pie 66">
              <a:extLst>
                <a:ext uri="{FF2B5EF4-FFF2-40B4-BE49-F238E27FC236}">
                  <a16:creationId xmlns:a16="http://schemas.microsoft.com/office/drawing/2014/main" id="{F85FB1CC-A721-4D08-3875-120C49EBB823}"/>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68" name="Group 67">
            <a:extLst>
              <a:ext uri="{FF2B5EF4-FFF2-40B4-BE49-F238E27FC236}">
                <a16:creationId xmlns:a16="http://schemas.microsoft.com/office/drawing/2014/main" id="{D0EFCA6B-3229-0ABF-97F1-5D5F53F6FF5C}"/>
              </a:ext>
            </a:extLst>
          </p:cNvPr>
          <p:cNvGrpSpPr/>
          <p:nvPr/>
        </p:nvGrpSpPr>
        <p:grpSpPr>
          <a:xfrm rot="10800000">
            <a:off x="10059801" y="3326882"/>
            <a:ext cx="259948" cy="259948"/>
            <a:chOff x="6860511" y="2313956"/>
            <a:chExt cx="259948" cy="259948"/>
          </a:xfrm>
        </p:grpSpPr>
        <p:sp>
          <p:nvSpPr>
            <p:cNvPr id="69" name="Oval 68">
              <a:extLst>
                <a:ext uri="{FF2B5EF4-FFF2-40B4-BE49-F238E27FC236}">
                  <a16:creationId xmlns:a16="http://schemas.microsoft.com/office/drawing/2014/main" id="{9DA32B28-C90C-7563-30B4-6AADE7F6036A}"/>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70" name="Pie 69">
              <a:extLst>
                <a:ext uri="{FF2B5EF4-FFF2-40B4-BE49-F238E27FC236}">
                  <a16:creationId xmlns:a16="http://schemas.microsoft.com/office/drawing/2014/main" id="{EEF752F5-B3EB-8C2A-4AF2-EC9B177CE88D}"/>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71" name="Group 70">
            <a:extLst>
              <a:ext uri="{FF2B5EF4-FFF2-40B4-BE49-F238E27FC236}">
                <a16:creationId xmlns:a16="http://schemas.microsoft.com/office/drawing/2014/main" id="{A70ED622-B23A-1550-FC06-7314F46F5420}"/>
              </a:ext>
            </a:extLst>
          </p:cNvPr>
          <p:cNvGrpSpPr/>
          <p:nvPr/>
        </p:nvGrpSpPr>
        <p:grpSpPr>
          <a:xfrm rot="10800000">
            <a:off x="10059801" y="3718767"/>
            <a:ext cx="259948" cy="259948"/>
            <a:chOff x="6860511" y="2313956"/>
            <a:chExt cx="259948" cy="259948"/>
          </a:xfrm>
        </p:grpSpPr>
        <p:sp>
          <p:nvSpPr>
            <p:cNvPr id="72" name="Oval 71">
              <a:extLst>
                <a:ext uri="{FF2B5EF4-FFF2-40B4-BE49-F238E27FC236}">
                  <a16:creationId xmlns:a16="http://schemas.microsoft.com/office/drawing/2014/main" id="{B58DCB45-A157-D187-031C-FEA9A815FC3C}"/>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73" name="Pie 72">
              <a:extLst>
                <a:ext uri="{FF2B5EF4-FFF2-40B4-BE49-F238E27FC236}">
                  <a16:creationId xmlns:a16="http://schemas.microsoft.com/office/drawing/2014/main" id="{3BC366F8-07EA-E727-46FD-214C947D0413}"/>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74" name="Group 73">
            <a:extLst>
              <a:ext uri="{FF2B5EF4-FFF2-40B4-BE49-F238E27FC236}">
                <a16:creationId xmlns:a16="http://schemas.microsoft.com/office/drawing/2014/main" id="{B0FCD78A-0F0E-2C86-2DE6-3F08D14AAB19}"/>
              </a:ext>
            </a:extLst>
          </p:cNvPr>
          <p:cNvGrpSpPr/>
          <p:nvPr/>
        </p:nvGrpSpPr>
        <p:grpSpPr>
          <a:xfrm rot="10800000">
            <a:off x="10059801" y="4122528"/>
            <a:ext cx="259948" cy="259948"/>
            <a:chOff x="6860511" y="2313956"/>
            <a:chExt cx="259948" cy="259948"/>
          </a:xfrm>
        </p:grpSpPr>
        <p:sp>
          <p:nvSpPr>
            <p:cNvPr id="75" name="Oval 74">
              <a:extLst>
                <a:ext uri="{FF2B5EF4-FFF2-40B4-BE49-F238E27FC236}">
                  <a16:creationId xmlns:a16="http://schemas.microsoft.com/office/drawing/2014/main" id="{D846F539-FB0F-A9A9-13C7-A503821162FD}"/>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76" name="Pie 75">
              <a:extLst>
                <a:ext uri="{FF2B5EF4-FFF2-40B4-BE49-F238E27FC236}">
                  <a16:creationId xmlns:a16="http://schemas.microsoft.com/office/drawing/2014/main" id="{B8D6B082-12B6-6CFA-2B3F-F54816713443}"/>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77" name="Oval 76">
            <a:extLst>
              <a:ext uri="{FF2B5EF4-FFF2-40B4-BE49-F238E27FC236}">
                <a16:creationId xmlns:a16="http://schemas.microsoft.com/office/drawing/2014/main" id="{FDFF3B59-D819-15DF-9CBB-A6FD2D1C3D2F}"/>
              </a:ext>
            </a:extLst>
          </p:cNvPr>
          <p:cNvSpPr/>
          <p:nvPr/>
        </p:nvSpPr>
        <p:spPr>
          <a:xfrm>
            <a:off x="10059388" y="4526290"/>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78" name="Oval 77">
            <a:extLst>
              <a:ext uri="{FF2B5EF4-FFF2-40B4-BE49-F238E27FC236}">
                <a16:creationId xmlns:a16="http://schemas.microsoft.com/office/drawing/2014/main" id="{30CD3B8A-7CDC-A02A-C5C2-9D7FE6905AF6}"/>
              </a:ext>
            </a:extLst>
          </p:cNvPr>
          <p:cNvSpPr/>
          <p:nvPr/>
        </p:nvSpPr>
        <p:spPr>
          <a:xfrm>
            <a:off x="10059388" y="4930051"/>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79" name="Group 78">
            <a:extLst>
              <a:ext uri="{FF2B5EF4-FFF2-40B4-BE49-F238E27FC236}">
                <a16:creationId xmlns:a16="http://schemas.microsoft.com/office/drawing/2014/main" id="{897EB0AB-BBC3-1EB2-9866-2682B38F9720}"/>
              </a:ext>
            </a:extLst>
          </p:cNvPr>
          <p:cNvGrpSpPr/>
          <p:nvPr/>
        </p:nvGrpSpPr>
        <p:grpSpPr>
          <a:xfrm rot="10800000">
            <a:off x="10059801" y="5298185"/>
            <a:ext cx="259948" cy="259948"/>
            <a:chOff x="6860511" y="2313956"/>
            <a:chExt cx="259948" cy="259948"/>
          </a:xfrm>
        </p:grpSpPr>
        <p:sp>
          <p:nvSpPr>
            <p:cNvPr id="80" name="Oval 79">
              <a:extLst>
                <a:ext uri="{FF2B5EF4-FFF2-40B4-BE49-F238E27FC236}">
                  <a16:creationId xmlns:a16="http://schemas.microsoft.com/office/drawing/2014/main" id="{BECBD16B-0AFF-29AA-58DA-5DED9310949C}"/>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1" name="Pie 80">
              <a:extLst>
                <a:ext uri="{FF2B5EF4-FFF2-40B4-BE49-F238E27FC236}">
                  <a16:creationId xmlns:a16="http://schemas.microsoft.com/office/drawing/2014/main" id="{F3DCCD0E-F51C-AFD8-6B3D-11EB198A8980}"/>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82" name="Oval 81">
            <a:extLst>
              <a:ext uri="{FF2B5EF4-FFF2-40B4-BE49-F238E27FC236}">
                <a16:creationId xmlns:a16="http://schemas.microsoft.com/office/drawing/2014/main" id="{45B47822-1368-AC6E-FD96-DF2DE46DB3A1}"/>
              </a:ext>
            </a:extLst>
          </p:cNvPr>
          <p:cNvSpPr/>
          <p:nvPr/>
        </p:nvSpPr>
        <p:spPr>
          <a:xfrm flipV="1">
            <a:off x="10059388" y="5737570"/>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4" name="Oval 83">
            <a:extLst>
              <a:ext uri="{FF2B5EF4-FFF2-40B4-BE49-F238E27FC236}">
                <a16:creationId xmlns:a16="http://schemas.microsoft.com/office/drawing/2014/main" id="{F93BF564-ED93-F654-37BF-781125550BF2}"/>
              </a:ext>
            </a:extLst>
          </p:cNvPr>
          <p:cNvSpPr/>
          <p:nvPr/>
        </p:nvSpPr>
        <p:spPr>
          <a:xfrm flipV="1">
            <a:off x="579843" y="1289957"/>
            <a:ext cx="259948" cy="259948"/>
          </a:xfrm>
          <a:prstGeom prst="ellipse">
            <a:avLst/>
          </a:prstGeom>
          <a:solidFill>
            <a:srgbClr val="002856"/>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9" name="TextBox 88">
            <a:extLst>
              <a:ext uri="{FF2B5EF4-FFF2-40B4-BE49-F238E27FC236}">
                <a16:creationId xmlns:a16="http://schemas.microsoft.com/office/drawing/2014/main" id="{C7D817C8-0634-816F-5B02-E026130E8C5D}"/>
              </a:ext>
            </a:extLst>
          </p:cNvPr>
          <p:cNvSpPr txBox="1"/>
          <p:nvPr/>
        </p:nvSpPr>
        <p:spPr>
          <a:xfrm>
            <a:off x="868188" y="1189099"/>
            <a:ext cx="1117599" cy="461665"/>
          </a:xfrm>
          <a:prstGeom prst="rect">
            <a:avLst/>
          </a:prstGeom>
          <a:noFill/>
        </p:spPr>
        <p:txBody>
          <a:bodyPr wrap="square" lIns="45720" tIns="45720" rIns="45720" bIns="45720" rtlCol="0" anchor="t" anchorCtr="0">
            <a:spAutoFit/>
          </a:bodyPr>
          <a:lstStyle/>
          <a:p>
            <a:pPr marL="0" marR="0" lvl="0" indent="0" rtl="0">
              <a:lnSpc>
                <a:spcPct val="100000"/>
              </a:lnSpc>
              <a:spcBef>
                <a:spcPts val="0"/>
              </a:spcBef>
              <a:spcAft>
                <a:spcPts val="0"/>
              </a:spcAft>
              <a:buClr>
                <a:srgbClr val="000000"/>
              </a:buClr>
              <a:buSzPts val="1500"/>
              <a:buFont typeface="Arial"/>
              <a:buNone/>
            </a:pPr>
            <a:r>
              <a:rPr lang="en-US" sz="1200" i="0" u="none" strike="noStrike" cap="none" dirty="0">
                <a:latin typeface="Arial"/>
                <a:ea typeface="Arial"/>
                <a:cs typeface="Arial"/>
                <a:sym typeface="Arial"/>
              </a:rPr>
              <a:t>Required by the regulation</a:t>
            </a:r>
          </a:p>
        </p:txBody>
      </p:sp>
      <p:grpSp>
        <p:nvGrpSpPr>
          <p:cNvPr id="4" name="Group 3">
            <a:extLst>
              <a:ext uri="{FF2B5EF4-FFF2-40B4-BE49-F238E27FC236}">
                <a16:creationId xmlns:a16="http://schemas.microsoft.com/office/drawing/2014/main" id="{8E19F428-836E-30CE-8C10-EF65110FCE98}"/>
              </a:ext>
            </a:extLst>
          </p:cNvPr>
          <p:cNvGrpSpPr/>
          <p:nvPr/>
        </p:nvGrpSpPr>
        <p:grpSpPr>
          <a:xfrm>
            <a:off x="5604676" y="1189099"/>
            <a:ext cx="1613084" cy="461665"/>
            <a:chOff x="2036127" y="1189099"/>
            <a:chExt cx="1613084" cy="461665"/>
          </a:xfrm>
        </p:grpSpPr>
        <p:sp>
          <p:nvSpPr>
            <p:cNvPr id="85" name="Oval 84">
              <a:extLst>
                <a:ext uri="{FF2B5EF4-FFF2-40B4-BE49-F238E27FC236}">
                  <a16:creationId xmlns:a16="http://schemas.microsoft.com/office/drawing/2014/main" id="{440D8BA2-16D6-6CC3-77BC-F32CA3961EC2}"/>
                </a:ext>
              </a:extLst>
            </p:cNvPr>
            <p:cNvSpPr/>
            <p:nvPr/>
          </p:nvSpPr>
          <p:spPr>
            <a:xfrm>
              <a:off x="2036127" y="1289957"/>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90" name="TextBox 89">
              <a:extLst>
                <a:ext uri="{FF2B5EF4-FFF2-40B4-BE49-F238E27FC236}">
                  <a16:creationId xmlns:a16="http://schemas.microsoft.com/office/drawing/2014/main" id="{A4B33B9F-FCEE-9CAC-BFA6-18FDC286299C}"/>
                </a:ext>
              </a:extLst>
            </p:cNvPr>
            <p:cNvSpPr txBox="1"/>
            <p:nvPr/>
          </p:nvSpPr>
          <p:spPr>
            <a:xfrm>
              <a:off x="2339023" y="1189099"/>
              <a:ext cx="1310188" cy="461665"/>
            </a:xfrm>
            <a:prstGeom prst="rect">
              <a:avLst/>
            </a:prstGeom>
            <a:noFill/>
          </p:spPr>
          <p:txBody>
            <a:bodyPr wrap="square" lIns="45720" tIns="45720" rIns="45720" bIns="45720" rtlCol="0" anchor="t" anchorCtr="0">
              <a:spAutoFit/>
            </a:bodyPr>
            <a:lstStyle/>
            <a:p>
              <a:pPr marL="0" marR="0" lvl="0" indent="0" rtl="0">
                <a:lnSpc>
                  <a:spcPct val="100000"/>
                </a:lnSpc>
                <a:spcBef>
                  <a:spcPts val="0"/>
                </a:spcBef>
                <a:spcAft>
                  <a:spcPts val="0"/>
                </a:spcAft>
                <a:buClr>
                  <a:srgbClr val="000000"/>
                </a:buClr>
                <a:buSzPts val="1500"/>
                <a:buFont typeface="Arial"/>
                <a:buNone/>
              </a:pPr>
              <a:r>
                <a:rPr lang="en-US" sz="1200" i="0" u="none" strike="noStrike" cap="none" dirty="0">
                  <a:latin typeface="Arial"/>
                  <a:ea typeface="Arial"/>
                  <a:cs typeface="Arial"/>
                  <a:sym typeface="Arial"/>
                </a:rPr>
                <a:t>Not required by the regulation</a:t>
              </a:r>
            </a:p>
          </p:txBody>
        </p:sp>
      </p:grpSp>
      <p:grpSp>
        <p:nvGrpSpPr>
          <p:cNvPr id="7" name="Group 6">
            <a:extLst>
              <a:ext uri="{FF2B5EF4-FFF2-40B4-BE49-F238E27FC236}">
                <a16:creationId xmlns:a16="http://schemas.microsoft.com/office/drawing/2014/main" id="{FBBE5A16-52B4-5713-473A-3B10EB00BAE9}"/>
              </a:ext>
            </a:extLst>
          </p:cNvPr>
          <p:cNvGrpSpPr/>
          <p:nvPr/>
        </p:nvGrpSpPr>
        <p:grpSpPr>
          <a:xfrm>
            <a:off x="2088950" y="1189099"/>
            <a:ext cx="3400678" cy="461665"/>
            <a:chOff x="3562185" y="1189099"/>
            <a:chExt cx="3400678" cy="461665"/>
          </a:xfrm>
        </p:grpSpPr>
        <p:grpSp>
          <p:nvGrpSpPr>
            <p:cNvPr id="86" name="Group 85">
              <a:extLst>
                <a:ext uri="{FF2B5EF4-FFF2-40B4-BE49-F238E27FC236}">
                  <a16:creationId xmlns:a16="http://schemas.microsoft.com/office/drawing/2014/main" id="{3681ED4E-A560-86A5-D1D1-62F9C604A009}"/>
                </a:ext>
              </a:extLst>
            </p:cNvPr>
            <p:cNvGrpSpPr/>
            <p:nvPr/>
          </p:nvGrpSpPr>
          <p:grpSpPr>
            <a:xfrm rot="10800000">
              <a:off x="3562185" y="1289957"/>
              <a:ext cx="259948" cy="259948"/>
              <a:chOff x="6860511" y="2313956"/>
              <a:chExt cx="259948" cy="259948"/>
            </a:xfrm>
          </p:grpSpPr>
          <p:sp>
            <p:nvSpPr>
              <p:cNvPr id="87" name="Oval 86">
                <a:extLst>
                  <a:ext uri="{FF2B5EF4-FFF2-40B4-BE49-F238E27FC236}">
                    <a16:creationId xmlns:a16="http://schemas.microsoft.com/office/drawing/2014/main" id="{C20E679B-04A6-3E9B-A22E-CE391BD36095}"/>
                  </a:ext>
                </a:extLst>
              </p:cNvPr>
              <p:cNvSpPr/>
              <p:nvPr/>
            </p:nvSpPr>
            <p:spPr>
              <a:xfrm rot="10800000">
                <a:off x="6860511" y="2313956"/>
                <a:ext cx="259948" cy="259948"/>
              </a:xfrm>
              <a:prstGeom prst="ellipse">
                <a:avLst/>
              </a:prstGeom>
              <a:solidFill>
                <a:schemeClr val="bg1"/>
              </a:solidFill>
              <a:ln w="25400">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8" name="Pie 87">
                <a:extLst>
                  <a:ext uri="{FF2B5EF4-FFF2-40B4-BE49-F238E27FC236}">
                    <a16:creationId xmlns:a16="http://schemas.microsoft.com/office/drawing/2014/main" id="{410331CF-9B7B-54FB-4407-FCEE22E8158F}"/>
                  </a:ext>
                </a:extLst>
              </p:cNvPr>
              <p:cNvSpPr/>
              <p:nvPr/>
            </p:nvSpPr>
            <p:spPr>
              <a:xfrm rot="10800000">
                <a:off x="6860511" y="2313956"/>
                <a:ext cx="259948" cy="259948"/>
              </a:xfrm>
              <a:prstGeom prst="pie">
                <a:avLst>
                  <a:gd name="adj1" fmla="val 5400000"/>
                  <a:gd name="adj2" fmla="val 16200000"/>
                </a:avLst>
              </a:prstGeom>
              <a:solidFill>
                <a:srgbClr val="00285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sp>
          <p:nvSpPr>
            <p:cNvPr id="91" name="TextBox 90">
              <a:extLst>
                <a:ext uri="{FF2B5EF4-FFF2-40B4-BE49-F238E27FC236}">
                  <a16:creationId xmlns:a16="http://schemas.microsoft.com/office/drawing/2014/main" id="{2FECDD87-B128-A0FB-C18F-2AA936514699}"/>
                </a:ext>
              </a:extLst>
            </p:cNvPr>
            <p:cNvSpPr txBox="1"/>
            <p:nvPr/>
          </p:nvSpPr>
          <p:spPr>
            <a:xfrm>
              <a:off x="3849041" y="1189099"/>
              <a:ext cx="3113822" cy="461665"/>
            </a:xfrm>
            <a:prstGeom prst="rect">
              <a:avLst/>
            </a:prstGeom>
            <a:noFill/>
          </p:spPr>
          <p:txBody>
            <a:bodyPr wrap="square" lIns="45720" tIns="45720" rIns="45720" bIns="45720" rtlCol="0" anchor="t" anchorCtr="0">
              <a:spAutoFit/>
            </a:bodyPr>
            <a:lstStyle/>
            <a:p>
              <a:pPr marL="0" marR="0" lvl="0" indent="0" rtl="0">
                <a:lnSpc>
                  <a:spcPct val="100000"/>
                </a:lnSpc>
                <a:spcBef>
                  <a:spcPts val="0"/>
                </a:spcBef>
                <a:spcAft>
                  <a:spcPts val="0"/>
                </a:spcAft>
                <a:buClr>
                  <a:srgbClr val="000000"/>
                </a:buClr>
                <a:buSzPts val="1500"/>
                <a:buFont typeface="Arial"/>
                <a:buNone/>
              </a:pPr>
              <a:r>
                <a:rPr lang="en-US" sz="1200" i="0" u="none" strike="noStrike" cap="none" dirty="0">
                  <a:latin typeface="Arial"/>
                  <a:ea typeface="Arial"/>
                  <a:cs typeface="Arial"/>
                  <a:sym typeface="Arial"/>
                </a:rPr>
                <a:t>Partial requirements or ones that vary based on certain factors, such as AI use case</a:t>
              </a:r>
            </a:p>
          </p:txBody>
        </p:sp>
      </p:grpSp>
      <p:sp>
        <p:nvSpPr>
          <p:cNvPr id="8" name="TextBox 7">
            <a:extLst>
              <a:ext uri="{FF2B5EF4-FFF2-40B4-BE49-F238E27FC236}">
                <a16:creationId xmlns:a16="http://schemas.microsoft.com/office/drawing/2014/main" id="{D0E1166F-480B-6539-05F4-5EB2CCBDFA83}"/>
              </a:ext>
            </a:extLst>
          </p:cNvPr>
          <p:cNvSpPr txBox="1"/>
          <p:nvPr/>
        </p:nvSpPr>
        <p:spPr>
          <a:xfrm>
            <a:off x="457199" y="6020415"/>
            <a:ext cx="7269481" cy="215444"/>
          </a:xfrm>
          <a:prstGeom prst="rect">
            <a:avLst/>
          </a:prstGeom>
          <a:noFill/>
        </p:spPr>
        <p:txBody>
          <a:bodyPr wrap="square" lIns="0" tIns="91440" rIns="0" bIns="0" rtlCol="0" anchor="b" anchorCtr="0">
            <a:spAutoFit/>
          </a:bodyPr>
          <a:lstStyle/>
          <a:p>
            <a:pPr>
              <a:spcBef>
                <a:spcPts val="300"/>
              </a:spcBef>
            </a:pPr>
            <a:r>
              <a:rPr lang="en-US" sz="800" dirty="0">
                <a:solidFill>
                  <a:srgbClr val="6F7878"/>
                </a:solidFill>
              </a:rPr>
              <a:t>Source: Gartner</a:t>
            </a:r>
          </a:p>
        </p:txBody>
      </p:sp>
    </p:spTree>
    <p:extLst>
      <p:ext uri="{BB962C8B-B14F-4D97-AF65-F5344CB8AC3E}">
        <p14:creationId xmlns:p14="http://schemas.microsoft.com/office/powerpoint/2010/main" val="179333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44C2-6806-320D-5BAB-CE78CF45DF84}"/>
              </a:ext>
            </a:extLst>
          </p:cNvPr>
          <p:cNvSpPr>
            <a:spLocks noGrp="1"/>
          </p:cNvSpPr>
          <p:nvPr>
            <p:ph type="title"/>
          </p:nvPr>
        </p:nvSpPr>
        <p:spPr/>
        <p:txBody>
          <a:bodyPr/>
          <a:lstStyle/>
          <a:p>
            <a:r>
              <a:rPr lang="en-US" dirty="0"/>
              <a:t>Questions for board discussion</a:t>
            </a:r>
          </a:p>
        </p:txBody>
      </p:sp>
      <p:sp>
        <p:nvSpPr>
          <p:cNvPr id="7" name="TextBox 6">
            <a:extLst>
              <a:ext uri="{FF2B5EF4-FFF2-40B4-BE49-F238E27FC236}">
                <a16:creationId xmlns:a16="http://schemas.microsoft.com/office/drawing/2014/main" id="{74FD0023-EDAA-0E41-F9DD-9564D26F641E}"/>
              </a:ext>
            </a:extLst>
          </p:cNvPr>
          <p:cNvSpPr txBox="1"/>
          <p:nvPr/>
        </p:nvSpPr>
        <p:spPr>
          <a:xfrm>
            <a:off x="572748" y="1309554"/>
            <a:ext cx="6919216" cy="4293483"/>
          </a:xfrm>
          <a:prstGeom prst="rect">
            <a:avLst/>
          </a:prstGeom>
          <a:noFill/>
        </p:spPr>
        <p:txBody>
          <a:bodyPr wrap="square" lIns="182880" tIns="0" rIns="0" bIns="0" rtlCol="0">
            <a:spAutoFit/>
          </a:bodyPr>
          <a:lstStyle/>
          <a:p>
            <a:pPr>
              <a:spcBef>
                <a:spcPts val="3000"/>
              </a:spcBef>
            </a:pPr>
            <a:r>
              <a:rPr lang="en-US" sz="1400" b="0" i="0" u="none" strike="noStrike" cap="none" dirty="0">
                <a:solidFill>
                  <a:srgbClr val="000000"/>
                </a:solidFill>
                <a:latin typeface="Arial"/>
                <a:ea typeface="Arial"/>
                <a:cs typeface="Arial"/>
                <a:sym typeface="Arial"/>
              </a:rPr>
              <a:t>How can we ensure the AI principles of </a:t>
            </a:r>
            <a:r>
              <a:rPr lang="en-US" sz="1400" b="1" i="0" u="none" strike="noStrike" cap="none" dirty="0">
                <a:solidFill>
                  <a:srgbClr val="000000"/>
                </a:solidFill>
                <a:latin typeface="Arial"/>
                <a:ea typeface="Arial"/>
                <a:cs typeface="Arial"/>
                <a:sym typeface="Arial"/>
              </a:rPr>
              <a:t>transparency, fairness, human oversight, </a:t>
            </a:r>
            <a:br>
              <a:rPr lang="en-US" sz="1400" b="1" i="0" u="none" strike="noStrike" cap="none" dirty="0">
                <a:solidFill>
                  <a:srgbClr val="000000"/>
                </a:solidFill>
                <a:latin typeface="Arial"/>
                <a:ea typeface="Arial"/>
                <a:cs typeface="Arial"/>
                <a:sym typeface="Arial"/>
              </a:rPr>
            </a:br>
            <a:r>
              <a:rPr lang="en-US" sz="1400" b="1" i="0" u="none" strike="noStrike" cap="none" dirty="0">
                <a:solidFill>
                  <a:srgbClr val="000000"/>
                </a:solidFill>
                <a:latin typeface="Arial"/>
                <a:ea typeface="Arial"/>
                <a:cs typeface="Arial"/>
                <a:sym typeface="Arial"/>
              </a:rPr>
              <a:t>risk management and privacy </a:t>
            </a:r>
            <a:r>
              <a:rPr lang="en-US" sz="1400" b="0" i="0" u="none" strike="noStrike" cap="none" dirty="0">
                <a:solidFill>
                  <a:srgbClr val="000000"/>
                </a:solidFill>
                <a:latin typeface="Arial"/>
                <a:ea typeface="Arial"/>
                <a:cs typeface="Arial"/>
                <a:sym typeface="Arial"/>
              </a:rPr>
              <a:t>are </a:t>
            </a:r>
            <a:r>
              <a:rPr lang="en-US" sz="1400" b="1" i="0" u="none" strike="noStrike" cap="none" dirty="0">
                <a:solidFill>
                  <a:srgbClr val="000000"/>
                </a:solidFill>
                <a:latin typeface="Arial"/>
                <a:ea typeface="Arial"/>
                <a:cs typeface="Arial"/>
                <a:sym typeface="Arial"/>
              </a:rPr>
              <a:t>integrated into </a:t>
            </a:r>
            <a:r>
              <a:rPr lang="en-US" sz="1400" b="1" i="0" u="none" strike="noStrike" cap="none" dirty="0">
                <a:solidFill>
                  <a:srgbClr val="000000"/>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our company’s AI strategy?</a:t>
            </a:r>
            <a:endParaRPr lang="en-US" sz="1400" b="0" i="0" u="none" strike="noStrike" cap="none" dirty="0">
              <a:solidFill>
                <a:srgbClr val="000000"/>
              </a:solidFill>
              <a:latin typeface="Arial"/>
              <a:ea typeface="Arial"/>
              <a:cs typeface="Arial"/>
              <a:sym typeface="Arial"/>
            </a:endParaRPr>
          </a:p>
          <a:p>
            <a:pPr>
              <a:spcBef>
                <a:spcPts val="3000"/>
              </a:spcBef>
            </a:pPr>
            <a:r>
              <a:rPr lang="en-US" sz="1400" b="0" i="0" u="none" strike="noStrike" cap="none" dirty="0">
                <a:solidFill>
                  <a:schemeClr val="dk1"/>
                </a:solidFill>
                <a:latin typeface="Arial"/>
                <a:ea typeface="Arial"/>
                <a:cs typeface="Arial"/>
                <a:sym typeface="Arial"/>
              </a:rPr>
              <a:t>Do any </a:t>
            </a:r>
            <a:r>
              <a:rPr lang="en-US" sz="1400" b="1" i="0" u="none" strike="noStrike" cap="none" dirty="0">
                <a:solidFill>
                  <a:schemeClr val="dk1"/>
                </a:solidFill>
                <a:latin typeface="Arial"/>
                <a:ea typeface="Arial"/>
                <a:cs typeface="Arial"/>
                <a:sym typeface="Arial"/>
              </a:rPr>
              <a:t>gaps exist </a:t>
            </a:r>
            <a:r>
              <a:rPr lang="en-US" sz="1400" b="0" i="0" u="none" strike="noStrike" cap="none" dirty="0">
                <a:solidFill>
                  <a:schemeClr val="dk1"/>
                </a:solidFill>
                <a:latin typeface="Arial"/>
                <a:ea typeface="Arial"/>
                <a:cs typeface="Arial"/>
                <a:sym typeface="Arial"/>
              </a:rPr>
              <a:t>between our current organizational governance of AI </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and these principles?</a:t>
            </a:r>
            <a:endParaRPr lang="en-US" sz="1400" b="0" i="0" u="none" strike="noStrike" cap="none" dirty="0">
              <a:solidFill>
                <a:srgbClr val="000000"/>
              </a:solidFill>
              <a:latin typeface="Arial"/>
              <a:ea typeface="Arial"/>
              <a:cs typeface="Arial"/>
              <a:sym typeface="Arial"/>
            </a:endParaRPr>
          </a:p>
          <a:p>
            <a:pPr>
              <a:spcBef>
                <a:spcPts val="3000"/>
              </a:spcBef>
            </a:pPr>
            <a:r>
              <a:rPr lang="en-US" sz="1400" b="0" i="0" u="none" strike="noStrike" cap="none" dirty="0">
                <a:solidFill>
                  <a:srgbClr val="000000"/>
                </a:solidFill>
                <a:latin typeface="Arial"/>
                <a:ea typeface="Arial"/>
                <a:cs typeface="Arial"/>
                <a:sym typeface="Arial"/>
              </a:rPr>
              <a:t>What are </a:t>
            </a:r>
            <a:r>
              <a:rPr lang="en-US" sz="1400" b="1" i="0" u="none" strike="noStrike" cap="none" dirty="0">
                <a:solidFill>
                  <a:srgbClr val="000000"/>
                </a:solidFill>
                <a:latin typeface="Arial"/>
                <a:ea typeface="Arial"/>
                <a:cs typeface="Arial"/>
                <a:sym typeface="Arial"/>
              </a:rPr>
              <a:t>minimum guarantees </a:t>
            </a:r>
            <a:r>
              <a:rPr lang="en-US" sz="1400" b="0" i="0" u="none" strike="noStrike" cap="none" dirty="0">
                <a:solidFill>
                  <a:srgbClr val="000000"/>
                </a:solidFill>
                <a:latin typeface="Arial"/>
                <a:ea typeface="Arial"/>
                <a:cs typeface="Arial"/>
                <a:sym typeface="Arial"/>
              </a:rPr>
              <a:t>that we should provide to our clients related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to these principles?</a:t>
            </a:r>
          </a:p>
          <a:p>
            <a:pPr>
              <a:spcBef>
                <a:spcPts val="3000"/>
              </a:spcBef>
            </a:pPr>
            <a:r>
              <a:rPr lang="en-US" sz="1400" b="0" i="0" u="none" strike="noStrike" cap="none" dirty="0">
                <a:solidFill>
                  <a:srgbClr val="000000"/>
                </a:solidFill>
                <a:latin typeface="Arial"/>
                <a:ea typeface="Arial"/>
                <a:cs typeface="Arial"/>
                <a:sym typeface="Arial"/>
              </a:rPr>
              <a:t>What are some </a:t>
            </a:r>
            <a:r>
              <a:rPr lang="en-US" sz="1400" b="1" i="0" u="none" strike="noStrike" cap="none" dirty="0">
                <a:solidFill>
                  <a:srgbClr val="000000"/>
                </a:solidFill>
                <a:latin typeface="Arial"/>
                <a:ea typeface="Arial"/>
                <a:cs typeface="Arial"/>
                <a:sym typeface="Arial"/>
              </a:rPr>
              <a:t>must-avoid outcomes </a:t>
            </a:r>
            <a:r>
              <a:rPr lang="en-US" sz="1400" b="0" i="0" u="none" strike="noStrike" cap="none" dirty="0">
                <a:solidFill>
                  <a:srgbClr val="000000"/>
                </a:solidFill>
                <a:latin typeface="Arial"/>
                <a:ea typeface="Arial"/>
                <a:cs typeface="Arial"/>
                <a:sym typeface="Arial"/>
              </a:rPr>
              <a:t>related to the implementation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of these principles?</a:t>
            </a:r>
          </a:p>
          <a:p>
            <a:pPr>
              <a:spcBef>
                <a:spcPts val="3000"/>
              </a:spcBef>
            </a:pPr>
            <a:r>
              <a:rPr lang="en-US" sz="1400" b="1" i="0" u="none" strike="noStrike" cap="none" dirty="0">
                <a:solidFill>
                  <a:srgbClr val="000000"/>
                </a:solidFill>
                <a:latin typeface="Arial"/>
                <a:ea typeface="Arial"/>
                <a:cs typeface="Arial"/>
                <a:sym typeface="Arial"/>
              </a:rPr>
              <a:t>How much risk</a:t>
            </a:r>
            <a:r>
              <a:rPr lang="en-US" sz="1400" b="0" i="0" u="none" strike="noStrike" cap="none" dirty="0">
                <a:solidFill>
                  <a:srgbClr val="000000"/>
                </a:solidFill>
                <a:latin typeface="Arial"/>
                <a:ea typeface="Arial"/>
                <a:cs typeface="Arial"/>
                <a:sym typeface="Arial"/>
              </a:rPr>
              <a:t> are we willing to take on as a company through our use of AI?</a:t>
            </a:r>
          </a:p>
          <a:p>
            <a:pPr>
              <a:spcBef>
                <a:spcPts val="3000"/>
              </a:spcBef>
            </a:pPr>
            <a:r>
              <a:rPr lang="en-US" sz="1400" b="0" i="0" u="none" strike="noStrike" cap="none" dirty="0">
                <a:solidFill>
                  <a:srgbClr val="000000"/>
                </a:solidFill>
                <a:latin typeface="Arial"/>
                <a:ea typeface="Arial"/>
                <a:cs typeface="Arial"/>
                <a:sym typeface="Arial"/>
              </a:rPr>
              <a:t>Do we want to take a </a:t>
            </a:r>
            <a:r>
              <a:rPr lang="en-US" sz="1400" b="1" i="0" u="none" strike="noStrike" cap="none" dirty="0">
                <a:solidFill>
                  <a:srgbClr val="000000"/>
                </a:solidFill>
                <a:latin typeface="Arial"/>
                <a:ea typeface="Arial"/>
                <a:cs typeface="Arial"/>
                <a:sym typeface="Arial"/>
              </a:rPr>
              <a:t>“global” approach to AI that adheres to the most restrictive laws</a:t>
            </a:r>
            <a:r>
              <a:rPr lang="en-US" sz="1400" b="0" i="0" u="none" strike="noStrike" cap="none" dirty="0">
                <a:solidFill>
                  <a:srgbClr val="000000"/>
                </a:solidFill>
                <a:latin typeface="Arial"/>
                <a:ea typeface="Arial"/>
                <a:cs typeface="Arial"/>
                <a:sym typeface="Arial"/>
              </a:rPr>
              <a:t> or a </a:t>
            </a:r>
            <a:r>
              <a:rPr lang="en-US" sz="1400" b="1" i="0" u="none" strike="noStrike" cap="none" dirty="0">
                <a:solidFill>
                  <a:srgbClr val="000000"/>
                </a:solidFill>
                <a:latin typeface="Arial"/>
                <a:ea typeface="Arial"/>
                <a:cs typeface="Arial"/>
                <a:sym typeface="Arial"/>
              </a:rPr>
              <a:t>“regional” approach that adopts different policies per jurisdiction?</a:t>
            </a:r>
          </a:p>
        </p:txBody>
      </p:sp>
      <p:sp>
        <p:nvSpPr>
          <p:cNvPr id="8" name="Freeform 7">
            <a:extLst>
              <a:ext uri="{FF2B5EF4-FFF2-40B4-BE49-F238E27FC236}">
                <a16:creationId xmlns:a16="http://schemas.microsoft.com/office/drawing/2014/main" id="{EE048BE3-E8FE-62F1-7906-0EB01CD69EC8}"/>
              </a:ext>
            </a:extLst>
          </p:cNvPr>
          <p:cNvSpPr/>
          <p:nvPr/>
        </p:nvSpPr>
        <p:spPr>
          <a:xfrm>
            <a:off x="457200" y="1368996"/>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9" name="Freeform 8">
            <a:extLst>
              <a:ext uri="{FF2B5EF4-FFF2-40B4-BE49-F238E27FC236}">
                <a16:creationId xmlns:a16="http://schemas.microsoft.com/office/drawing/2014/main" id="{C07E971B-5916-49E7-1CFB-42AAF2A5885B}"/>
              </a:ext>
            </a:extLst>
          </p:cNvPr>
          <p:cNvSpPr/>
          <p:nvPr/>
        </p:nvSpPr>
        <p:spPr>
          <a:xfrm>
            <a:off x="457200" y="2970996"/>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10" name="Freeform 9">
            <a:extLst>
              <a:ext uri="{FF2B5EF4-FFF2-40B4-BE49-F238E27FC236}">
                <a16:creationId xmlns:a16="http://schemas.microsoft.com/office/drawing/2014/main" id="{715C13B5-C578-99CC-0765-D69B5360516C}"/>
              </a:ext>
            </a:extLst>
          </p:cNvPr>
          <p:cNvSpPr/>
          <p:nvPr/>
        </p:nvSpPr>
        <p:spPr>
          <a:xfrm>
            <a:off x="457200" y="3778279"/>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11" name="Freeform 10">
            <a:extLst>
              <a:ext uri="{FF2B5EF4-FFF2-40B4-BE49-F238E27FC236}">
                <a16:creationId xmlns:a16="http://schemas.microsoft.com/office/drawing/2014/main" id="{F0F1F26D-912D-2D5A-DADA-B1F88A9C5D0C}"/>
              </a:ext>
            </a:extLst>
          </p:cNvPr>
          <p:cNvSpPr/>
          <p:nvPr/>
        </p:nvSpPr>
        <p:spPr>
          <a:xfrm>
            <a:off x="457200" y="4484904"/>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12" name="Freeform 11">
            <a:extLst>
              <a:ext uri="{FF2B5EF4-FFF2-40B4-BE49-F238E27FC236}">
                <a16:creationId xmlns:a16="http://schemas.microsoft.com/office/drawing/2014/main" id="{CA24F59C-F526-0538-1858-226D56A812E2}"/>
              </a:ext>
            </a:extLst>
          </p:cNvPr>
          <p:cNvSpPr/>
          <p:nvPr/>
        </p:nvSpPr>
        <p:spPr>
          <a:xfrm>
            <a:off x="457200" y="5192536"/>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13" name="Freeform 12">
            <a:extLst>
              <a:ext uri="{FF2B5EF4-FFF2-40B4-BE49-F238E27FC236}">
                <a16:creationId xmlns:a16="http://schemas.microsoft.com/office/drawing/2014/main" id="{6BECF711-0881-E761-A9F0-E5B99DC164D6}"/>
              </a:ext>
            </a:extLst>
          </p:cNvPr>
          <p:cNvSpPr/>
          <p:nvPr/>
        </p:nvSpPr>
        <p:spPr>
          <a:xfrm>
            <a:off x="457200" y="2162625"/>
            <a:ext cx="162509" cy="325018"/>
          </a:xfrm>
          <a:custGeom>
            <a:avLst/>
            <a:gdLst/>
            <a:ahLst/>
            <a:cxnLst/>
            <a:rect l="l" t="t" r="r" b="b"/>
            <a:pathLst>
              <a:path w="304038" h="608076">
                <a:moveTo>
                  <a:pt x="304038" y="304038"/>
                </a:moveTo>
                <a:lnTo>
                  <a:pt x="0" y="0"/>
                </a:lnTo>
                <a:lnTo>
                  <a:pt x="0" y="608076"/>
                </a:lnTo>
                <a:close/>
              </a:path>
            </a:pathLst>
          </a:custGeom>
          <a:solidFill>
            <a:srgbClr val="002856"/>
          </a:solidFill>
        </p:spPr>
        <p:txBody>
          <a:bodyPr/>
          <a:lstStyle/>
          <a:p>
            <a:endParaRPr lang="en-US" dirty="0"/>
          </a:p>
        </p:txBody>
      </p:sp>
      <p:sp>
        <p:nvSpPr>
          <p:cNvPr id="3" name="TextBox 2">
            <a:extLst>
              <a:ext uri="{FF2B5EF4-FFF2-40B4-BE49-F238E27FC236}">
                <a16:creationId xmlns:a16="http://schemas.microsoft.com/office/drawing/2014/main" id="{C643A74F-9382-F7B9-E5F9-978DF5C76717}"/>
              </a:ext>
            </a:extLst>
          </p:cNvPr>
          <p:cNvSpPr txBox="1"/>
          <p:nvPr/>
        </p:nvSpPr>
        <p:spPr>
          <a:xfrm>
            <a:off x="457200" y="5618786"/>
            <a:ext cx="7269481" cy="246221"/>
          </a:xfrm>
          <a:prstGeom prst="rect">
            <a:avLst/>
          </a:prstGeom>
          <a:noFill/>
        </p:spPr>
        <p:txBody>
          <a:bodyPr wrap="square" lIns="0" tIns="91440" rIns="0" bIns="0" rtlCol="0" anchor="b" anchorCtr="0">
            <a:spAutoFit/>
          </a:bodyPr>
          <a:lstStyle/>
          <a:p>
            <a:pPr>
              <a:spcBef>
                <a:spcPts val="300"/>
              </a:spcBef>
            </a:pPr>
            <a:r>
              <a:rPr lang="en-US" sz="1000" dirty="0">
                <a:solidFill>
                  <a:srgbClr val="6F7878"/>
                </a:solidFill>
              </a:rPr>
              <a:t>Source: Gartner</a:t>
            </a:r>
          </a:p>
        </p:txBody>
      </p:sp>
      <p:pic>
        <p:nvPicPr>
          <p:cNvPr id="17" name="Picture 16">
            <a:extLst>
              <a:ext uri="{FF2B5EF4-FFF2-40B4-BE49-F238E27FC236}">
                <a16:creationId xmlns:a16="http://schemas.microsoft.com/office/drawing/2014/main" id="{0BF6E96A-C348-2E1A-8130-88FC952912DE}"/>
              </a:ext>
            </a:extLst>
          </p:cNvPr>
          <p:cNvPicPr>
            <a:picLocks noChangeAspect="1"/>
          </p:cNvPicPr>
          <p:nvPr/>
        </p:nvPicPr>
        <p:blipFill rotWithShape="1">
          <a:blip r:embed="rId3"/>
          <a:srcRect t="9399" r="11421"/>
          <a:stretch/>
        </p:blipFill>
        <p:spPr>
          <a:xfrm>
            <a:off x="8426337" y="0"/>
            <a:ext cx="3765663" cy="5192536"/>
          </a:xfrm>
          <a:prstGeom prst="rect">
            <a:avLst/>
          </a:prstGeom>
        </p:spPr>
      </p:pic>
    </p:spTree>
    <p:extLst>
      <p:ext uri="{BB962C8B-B14F-4D97-AF65-F5344CB8AC3E}">
        <p14:creationId xmlns:p14="http://schemas.microsoft.com/office/powerpoint/2010/main" val="192735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7C7F-921C-0533-67BE-DEE0EA34670C}"/>
              </a:ext>
            </a:extLst>
          </p:cNvPr>
          <p:cNvSpPr>
            <a:spLocks noGrp="1"/>
          </p:cNvSpPr>
          <p:nvPr>
            <p:ph type="title"/>
          </p:nvPr>
        </p:nvSpPr>
        <p:spPr/>
        <p:txBody>
          <a:bodyPr/>
          <a:lstStyle/>
          <a:p>
            <a:r>
              <a:rPr lang="en-US" dirty="0"/>
              <a:t>Checklist for board oversight</a:t>
            </a:r>
          </a:p>
        </p:txBody>
      </p:sp>
      <p:sp>
        <p:nvSpPr>
          <p:cNvPr id="3" name="Text Placeholder 2">
            <a:extLst>
              <a:ext uri="{FF2B5EF4-FFF2-40B4-BE49-F238E27FC236}">
                <a16:creationId xmlns:a16="http://schemas.microsoft.com/office/drawing/2014/main" id="{A63DD8EC-C2D4-BBC9-38A9-40E39CA80B26}"/>
              </a:ext>
            </a:extLst>
          </p:cNvPr>
          <p:cNvSpPr>
            <a:spLocks noGrp="1"/>
          </p:cNvSpPr>
          <p:nvPr>
            <p:ph type="body" sz="quarter" idx="10"/>
          </p:nvPr>
        </p:nvSpPr>
        <p:spPr/>
        <p:txBody>
          <a:bodyPr/>
          <a:lstStyle/>
          <a:p>
            <a:r>
              <a:rPr lang="en-US" dirty="0"/>
              <a:t>Common AI Principles and Related Questions for Board Discussion</a:t>
            </a:r>
          </a:p>
        </p:txBody>
      </p:sp>
      <p:graphicFrame>
        <p:nvGraphicFramePr>
          <p:cNvPr id="4" name="Table 3">
            <a:extLst>
              <a:ext uri="{FF2B5EF4-FFF2-40B4-BE49-F238E27FC236}">
                <a16:creationId xmlns:a16="http://schemas.microsoft.com/office/drawing/2014/main" id="{8D53582B-A3E7-CE80-A3A2-58C10DE69912}"/>
              </a:ext>
            </a:extLst>
          </p:cNvPr>
          <p:cNvGraphicFramePr>
            <a:graphicFrameLocks noGrp="1"/>
          </p:cNvGraphicFramePr>
          <p:nvPr>
            <p:extLst>
              <p:ext uri="{D42A27DB-BD31-4B8C-83A1-F6EECF244321}">
                <p14:modId xmlns:p14="http://schemas.microsoft.com/office/powerpoint/2010/main" val="290505034"/>
              </p:ext>
            </p:extLst>
          </p:nvPr>
        </p:nvGraphicFramePr>
        <p:xfrm>
          <a:off x="571501" y="1343025"/>
          <a:ext cx="5384799" cy="4747260"/>
        </p:xfrm>
        <a:graphic>
          <a:graphicData uri="http://schemas.openxmlformats.org/drawingml/2006/table">
            <a:tbl>
              <a:tblPr firstRow="1" bandRow="1">
                <a:tableStyleId>{5940675A-B579-460E-94D1-54222C63F5DA}</a:tableStyleId>
              </a:tblPr>
              <a:tblGrid>
                <a:gridCol w="1574799">
                  <a:extLst>
                    <a:ext uri="{9D8B030D-6E8A-4147-A177-3AD203B41FA5}">
                      <a16:colId xmlns:a16="http://schemas.microsoft.com/office/drawing/2014/main" val="1085233358"/>
                    </a:ext>
                  </a:extLst>
                </a:gridCol>
                <a:gridCol w="3810000">
                  <a:extLst>
                    <a:ext uri="{9D8B030D-6E8A-4147-A177-3AD203B41FA5}">
                      <a16:colId xmlns:a16="http://schemas.microsoft.com/office/drawing/2014/main" val="906917266"/>
                    </a:ext>
                  </a:extLst>
                </a:gridCol>
              </a:tblGrid>
              <a:tr h="129873">
                <a:tc>
                  <a:txBody>
                    <a:bodyPr/>
                    <a:lstStyle/>
                    <a:p>
                      <a:pPr algn="l"/>
                      <a:r>
                        <a:rPr lang="en-US" sz="1400" b="1" dirty="0">
                          <a:solidFill>
                            <a:srgbClr val="002856"/>
                          </a:solidFill>
                        </a:rPr>
                        <a:t>Transparency</a:t>
                      </a:r>
                    </a:p>
                  </a:txBody>
                  <a:tcPr marL="180000"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What information should we ensure AI users, customers, employees and other stakeholders have about our use of AI? </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What information would you like the executive team to report to you regarding our company’s use and adoption of AI?</a:t>
                      </a:r>
                    </a:p>
                  </a:txBody>
                  <a:tcPr marR="0"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5222752"/>
                  </a:ext>
                </a:extLst>
              </a:tr>
              <a:tr h="0">
                <a:tc>
                  <a:txBody>
                    <a:bodyPr/>
                    <a:lstStyle/>
                    <a:p>
                      <a:pPr algn="l"/>
                      <a:r>
                        <a:rPr lang="en-US" sz="1400" b="1" dirty="0">
                          <a:solidFill>
                            <a:srgbClr val="002856"/>
                          </a:solidFill>
                        </a:rPr>
                        <a:t>Fairness</a:t>
                      </a:r>
                    </a:p>
                  </a:txBody>
                  <a:tcPr marL="180000" marT="91440" marB="91440" anchor="ct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What are negative reputational, legal,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ethical and financial outcomes that we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must make sure to avoid as we adopt AI?</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How do we ensure that negative fundamental and societal impacts are avoided in our development and use of AI?</a:t>
                      </a:r>
                    </a:p>
                  </a:txBody>
                  <a:tcPr marR="0" marT="91440" marB="91440" anchor="ct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3160433"/>
                  </a:ext>
                </a:extLst>
              </a:tr>
              <a:tr h="220784">
                <a:tc>
                  <a:txBody>
                    <a:bodyPr/>
                    <a:lstStyle/>
                    <a:p>
                      <a:pPr algn="l"/>
                      <a:r>
                        <a:rPr lang="en-US" sz="1400" b="1" dirty="0">
                          <a:solidFill>
                            <a:srgbClr val="002856"/>
                          </a:solidFill>
                        </a:rPr>
                        <a:t>Human Oversight</a:t>
                      </a:r>
                    </a:p>
                  </a:txBody>
                  <a:tcPr marL="18000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To what extent are we confident that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our employees and business partners understand their obligations when using AI?</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To what extent does our strategic plan depend on automated AI systems, and what level of human oversight do we ensure we provide our customers, employees and shareholders?</a:t>
                      </a:r>
                    </a:p>
                  </a:txBody>
                  <a:tcPr marR="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779964"/>
                  </a:ext>
                </a:extLst>
              </a:tr>
            </a:tbl>
          </a:graphicData>
        </a:graphic>
      </p:graphicFrame>
      <p:graphicFrame>
        <p:nvGraphicFramePr>
          <p:cNvPr id="8" name="Table 7">
            <a:extLst>
              <a:ext uri="{FF2B5EF4-FFF2-40B4-BE49-F238E27FC236}">
                <a16:creationId xmlns:a16="http://schemas.microsoft.com/office/drawing/2014/main" id="{0CA8898A-C312-02CF-1AD4-F9A113522970}"/>
              </a:ext>
            </a:extLst>
          </p:cNvPr>
          <p:cNvGraphicFramePr>
            <a:graphicFrameLocks noGrp="1"/>
          </p:cNvGraphicFramePr>
          <p:nvPr>
            <p:extLst>
              <p:ext uri="{D42A27DB-BD31-4B8C-83A1-F6EECF244321}">
                <p14:modId xmlns:p14="http://schemas.microsoft.com/office/powerpoint/2010/main" val="1220347275"/>
              </p:ext>
            </p:extLst>
          </p:nvPr>
        </p:nvGraphicFramePr>
        <p:xfrm>
          <a:off x="6261101" y="1343025"/>
          <a:ext cx="5740399" cy="3284220"/>
        </p:xfrm>
        <a:graphic>
          <a:graphicData uri="http://schemas.openxmlformats.org/drawingml/2006/table">
            <a:tbl>
              <a:tblPr firstRow="1" bandRow="1">
                <a:tableStyleId>{5940675A-B579-460E-94D1-54222C63F5DA}</a:tableStyleId>
              </a:tblPr>
              <a:tblGrid>
                <a:gridCol w="1473199">
                  <a:extLst>
                    <a:ext uri="{9D8B030D-6E8A-4147-A177-3AD203B41FA5}">
                      <a16:colId xmlns:a16="http://schemas.microsoft.com/office/drawing/2014/main" val="1085233358"/>
                    </a:ext>
                  </a:extLst>
                </a:gridCol>
                <a:gridCol w="4267200">
                  <a:extLst>
                    <a:ext uri="{9D8B030D-6E8A-4147-A177-3AD203B41FA5}">
                      <a16:colId xmlns:a16="http://schemas.microsoft.com/office/drawing/2014/main" val="906917266"/>
                    </a:ext>
                  </a:extLst>
                </a:gridCol>
              </a:tblGrid>
              <a:tr h="220784">
                <a:tc>
                  <a:txBody>
                    <a:bodyPr/>
                    <a:lstStyle/>
                    <a:p>
                      <a:pPr algn="l"/>
                      <a:r>
                        <a:rPr lang="en-US" sz="1400" b="1" dirty="0">
                          <a:solidFill>
                            <a:srgbClr val="002856"/>
                          </a:solidFill>
                        </a:rPr>
                        <a:t>Risk Management</a:t>
                      </a:r>
                    </a:p>
                  </a:txBody>
                  <a:tcPr marL="180000" anchor="ctr">
                    <a:lnL w="12700" cmpd="sng">
                      <a:noFill/>
                    </a:lnL>
                    <a:lnR w="12700" cmpd="sng">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How do we ensure we are identifying and categorizing potential risks in our AI ecosystem? </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How are we envisioning partnering with third parties to enhance the development or deployment of AI tools and systems?</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Do we want to adapt our AI risk management processes based on geographic jurisdiction?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If so, how?</a:t>
                      </a:r>
                    </a:p>
                  </a:txBody>
                  <a:tcPr anchor="ctr">
                    <a:lnL w="12700" cmpd="sng">
                      <a:noFill/>
                    </a:lnL>
                    <a:lnR w="12700" cmpd="sng">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8141421"/>
                  </a:ext>
                </a:extLst>
              </a:tr>
              <a:tr h="129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856"/>
                          </a:solidFill>
                        </a:rPr>
                        <a:t>Privacy</a:t>
                      </a:r>
                    </a:p>
                  </a:txBody>
                  <a:tcPr marL="180000"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4F4F4"/>
                    </a:solidFill>
                  </a:tcPr>
                </a:tc>
                <a:tc>
                  <a:txBody>
                    <a:bodyPr/>
                    <a:lstStyle/>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What principles should we follow to minimize leakage of personal or sensitive company information?</a:t>
                      </a:r>
                    </a:p>
                    <a:p>
                      <a:pPr marL="201168" marR="0" lvl="0" indent="-201168" algn="l" defTabSz="457200" rtl="0" eaLnBrk="1" fontAlgn="auto" latinLnBrk="0" hangingPunct="1">
                        <a:lnSpc>
                          <a:spcPct val="100000"/>
                        </a:lnSpc>
                        <a:spcBef>
                          <a:spcPts val="300"/>
                        </a:spcBef>
                        <a:spcAft>
                          <a:spcPts val="0"/>
                        </a:spcAft>
                        <a:buClr>
                          <a:srgbClr val="6F7878"/>
                        </a:buClr>
                        <a:buSzPct val="150000"/>
                        <a:buFont typeface="Arial" panose="020B0604020202020204" pitchFamily="34" charset="0"/>
                        <a:buChar char="□"/>
                        <a:tabLst/>
                        <a:defRPr/>
                      </a:pPr>
                      <a:r>
                        <a:rPr lang="en-US" sz="1400" kern="1200" dirty="0">
                          <a:solidFill>
                            <a:schemeClr val="tx1"/>
                          </a:solidFill>
                          <a:latin typeface="+mn-lt"/>
                          <a:ea typeface="+mn-ea"/>
                          <a:cs typeface="+mn-cs"/>
                        </a:rPr>
                        <a:t>How should we communicate to our internal stakeholders and external clients about how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we are using AI to support our business?</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205807"/>
                  </a:ext>
                </a:extLst>
              </a:tr>
            </a:tbl>
          </a:graphicData>
        </a:graphic>
      </p:graphicFrame>
      <p:sp>
        <p:nvSpPr>
          <p:cNvPr id="9" name="Google Shape;102;g265f72b26b1_1_4">
            <a:extLst>
              <a:ext uri="{FF2B5EF4-FFF2-40B4-BE49-F238E27FC236}">
                <a16:creationId xmlns:a16="http://schemas.microsoft.com/office/drawing/2014/main" id="{2E413507-DD64-9887-AE5A-CA767DDA8762}"/>
              </a:ext>
            </a:extLst>
          </p:cNvPr>
          <p:cNvSpPr txBox="1"/>
          <p:nvPr/>
        </p:nvSpPr>
        <p:spPr>
          <a:xfrm>
            <a:off x="12701" y="1870369"/>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1</a:t>
            </a:r>
            <a:endParaRPr lang="en-US" sz="2400" baseline="30000" dirty="0">
              <a:solidFill>
                <a:srgbClr val="FF540A"/>
              </a:solidFill>
              <a:latin typeface="+mj-lt"/>
            </a:endParaRPr>
          </a:p>
        </p:txBody>
      </p:sp>
      <p:sp>
        <p:nvSpPr>
          <p:cNvPr id="10" name="Google Shape;102;g265f72b26b1_1_4">
            <a:extLst>
              <a:ext uri="{FF2B5EF4-FFF2-40B4-BE49-F238E27FC236}">
                <a16:creationId xmlns:a16="http://schemas.microsoft.com/office/drawing/2014/main" id="{D3E2C3D8-64C0-24D9-1A98-3A673EC1F365}"/>
              </a:ext>
            </a:extLst>
          </p:cNvPr>
          <p:cNvSpPr txBox="1"/>
          <p:nvPr/>
        </p:nvSpPr>
        <p:spPr>
          <a:xfrm>
            <a:off x="12701" y="3328396"/>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2</a:t>
            </a:r>
            <a:endParaRPr lang="en-US" sz="2400" baseline="30000" dirty="0">
              <a:solidFill>
                <a:srgbClr val="FF540A"/>
              </a:solidFill>
              <a:latin typeface="+mj-lt"/>
            </a:endParaRPr>
          </a:p>
        </p:txBody>
      </p:sp>
      <p:sp>
        <p:nvSpPr>
          <p:cNvPr id="15" name="Google Shape;102;g265f72b26b1_1_4">
            <a:extLst>
              <a:ext uri="{FF2B5EF4-FFF2-40B4-BE49-F238E27FC236}">
                <a16:creationId xmlns:a16="http://schemas.microsoft.com/office/drawing/2014/main" id="{C83750CC-1F0D-035D-D222-77A126CD534B}"/>
              </a:ext>
            </a:extLst>
          </p:cNvPr>
          <p:cNvSpPr txBox="1"/>
          <p:nvPr/>
        </p:nvSpPr>
        <p:spPr>
          <a:xfrm>
            <a:off x="12701" y="4988277"/>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3</a:t>
            </a:r>
            <a:endParaRPr lang="en-US" sz="2400" baseline="30000" dirty="0">
              <a:solidFill>
                <a:srgbClr val="FF540A"/>
              </a:solidFill>
              <a:latin typeface="+mj-lt"/>
            </a:endParaRPr>
          </a:p>
        </p:txBody>
      </p:sp>
      <p:sp>
        <p:nvSpPr>
          <p:cNvPr id="16" name="Google Shape;102;g265f72b26b1_1_4">
            <a:extLst>
              <a:ext uri="{FF2B5EF4-FFF2-40B4-BE49-F238E27FC236}">
                <a16:creationId xmlns:a16="http://schemas.microsoft.com/office/drawing/2014/main" id="{0B084591-EDC0-98E0-CF46-9D546B332669}"/>
              </a:ext>
            </a:extLst>
          </p:cNvPr>
          <p:cNvSpPr txBox="1"/>
          <p:nvPr/>
        </p:nvSpPr>
        <p:spPr>
          <a:xfrm>
            <a:off x="5675313" y="2097586"/>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4</a:t>
            </a:r>
            <a:endParaRPr lang="en-US" sz="2400" baseline="30000" dirty="0">
              <a:solidFill>
                <a:srgbClr val="FF540A"/>
              </a:solidFill>
              <a:latin typeface="+mj-lt"/>
            </a:endParaRPr>
          </a:p>
        </p:txBody>
      </p:sp>
      <p:sp>
        <p:nvSpPr>
          <p:cNvPr id="92" name="Google Shape;102;g265f72b26b1_1_4">
            <a:extLst>
              <a:ext uri="{FF2B5EF4-FFF2-40B4-BE49-F238E27FC236}">
                <a16:creationId xmlns:a16="http://schemas.microsoft.com/office/drawing/2014/main" id="{DF78F154-4F3D-1D53-F9B1-A663AB646DC4}"/>
              </a:ext>
            </a:extLst>
          </p:cNvPr>
          <p:cNvSpPr txBox="1"/>
          <p:nvPr/>
        </p:nvSpPr>
        <p:spPr>
          <a:xfrm>
            <a:off x="5675313" y="3754755"/>
            <a:ext cx="111760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2400" b="1" i="0" u="none" strike="noStrike" cap="none" dirty="0">
                <a:solidFill>
                  <a:srgbClr val="FF540A"/>
                </a:solidFill>
                <a:latin typeface="+mj-lt"/>
                <a:ea typeface="Arial"/>
                <a:cs typeface="Arial"/>
                <a:sym typeface="Arial"/>
              </a:rPr>
              <a:t>5</a:t>
            </a:r>
            <a:endParaRPr lang="en-US" sz="2400" baseline="30000" dirty="0">
              <a:solidFill>
                <a:srgbClr val="FF540A"/>
              </a:solidFill>
              <a:latin typeface="+mj-lt"/>
            </a:endParaRPr>
          </a:p>
        </p:txBody>
      </p:sp>
      <p:sp>
        <p:nvSpPr>
          <p:cNvPr id="5" name="TextBox 4">
            <a:extLst>
              <a:ext uri="{FF2B5EF4-FFF2-40B4-BE49-F238E27FC236}">
                <a16:creationId xmlns:a16="http://schemas.microsoft.com/office/drawing/2014/main" id="{78B36818-4D2F-33C9-0E16-5FB6092F730F}"/>
              </a:ext>
            </a:extLst>
          </p:cNvPr>
          <p:cNvSpPr txBox="1"/>
          <p:nvPr/>
        </p:nvSpPr>
        <p:spPr>
          <a:xfrm>
            <a:off x="457199" y="6062573"/>
            <a:ext cx="7269481" cy="215444"/>
          </a:xfrm>
          <a:prstGeom prst="rect">
            <a:avLst/>
          </a:prstGeom>
          <a:noFill/>
        </p:spPr>
        <p:txBody>
          <a:bodyPr wrap="square" lIns="0" tIns="91440" rIns="0" bIns="0" rtlCol="0" anchor="b" anchorCtr="0">
            <a:spAutoFit/>
          </a:bodyPr>
          <a:lstStyle/>
          <a:p>
            <a:pPr>
              <a:spcBef>
                <a:spcPts val="300"/>
              </a:spcBef>
            </a:pPr>
            <a:r>
              <a:rPr lang="en-US" sz="800" dirty="0">
                <a:solidFill>
                  <a:srgbClr val="6F7878"/>
                </a:solidFill>
              </a:rPr>
              <a:t>Source: Gartner</a:t>
            </a:r>
          </a:p>
        </p:txBody>
      </p:sp>
    </p:spTree>
    <p:extLst>
      <p:ext uri="{BB962C8B-B14F-4D97-AF65-F5344CB8AC3E}">
        <p14:creationId xmlns:p14="http://schemas.microsoft.com/office/powerpoint/2010/main" val="3717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9AC-C8E4-121D-F71B-24A1D81D27D8}"/>
              </a:ext>
            </a:extLst>
          </p:cNvPr>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9BB9B136-F913-349E-7886-F95BA82F1BA6}"/>
              </a:ext>
            </a:extLst>
          </p:cNvPr>
          <p:cNvSpPr txBox="1"/>
          <p:nvPr/>
        </p:nvSpPr>
        <p:spPr>
          <a:xfrm>
            <a:off x="3911557" y="1346199"/>
            <a:ext cx="4824699" cy="3046988"/>
          </a:xfrm>
          <a:prstGeom prst="rect">
            <a:avLst/>
          </a:prstGeom>
          <a:noFill/>
        </p:spPr>
        <p:txBody>
          <a:bodyPr wrap="square" lIns="91440" tIns="91440" bIns="91440" rtlCol="0">
            <a:spAutoFit/>
          </a:bodyPr>
          <a:lstStyle/>
          <a:p>
            <a:pPr defTabSz="734752">
              <a:spcBef>
                <a:spcPts val="2400"/>
              </a:spcBef>
              <a:defRPr/>
            </a:pPr>
            <a:r>
              <a:rPr lang="en-US" dirty="0"/>
              <a:t>Designate board committee responsible for AI oversight and risk management.</a:t>
            </a:r>
          </a:p>
          <a:p>
            <a:pPr defTabSz="734752">
              <a:spcBef>
                <a:spcPts val="2400"/>
              </a:spcBef>
              <a:defRPr/>
            </a:pPr>
            <a:r>
              <a:rPr lang="en-US" dirty="0"/>
              <a:t>Identify gaps between current AI governance and regulatory AI principles.</a:t>
            </a:r>
          </a:p>
          <a:p>
            <a:pPr defTabSz="734752">
              <a:spcBef>
                <a:spcPts val="2400"/>
              </a:spcBef>
              <a:defRPr/>
            </a:pPr>
            <a:r>
              <a:rPr lang="en-US" dirty="0"/>
              <a:t>Task executives or the committee to track AI guidance from relevant government agencies.</a:t>
            </a:r>
          </a:p>
          <a:p>
            <a:pPr defTabSz="734752">
              <a:spcBef>
                <a:spcPts val="2400"/>
              </a:spcBef>
              <a:defRPr/>
            </a:pPr>
            <a:r>
              <a:rPr lang="en-US" dirty="0"/>
              <a:t>…</a:t>
            </a:r>
          </a:p>
        </p:txBody>
      </p:sp>
      <p:sp>
        <p:nvSpPr>
          <p:cNvPr id="4" name="TextBox 3">
            <a:extLst>
              <a:ext uri="{FF2B5EF4-FFF2-40B4-BE49-F238E27FC236}">
                <a16:creationId xmlns:a16="http://schemas.microsoft.com/office/drawing/2014/main" id="{49576085-79BA-798E-3DCC-6D61E79F4D08}"/>
              </a:ext>
            </a:extLst>
          </p:cNvPr>
          <p:cNvSpPr txBox="1"/>
          <p:nvPr/>
        </p:nvSpPr>
        <p:spPr>
          <a:xfrm flipH="1">
            <a:off x="3455745" y="1389744"/>
            <a:ext cx="387669" cy="387669"/>
          </a:xfrm>
          <a:prstGeom prst="ellipse">
            <a:avLst/>
          </a:prstGeom>
          <a:solidFill>
            <a:srgbClr val="FF540A"/>
          </a:solidFill>
          <a:ln>
            <a:noFill/>
          </a:ln>
        </p:spPr>
        <p:txBody>
          <a:bodyPr wrap="none" lIns="0" tIns="0" rIns="0" bIns="0" rtlCol="0" anchor="ctr" anchorCtr="1">
            <a:noAutofit/>
          </a:bodyPr>
          <a:lstStyle/>
          <a:p>
            <a:pPr algn="ctr"/>
            <a:r>
              <a:rPr lang="en-US" sz="1600" b="1" dirty="0"/>
              <a:t>1</a:t>
            </a:r>
          </a:p>
        </p:txBody>
      </p:sp>
      <p:sp>
        <p:nvSpPr>
          <p:cNvPr id="5" name="TextBox 4">
            <a:extLst>
              <a:ext uri="{FF2B5EF4-FFF2-40B4-BE49-F238E27FC236}">
                <a16:creationId xmlns:a16="http://schemas.microsoft.com/office/drawing/2014/main" id="{98B72BEB-50A9-0CEA-F956-2DE0FE1BDB28}"/>
              </a:ext>
            </a:extLst>
          </p:cNvPr>
          <p:cNvSpPr txBox="1"/>
          <p:nvPr/>
        </p:nvSpPr>
        <p:spPr>
          <a:xfrm flipH="1">
            <a:off x="3455745" y="2247635"/>
            <a:ext cx="387669" cy="387669"/>
          </a:xfrm>
          <a:prstGeom prst="ellipse">
            <a:avLst/>
          </a:prstGeom>
          <a:solidFill>
            <a:srgbClr val="FF540A"/>
          </a:solidFill>
          <a:ln>
            <a:noFill/>
          </a:ln>
        </p:spPr>
        <p:txBody>
          <a:bodyPr wrap="none" lIns="0" tIns="0" rIns="0" bIns="0" rtlCol="0" anchor="ctr" anchorCtr="1">
            <a:noAutofit/>
          </a:bodyPr>
          <a:lstStyle/>
          <a:p>
            <a:pPr algn="ctr"/>
            <a:r>
              <a:rPr lang="en-US" sz="1600" b="1" dirty="0"/>
              <a:t>2</a:t>
            </a:r>
          </a:p>
        </p:txBody>
      </p:sp>
      <p:sp>
        <p:nvSpPr>
          <p:cNvPr id="7" name="TextBox 6">
            <a:extLst>
              <a:ext uri="{FF2B5EF4-FFF2-40B4-BE49-F238E27FC236}">
                <a16:creationId xmlns:a16="http://schemas.microsoft.com/office/drawing/2014/main" id="{FD755E7A-A581-4B31-8A6A-A6182BBE53B8}"/>
              </a:ext>
            </a:extLst>
          </p:cNvPr>
          <p:cNvSpPr txBox="1"/>
          <p:nvPr/>
        </p:nvSpPr>
        <p:spPr>
          <a:xfrm flipH="1">
            <a:off x="3455745" y="3105526"/>
            <a:ext cx="387669" cy="387669"/>
          </a:xfrm>
          <a:prstGeom prst="ellipse">
            <a:avLst/>
          </a:prstGeom>
          <a:solidFill>
            <a:srgbClr val="FF540A"/>
          </a:solidFill>
          <a:ln>
            <a:noFill/>
          </a:ln>
        </p:spPr>
        <p:txBody>
          <a:bodyPr wrap="none" lIns="0" tIns="0" rIns="0" bIns="0" rtlCol="0" anchor="ctr" anchorCtr="1">
            <a:noAutofit/>
          </a:bodyPr>
          <a:lstStyle/>
          <a:p>
            <a:pPr algn="ctr"/>
            <a:r>
              <a:rPr lang="en-US" sz="1600" b="1" dirty="0"/>
              <a:t>3</a:t>
            </a:r>
          </a:p>
        </p:txBody>
      </p:sp>
      <p:sp>
        <p:nvSpPr>
          <p:cNvPr id="8" name="TextBox 7">
            <a:extLst>
              <a:ext uri="{FF2B5EF4-FFF2-40B4-BE49-F238E27FC236}">
                <a16:creationId xmlns:a16="http://schemas.microsoft.com/office/drawing/2014/main" id="{D55CE2BB-EE23-14D0-784E-7165DC8B8B87}"/>
              </a:ext>
            </a:extLst>
          </p:cNvPr>
          <p:cNvSpPr txBox="1"/>
          <p:nvPr/>
        </p:nvSpPr>
        <p:spPr>
          <a:xfrm flipH="1">
            <a:off x="3455745" y="3963417"/>
            <a:ext cx="387669" cy="387669"/>
          </a:xfrm>
          <a:prstGeom prst="ellipse">
            <a:avLst/>
          </a:prstGeom>
          <a:solidFill>
            <a:srgbClr val="FF540A"/>
          </a:solidFill>
          <a:ln>
            <a:noFill/>
          </a:ln>
        </p:spPr>
        <p:txBody>
          <a:bodyPr wrap="none" lIns="0" tIns="0" rIns="0" bIns="0" rtlCol="0" anchor="ctr" anchorCtr="1">
            <a:noAutofit/>
          </a:bodyPr>
          <a:lstStyle/>
          <a:p>
            <a:pPr algn="ctr"/>
            <a:r>
              <a:rPr lang="en-US" sz="1600" b="1" dirty="0"/>
              <a:t>4</a:t>
            </a:r>
          </a:p>
        </p:txBody>
      </p:sp>
      <p:sp>
        <p:nvSpPr>
          <p:cNvPr id="9" name="TextBox 8">
            <a:extLst>
              <a:ext uri="{FF2B5EF4-FFF2-40B4-BE49-F238E27FC236}">
                <a16:creationId xmlns:a16="http://schemas.microsoft.com/office/drawing/2014/main" id="{F386F5A3-34A1-B052-7F03-2A239F2672B7}"/>
              </a:ext>
            </a:extLst>
          </p:cNvPr>
          <p:cNvSpPr txBox="1"/>
          <p:nvPr/>
        </p:nvSpPr>
        <p:spPr>
          <a:xfrm flipH="1">
            <a:off x="3455745" y="4821307"/>
            <a:ext cx="387669" cy="387669"/>
          </a:xfrm>
          <a:prstGeom prst="ellipse">
            <a:avLst/>
          </a:prstGeom>
          <a:solidFill>
            <a:srgbClr val="FF540A"/>
          </a:solidFill>
          <a:ln>
            <a:noFill/>
          </a:ln>
        </p:spPr>
        <p:txBody>
          <a:bodyPr wrap="none" lIns="0" tIns="0" rIns="0" bIns="0" rtlCol="0" anchor="ctr" anchorCtr="1">
            <a:noAutofit/>
          </a:bodyPr>
          <a:lstStyle/>
          <a:p>
            <a:pPr algn="ctr"/>
            <a:r>
              <a:rPr lang="en-US" sz="1600" b="1" dirty="0"/>
              <a:t>5</a:t>
            </a:r>
          </a:p>
        </p:txBody>
      </p:sp>
      <p:sp>
        <p:nvSpPr>
          <p:cNvPr id="10" name="TextBox 9">
            <a:extLst>
              <a:ext uri="{FF2B5EF4-FFF2-40B4-BE49-F238E27FC236}">
                <a16:creationId xmlns:a16="http://schemas.microsoft.com/office/drawing/2014/main" id="{9B3045DE-2FAE-DEA7-A266-05B1A8596169}"/>
              </a:ext>
            </a:extLst>
          </p:cNvPr>
          <p:cNvSpPr txBox="1"/>
          <p:nvPr/>
        </p:nvSpPr>
        <p:spPr>
          <a:xfrm>
            <a:off x="457200" y="6009691"/>
            <a:ext cx="7269481" cy="215444"/>
          </a:xfrm>
          <a:prstGeom prst="rect">
            <a:avLst/>
          </a:prstGeom>
          <a:noFill/>
        </p:spPr>
        <p:txBody>
          <a:bodyPr wrap="square" lIns="0" tIns="91440" rIns="0" bIns="0" rtlCol="0" anchor="b" anchorCtr="0">
            <a:spAutoFit/>
          </a:bodyPr>
          <a:lstStyle/>
          <a:p>
            <a:pPr>
              <a:spcBef>
                <a:spcPts val="300"/>
              </a:spcBef>
            </a:pPr>
            <a:r>
              <a:rPr lang="en-US" sz="800" dirty="0">
                <a:solidFill>
                  <a:srgbClr val="6F7878"/>
                </a:solidFill>
              </a:rPr>
              <a:t>Source: Gartner</a:t>
            </a:r>
          </a:p>
        </p:txBody>
      </p:sp>
      <p:sp>
        <p:nvSpPr>
          <p:cNvPr id="13" name="TextBox 12">
            <a:extLst>
              <a:ext uri="{FF2B5EF4-FFF2-40B4-BE49-F238E27FC236}">
                <a16:creationId xmlns:a16="http://schemas.microsoft.com/office/drawing/2014/main" id="{E8DA3285-8CEB-230C-A51E-AD34A7B73786}"/>
              </a:ext>
            </a:extLst>
          </p:cNvPr>
          <p:cNvSpPr txBox="1"/>
          <p:nvPr/>
        </p:nvSpPr>
        <p:spPr>
          <a:xfrm>
            <a:off x="8736256" y="4983363"/>
            <a:ext cx="3443667" cy="615553"/>
          </a:xfrm>
          <a:prstGeom prst="rect">
            <a:avLst/>
          </a:prstGeom>
          <a:noFill/>
          <a:ln w="25400">
            <a:solidFill>
              <a:srgbClr val="DE0A01"/>
            </a:solidFill>
            <a:prstDash val="dash"/>
          </a:ln>
        </p:spPr>
        <p:txBody>
          <a:bodyPr wrap="square" lIns="91440" tIns="91440" rIns="91440" bIns="91440" rtlCol="0" anchor="b" anchorCtr="0">
            <a:spAutoFit/>
          </a:bodyPr>
          <a:lstStyle/>
          <a:p>
            <a:pPr marL="0" marR="0" lvl="0" indent="0"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Arial"/>
                <a:ea typeface="Arial"/>
                <a:cs typeface="Arial"/>
                <a:sym typeface="Arial"/>
              </a:rPr>
              <a:t>If applicable, fill in the empty bullet points </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on this slide with your own next steps.</a:t>
            </a:r>
            <a:endParaRPr lang="en-US" sz="1100" dirty="0"/>
          </a:p>
        </p:txBody>
      </p:sp>
    </p:spTree>
    <p:extLst>
      <p:ext uri="{BB962C8B-B14F-4D97-AF65-F5344CB8AC3E}">
        <p14:creationId xmlns:p14="http://schemas.microsoft.com/office/powerpoint/2010/main" val="45698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5945-93C3-A4F6-9804-CEF2A1DE9885}"/>
              </a:ext>
            </a:extLst>
          </p:cNvPr>
          <p:cNvSpPr>
            <a:spLocks noGrp="1"/>
          </p:cNvSpPr>
          <p:nvPr>
            <p:ph type="title"/>
          </p:nvPr>
        </p:nvSpPr>
        <p:spPr>
          <a:xfrm>
            <a:off x="2057400" y="2127694"/>
            <a:ext cx="4910328" cy="492443"/>
          </a:xfrm>
        </p:spPr>
        <p:txBody>
          <a:bodyPr>
            <a:spAutoFit/>
          </a:bodyPr>
          <a:lstStyle/>
          <a:p>
            <a:r>
              <a:rPr lang="en-US" dirty="0"/>
              <a:t>Appendix</a:t>
            </a:r>
          </a:p>
        </p:txBody>
      </p:sp>
      <p:sp>
        <p:nvSpPr>
          <p:cNvPr id="6" name="TextBox 5">
            <a:extLst>
              <a:ext uri="{FF2B5EF4-FFF2-40B4-BE49-F238E27FC236}">
                <a16:creationId xmlns:a16="http://schemas.microsoft.com/office/drawing/2014/main" id="{71D32CDD-403D-CF8F-6C99-B6E08231CDC9}"/>
              </a:ext>
            </a:extLst>
          </p:cNvPr>
          <p:cNvSpPr txBox="1"/>
          <p:nvPr/>
        </p:nvSpPr>
        <p:spPr>
          <a:xfrm>
            <a:off x="2057400" y="3012144"/>
            <a:ext cx="3926541" cy="1046440"/>
          </a:xfrm>
          <a:prstGeom prst="rect">
            <a:avLst/>
          </a:prstGeom>
          <a:noFill/>
          <a:ln w="25400">
            <a:solidFill>
              <a:srgbClr val="DE0A01"/>
            </a:solidFill>
            <a:prstDash val="dash"/>
          </a:ln>
        </p:spPr>
        <p:txBody>
          <a:bodyPr wrap="square" lIns="91440" tIns="91440" rIns="91440" bIns="91440" rtlCol="0" anchor="b" anchorCtr="0">
            <a:spAutoFit/>
          </a:bodyPr>
          <a:lstStyle/>
          <a:p>
            <a:r>
              <a:rPr lang="en-US" sz="1400" dirty="0">
                <a:solidFill>
                  <a:srgbClr val="000000"/>
                </a:solidFill>
              </a:rPr>
              <a:t>Choose 1-2 of the following slides that are most relevant to your company and its jurisdictions and input them between slides 3 and 4. </a:t>
            </a:r>
            <a:br>
              <a:rPr lang="en-US" sz="1400" dirty="0">
                <a:solidFill>
                  <a:srgbClr val="000000"/>
                </a:solidFill>
              </a:rPr>
            </a:br>
            <a:r>
              <a:rPr lang="en-US" sz="1400" dirty="0">
                <a:solidFill>
                  <a:srgbClr val="000000"/>
                </a:solidFill>
              </a:rPr>
              <a:t>Delete the irrelevant ones and this slide.</a:t>
            </a:r>
          </a:p>
        </p:txBody>
      </p:sp>
    </p:spTree>
    <p:extLst>
      <p:ext uri="{BB962C8B-B14F-4D97-AF65-F5344CB8AC3E}">
        <p14:creationId xmlns:p14="http://schemas.microsoft.com/office/powerpoint/2010/main" val="291087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 Corporate_PPT_Template_16x9.potx" id="{43137B31-9A74-4E86-802B-F9301EF90A7C}" vid="{B6BE7DD9-ABBF-43CB-B513-9DCF11CA1322}"/>
    </a:ext>
  </a:extLst>
</a:theme>
</file>

<file path=ppt/theme/theme2.xml><?xml version="1.0" encoding="utf-8"?>
<a:theme xmlns:a="http://schemas.openxmlformats.org/drawingml/2006/main" name="Blu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 Corporate_PPT_Template_16x9.potx" id="{43137B31-9A74-4E86-802B-F9301EF90A7C}" vid="{F819ADD5-1293-478E-81B3-2B9D9F4F33B9}"/>
    </a:ext>
  </a:extLst>
</a:theme>
</file>

<file path=ppt/theme/theme3.xml><?xml version="1.0" encoding="utf-8"?>
<a:theme xmlns:a="http://schemas.openxmlformats.org/drawingml/2006/main" name="Whit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 Corporate_PPT_Template_16x9.potx" id="{43137B31-9A74-4E86-802B-F9301EF90A7C}" vid="{2C3E75DD-28B3-4A4B-8914-01EA677E63EB}"/>
    </a:ext>
  </a:extLst>
</a:theme>
</file>

<file path=ppt/theme/theme4.xml><?xml version="1.0" encoding="utf-8"?>
<a:theme xmlns:a="http://schemas.openxmlformats.org/drawingml/2006/main" name="Blu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 Corporate_PPT_Template_16x9.potx" id="{43137B31-9A74-4E86-802B-F9301EF90A7C}" vid="{BE8DEE03-06AF-452B-9036-1ACDC09B53E5}"/>
    </a:ext>
  </a:extLst>
</a:theme>
</file>

<file path=ppt/theme/theme5.xml><?xml version="1.0" encoding="utf-8"?>
<a:theme xmlns:a="http://schemas.openxmlformats.org/drawingml/2006/main" name="1_White bkgrnd master">
  <a:themeElements>
    <a:clrScheme name="2020 Gartner Theme-003">
      <a:dk1>
        <a:srgbClr val="000000"/>
      </a:dk1>
      <a:lt1>
        <a:srgbClr val="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5CAB38D53F445ADE0BAE50FB8A8D8" ma:contentTypeVersion="5" ma:contentTypeDescription="Create a new document." ma:contentTypeScope="" ma:versionID="afdecea82daf03563f473e477c788f42">
  <xsd:schema xmlns:xsd="http://www.w3.org/2001/XMLSchema" xmlns:xs="http://www.w3.org/2001/XMLSchema" xmlns:p="http://schemas.microsoft.com/office/2006/metadata/properties" xmlns:ns2="f3ebc2b6-a82a-45c3-97c6-8fb09079a0fc" xmlns:ns3="237c145d-058a-4c93-9530-49e84b225fb8" targetNamespace="http://schemas.microsoft.com/office/2006/metadata/properties" ma:root="true" ma:fieldsID="de6ac68f9b83be9b293dfa05f43f32e6" ns2:_="" ns3:_="">
    <xsd:import namespace="f3ebc2b6-a82a-45c3-97c6-8fb09079a0fc"/>
    <xsd:import namespace="237c145d-058a-4c93-9530-49e84b225f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bc2b6-a82a-45c3-97c6-8fb09079a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7c145d-058a-4c93-9530-49e84b225f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FA3356-AAE7-49CC-BE1F-6977080B3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bc2b6-a82a-45c3-97c6-8fb09079a0fc"/>
    <ds:schemaRef ds:uri="237c145d-058a-4c93-9530-49e84b225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4E3D31-B708-4721-8CFD-423574C793D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E12019-A422-4675-82C3-BC40A2BA4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 bkgrnd master</Template>
  <TotalTime>853</TotalTime>
  <Words>3003</Words>
  <Application>Microsoft Macintosh PowerPoint</Application>
  <PresentationFormat>Widescreen</PresentationFormat>
  <Paragraphs>248</Paragraphs>
  <Slides>15</Slides>
  <Notes>15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15</vt:i4>
      </vt:variant>
    </vt:vector>
  </HeadingPairs>
  <TitlesOfParts>
    <vt:vector size="22" baseType="lpstr">
      <vt:lpstr>Arial</vt:lpstr>
      <vt:lpstr>Arial Black</vt:lpstr>
      <vt:lpstr>White bkgrnd master</vt:lpstr>
      <vt:lpstr>Blue bkgrnd master</vt:lpstr>
      <vt:lpstr>White bk accent color options</vt:lpstr>
      <vt:lpstr>Blue bk accent color options</vt:lpstr>
      <vt:lpstr>1_White bkgrnd master</vt:lpstr>
      <vt:lpstr>Board Briefing:  AI Regulatory Updates</vt:lpstr>
      <vt:lpstr>Overview of this presentation</vt:lpstr>
      <vt:lpstr>AI regulatory updates: What you need to know</vt:lpstr>
      <vt:lpstr>Governance should align with five key principles</vt:lpstr>
      <vt:lpstr>Calls to action from each regulatory update</vt:lpstr>
      <vt:lpstr>Questions for board discussion</vt:lpstr>
      <vt:lpstr>Checklist for board oversight</vt:lpstr>
      <vt:lpstr>Next steps</vt:lpstr>
      <vt:lpstr>Appendix</vt:lpstr>
      <vt:lpstr>U.S. State AI laws: What you need to know</vt:lpstr>
      <vt:lpstr>China’s AI laws: What you need to know</vt:lpstr>
      <vt:lpstr>U.S. AI Executive Order: What you need to know</vt:lpstr>
      <vt:lpstr>EU AI Act: What you need to know</vt:lpstr>
      <vt:lpstr>Actionable, objective insight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Katelyn Chiedi</dc:creator>
  <cp:lastModifiedBy>Deepankar Chauhan</cp:lastModifiedBy>
  <cp:revision>55</cp:revision>
  <dcterms:created xsi:type="dcterms:W3CDTF">2024-02-07T17:56:21Z</dcterms:created>
  <dcterms:modified xsi:type="dcterms:W3CDTF">2024-07-16T07:19:41Z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0x0101001F15CAB38D53F445ADE0BAE50FB8A8D8</vt:lpwstr>
  </property>
</Properties>
</file>