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1" r:id="rId1"/>
    <p:sldMasterId id="2147483952" r:id="rId2"/>
    <p:sldMasterId id="2147483969" r:id="rId3"/>
    <p:sldMasterId id="2147483989" r:id="rId4"/>
    <p:sldMasterId id="2147484008" r:id="rId5"/>
    <p:sldMasterId id="2147484025" r:id="rId6"/>
  </p:sldMasterIdLst>
  <p:notesMasterIdLst>
    <p:notesMasterId r:id="rId15"/>
  </p:notesMasterIdLst>
  <p:sldIdLst>
    <p:sldId id="256" r:id="rId7"/>
    <p:sldId id="257" r:id="rId8"/>
    <p:sldId id="258" r:id="rId9"/>
    <p:sldId id="259" r:id="rId10"/>
    <p:sldId id="260" r:id="rId11"/>
    <p:sldId id="261" r:id="rId12"/>
    <p:sldId id="262" r:id="rId13"/>
    <p:sldId id="263" r:id="rId14"/>
  </p:sldIdLst>
  <p:sldSz cx="12192000" cy="6858000"/>
  <p:notesSz cx="6858000" cy="9144000"/>
  <p:embeddedFontLst>
    <p:embeddedFont>
      <p:font typeface="Gartner Sans" panose="020B0504030402040204" pitchFamily="34" charset="77"/>
      <p:regular r:id="rId16"/>
      <p:bold r:id="rId17"/>
      <p:italic r:id="rId18"/>
      <p:boldItalic r:id="rId19"/>
    </p:embeddedFont>
    <p:embeddedFont>
      <p:font typeface="Gartner Sans Semibold" panose="020B0504030402040204" pitchFamily="34" charset="77"/>
      <p:regular r:id="rId20"/>
      <p:bold r:id="rId21"/>
      <p:italic r:id="rId22"/>
      <p:boldItalic r:id="rId23"/>
    </p:embeddedFont>
    <p:embeddedFont>
      <p:font typeface="Lucida Sans Unicode" panose="020B0602030504020204" pitchFamily="34"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28284-E9D9-40D9-8A7F-1B357C04A00A}" v="1" dt="2026-04-20T14:41:54.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58"/>
  </p:normalViewPr>
  <p:slideViewPr>
    <p:cSldViewPr snapToGrid="0" showGuides="1">
      <p:cViewPr varScale="1">
        <p:scale>
          <a:sx n="116" d="100"/>
          <a:sy n="116" d="100"/>
        </p:scale>
        <p:origin x="1024" y="17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elone" userId="476d6350-0513-4268-8d9b-3b3806b80a25" providerId="ADAL" clId="{4D0B444E-DA4A-4D55-9809-2EA5CA97E81C}"/>
    <pc:docChg chg="modSld">
      <pc:chgData name="Angela Melone" userId="476d6350-0513-4268-8d9b-3b3806b80a25" providerId="ADAL" clId="{4D0B444E-DA4A-4D55-9809-2EA5CA97E81C}" dt="2026-04-20T14:50:48.224" v="34" actId="20577"/>
      <pc:docMkLst>
        <pc:docMk/>
      </pc:docMkLst>
      <pc:sldChg chg="modSp mod">
        <pc:chgData name="Angela Melone" userId="476d6350-0513-4268-8d9b-3b3806b80a25" providerId="ADAL" clId="{4D0B444E-DA4A-4D55-9809-2EA5CA97E81C}" dt="2026-04-20T14:47:58.978" v="7" actId="20577"/>
        <pc:sldMkLst>
          <pc:docMk/>
          <pc:sldMk cId="0" sldId="259"/>
        </pc:sldMkLst>
        <pc:spChg chg="mod">
          <ac:chgData name="Angela Melone" userId="476d6350-0513-4268-8d9b-3b3806b80a25" providerId="ADAL" clId="{4D0B444E-DA4A-4D55-9809-2EA5CA97E81C}" dt="2026-04-20T14:47:58.978" v="7" actId="20577"/>
          <ac:spMkLst>
            <pc:docMk/>
            <pc:sldMk cId="0" sldId="259"/>
            <ac:spMk id="180" creationId="{00000000-0000-0000-0000-000000000000}"/>
          </ac:spMkLst>
        </pc:spChg>
      </pc:sldChg>
      <pc:sldChg chg="modSp mod">
        <pc:chgData name="Angela Melone" userId="476d6350-0513-4268-8d9b-3b3806b80a25" providerId="ADAL" clId="{4D0B444E-DA4A-4D55-9809-2EA5CA97E81C}" dt="2026-04-20T14:47:06.370" v="6" actId="6549"/>
        <pc:sldMkLst>
          <pc:docMk/>
          <pc:sldMk cId="0" sldId="260"/>
        </pc:sldMkLst>
        <pc:graphicFrameChg chg="modGraphic">
          <ac:chgData name="Angela Melone" userId="476d6350-0513-4268-8d9b-3b3806b80a25" providerId="ADAL" clId="{4D0B444E-DA4A-4D55-9809-2EA5CA97E81C}" dt="2026-04-20T14:47:06.370" v="6" actId="6549"/>
          <ac:graphicFrameMkLst>
            <pc:docMk/>
            <pc:sldMk cId="0" sldId="260"/>
            <ac:graphicFrameMk id="186" creationId="{00000000-0000-0000-0000-000000000000}"/>
          </ac:graphicFrameMkLst>
        </pc:graphicFrameChg>
      </pc:sldChg>
      <pc:sldChg chg="modSp mod">
        <pc:chgData name="Angela Melone" userId="476d6350-0513-4268-8d9b-3b3806b80a25" providerId="ADAL" clId="{4D0B444E-DA4A-4D55-9809-2EA5CA97E81C}" dt="2026-04-20T14:48:21.306" v="8" actId="14100"/>
        <pc:sldMkLst>
          <pc:docMk/>
          <pc:sldMk cId="0" sldId="261"/>
        </pc:sldMkLst>
        <pc:spChg chg="mod">
          <ac:chgData name="Angela Melone" userId="476d6350-0513-4268-8d9b-3b3806b80a25" providerId="ADAL" clId="{4D0B444E-DA4A-4D55-9809-2EA5CA97E81C}" dt="2026-04-20T14:48:21.306" v="8" actId="14100"/>
          <ac:spMkLst>
            <pc:docMk/>
            <pc:sldMk cId="0" sldId="261"/>
            <ac:spMk id="195" creationId="{00000000-0000-0000-0000-000000000000}"/>
          </ac:spMkLst>
        </pc:spChg>
      </pc:sldChg>
      <pc:sldChg chg="modSp mod">
        <pc:chgData name="Angela Melone" userId="476d6350-0513-4268-8d9b-3b3806b80a25" providerId="ADAL" clId="{4D0B444E-DA4A-4D55-9809-2EA5CA97E81C}" dt="2026-04-20T14:50:48.224" v="34" actId="20577"/>
        <pc:sldMkLst>
          <pc:docMk/>
          <pc:sldMk cId="0" sldId="262"/>
        </pc:sldMkLst>
        <pc:spChg chg="mod">
          <ac:chgData name="Angela Melone" userId="476d6350-0513-4268-8d9b-3b3806b80a25" providerId="ADAL" clId="{4D0B444E-DA4A-4D55-9809-2EA5CA97E81C}" dt="2026-04-20T14:50:39.510" v="26" actId="20577"/>
          <ac:spMkLst>
            <pc:docMk/>
            <pc:sldMk cId="0" sldId="262"/>
            <ac:spMk id="5" creationId="{00000000-0000-0000-0000-000000000000}"/>
          </ac:spMkLst>
        </pc:spChg>
        <pc:spChg chg="mod">
          <ac:chgData name="Angela Melone" userId="476d6350-0513-4268-8d9b-3b3806b80a25" providerId="ADAL" clId="{4D0B444E-DA4A-4D55-9809-2EA5CA97E81C}" dt="2026-04-20T14:50:48.224" v="34" actId="20577"/>
          <ac:spMkLst>
            <pc:docMk/>
            <pc:sldMk cId="0" sldId="262"/>
            <ac:spMk id="12" creationId="{00000000-0000-0000-0000-000000000000}"/>
          </ac:spMkLst>
        </pc:spChg>
        <pc:spChg chg="mod">
          <ac:chgData name="Angela Melone" userId="476d6350-0513-4268-8d9b-3b3806b80a25" providerId="ADAL" clId="{4D0B444E-DA4A-4D55-9809-2EA5CA97E81C}" dt="2026-04-20T14:50:29.697" v="10" actId="20577"/>
          <ac:spMkLst>
            <pc:docMk/>
            <pc:sldMk cId="0" sldId="262"/>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A6DDA-4350-8C4F-A3B0-774B788553C4}" type="datetimeFigureOut">
              <a:rPr lang="en-US" smtClean="0"/>
              <a:t>4/28/26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D8885-BCE5-0A4D-86E2-224A4D38EA38}" type="slidenum">
              <a:rPr lang="en-US" smtClean="0"/>
              <a:t>‹#›</a:t>
            </a:fld>
            <a:endParaRPr lang="en-US"/>
          </a:p>
        </p:txBody>
      </p:sp>
    </p:spTree>
    <p:extLst>
      <p:ext uri="{BB962C8B-B14F-4D97-AF65-F5344CB8AC3E}">
        <p14:creationId xmlns:p14="http://schemas.microsoft.com/office/powerpoint/2010/main" val="404163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artner.com/document/code/792657?ref=ddisp&amp;refval=79265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f4bf76fd8_0_162:notes"/>
          <p:cNvSpPr>
            <a:spLocks noGrp="1" noRot="1" noChangeAspect="1"/>
          </p:cNvSpPr>
          <p:nvPr>
            <p:ph type="sldImg" idx="2"/>
          </p:nvPr>
        </p:nvSpPr>
        <p:spPr>
          <a:xfrm>
            <a:off x="1031875" y="712788"/>
            <a:ext cx="4794250" cy="2697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63" name="Google Shape;163;g2bf4bf76fd8_0_162:notes"/>
          <p:cNvSpPr txBox="1">
            <a:spLocks noGrp="1"/>
          </p:cNvSpPr>
          <p:nvPr>
            <p:ph type="body" idx="1"/>
          </p:nvPr>
        </p:nvSpPr>
        <p:spPr>
          <a:xfrm>
            <a:off x="242371" y="3592535"/>
            <a:ext cx="6373200" cy="5234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ee88f8467_0_207:notes"/>
          <p:cNvSpPr txBox="1">
            <a:spLocks noGrp="1"/>
          </p:cNvSpPr>
          <p:nvPr>
            <p:ph type="body" idx="1"/>
          </p:nvPr>
        </p:nvSpPr>
        <p:spPr>
          <a:xfrm>
            <a:off x="246888" y="3134806"/>
            <a:ext cx="6373500" cy="5698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endParaRPr/>
          </a:p>
        </p:txBody>
      </p:sp>
      <p:sp>
        <p:nvSpPr>
          <p:cNvPr id="169" name="Google Shape;169;g28ee88f8467_0_207: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ee88f8467_0_75:notes"/>
          <p:cNvSpPr txBox="1">
            <a:spLocks noGrp="1"/>
          </p:cNvSpPr>
          <p:nvPr>
            <p:ph type="body" idx="1"/>
          </p:nvPr>
        </p:nvSpPr>
        <p:spPr>
          <a:xfrm>
            <a:off x="246888" y="3134806"/>
            <a:ext cx="6373500" cy="5698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endParaRPr/>
          </a:p>
        </p:txBody>
      </p:sp>
      <p:sp>
        <p:nvSpPr>
          <p:cNvPr id="176" name="Google Shape;176;g28ee88f8467_0_75: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ee88f8467_0_216:notes"/>
          <p:cNvSpPr txBox="1">
            <a:spLocks noGrp="1"/>
          </p:cNvSpPr>
          <p:nvPr>
            <p:ph type="body" idx="1"/>
          </p:nvPr>
        </p:nvSpPr>
        <p:spPr>
          <a:xfrm>
            <a:off x="246888" y="3134806"/>
            <a:ext cx="6373500" cy="5698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u="sng">
                <a:solidFill>
                  <a:schemeClr val="hlink"/>
                </a:solidFill>
                <a:hlinkClick r:id="rId3"/>
              </a:rPr>
              <a:t>https://www.gartner.com/document/code/792657?ref=ddisp&amp;refval=792657</a:t>
            </a:r>
            <a:r>
              <a:rPr lang="en-US"/>
              <a:t> </a:t>
            </a:r>
            <a:endParaRPr/>
          </a:p>
        </p:txBody>
      </p:sp>
      <p:sp>
        <p:nvSpPr>
          <p:cNvPr id="183" name="Google Shape;183;g28ee88f8467_0_216: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fca631894_1_76: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91" name="Google Shape;191;g2afca631894_1_76:notes"/>
          <p:cNvSpPr txBox="1">
            <a:spLocks noGrp="1"/>
          </p:cNvSpPr>
          <p:nvPr>
            <p:ph type="body" idx="1"/>
          </p:nvPr>
        </p:nvSpPr>
        <p:spPr>
          <a:xfrm>
            <a:off x="246888" y="3134806"/>
            <a:ext cx="6373500" cy="5698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8" cy="2185214"/>
          </a:xfrm>
          <a:prstGeom prst="bracketPair">
            <a:avLst>
              <a:gd name="adj" fmla="val 0"/>
            </a:avLst>
          </a:prstGeom>
          <a:ln w="1016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wrap="square"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b="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3602839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lvl1pPr>
              <a:defRPr b="1" i="0">
                <a:latin typeface="Gartner Sans Semibold" panose="020B0504030402040204" pitchFamily="34" charset="77"/>
              </a:defRPr>
            </a:lvl1p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9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lvl1pPr>
              <a:defRPr b="1" i="0">
                <a:latin typeface="Gartner Sans Semibold" panose="020B0504030402040204" pitchFamily="34" charset="77"/>
              </a:defRPr>
            </a:lvl1pPr>
          </a:lstStyle>
          <a:p>
            <a:r>
              <a:rPr lang="en-US" dirty="0"/>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28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0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dirty="0"/>
              <a:t>Divider Slide</a:t>
            </a:r>
            <a:br>
              <a:rPr lang="en-US" dirty="0"/>
            </a:br>
            <a:r>
              <a:rPr lang="en-US" dirty="0"/>
              <a:t>30 Characters Max.</a:t>
            </a:r>
            <a:br>
              <a:rPr lang="en-US" dirty="0"/>
            </a:br>
            <a:r>
              <a:rPr lang="en-US" dirty="0"/>
              <a:t>Lorem Ipsum</a:t>
            </a:r>
          </a:p>
        </p:txBody>
      </p:sp>
    </p:spTree>
    <p:extLst>
      <p:ext uri="{BB962C8B-B14F-4D97-AF65-F5344CB8AC3E}">
        <p14:creationId xmlns:p14="http://schemas.microsoft.com/office/powerpoint/2010/main" val="282060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20000">
                <a:srgbClr val="002869"/>
              </a:gs>
              <a:gs pos="100000">
                <a:srgbClr val="0057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706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82729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115739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4" name="TextBox 3">
            <a:extLst>
              <a:ext uri="{FF2B5EF4-FFF2-40B4-BE49-F238E27FC236}">
                <a16:creationId xmlns:a16="http://schemas.microsoft.com/office/drawing/2014/main" id="{AA84E2C2-7CA7-DF36-F217-BE27B9E2B7F8}"/>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149174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163771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17" b="217"/>
          <a:stretch/>
        </p:blipFill>
        <p:spPr>
          <a:xfrm>
            <a:off x="685800" y="685800"/>
            <a:ext cx="1736281"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81384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72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E0F1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1909068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80047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88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18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773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264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644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1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64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183222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0">
                <a:schemeClr val="accent2"/>
              </a:gs>
              <a:gs pos="8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3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99034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791098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EB11D6F1-48A0-B0B0-BC3C-5FC66330BED9}"/>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113489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1387404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E0F1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2794719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20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416056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529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5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48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lvl1pPr>
              <a:defRPr b="1" i="0">
                <a:latin typeface="Gartner Sans Semibold" panose="020B0504030402040204" pitchFamily="34" charset="77"/>
              </a:defRPr>
            </a:lvl1pPr>
          </a:lstStyle>
          <a:p>
            <a:r>
              <a:rPr lang="en-US" dirty="0"/>
              <a:t>Click to edit title</a:t>
            </a:r>
          </a:p>
        </p:txBody>
      </p:sp>
    </p:spTree>
    <p:extLst>
      <p:ext uri="{BB962C8B-B14F-4D97-AF65-F5344CB8AC3E}">
        <p14:creationId xmlns:p14="http://schemas.microsoft.com/office/powerpoint/2010/main" val="235267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00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73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85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233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0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1694389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0">
                <a:schemeClr val="accent2"/>
              </a:gs>
              <a:gs pos="80000">
                <a:schemeClr val="tx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39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21146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656736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C79BCB47-00AD-DF01-2171-B288626052B6}"/>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299593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8" cy="2185214"/>
          </a:xfrm>
          <a:prstGeom prst="bracketPair">
            <a:avLst>
              <a:gd name="adj" fmla="val 0"/>
            </a:avLst>
          </a:prstGeom>
          <a:ln w="1016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wrap="square"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b="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188736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lvl1pPr>
              <a:defRPr b="1" i="0">
                <a:latin typeface="Gartner Sans Semibold" panose="020B0504030402040204" pitchFamily="34" charset="77"/>
              </a:defRPr>
            </a:lvl1p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E0F1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265332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15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352927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8108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203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863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379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342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05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13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Gartner Sans Semibold" panose="020B0504030402040204" pitchFamily="34" charset="77"/>
              </a:defRPr>
            </a:lvl1p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04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0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290317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20000">
                <a:srgbClr val="002869"/>
              </a:gs>
              <a:gs pos="100000">
                <a:srgbClr val="0057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63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87931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1350975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4" name="TextBox 3">
            <a:extLst>
              <a:ext uri="{FF2B5EF4-FFF2-40B4-BE49-F238E27FC236}">
                <a16:creationId xmlns:a16="http://schemas.microsoft.com/office/drawing/2014/main" id="{AA84E2C2-7CA7-DF36-F217-BE27B9E2B7F8}"/>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33233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333178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17" b="217"/>
          <a:stretch/>
        </p:blipFill>
        <p:spPr>
          <a:xfrm>
            <a:off x="685800" y="685800"/>
            <a:ext cx="1736281"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3027625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323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253054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936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Gartner Sans Semibold" panose="020B0504030402040204" pitchFamily="34" charset="77"/>
              </a:defRPr>
            </a:lvl1p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7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22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5815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111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149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376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465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238936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0">
                <a:schemeClr val="accent2"/>
              </a:gs>
              <a:gs pos="8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74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33942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182038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Gartner Sans Semibold" panose="020B0504030402040204" pitchFamily="34" charset="77"/>
              </a:defRPr>
            </a:lvl1p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4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EB11D6F1-48A0-B0B0-BC3C-5FC66330BED9}"/>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3935145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790455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E0F1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a:t>© 2026 Gartner, Inc. and/or its affiliates. All rights reserved. Gartner is a registered trademark of Gartner, Inc. or its affiliates. This presentation, including all supporting materials, </a:t>
            </a:r>
            <a:br>
              <a:rPr lang="en-US" sz="700"/>
            </a:br>
            <a:r>
              <a:rPr lang="en-US" sz="70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3677617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004354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58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818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228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26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5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Gartner Sans Semibold" panose="020B0504030402040204" pitchFamily="34" charset="77"/>
              </a:defRPr>
            </a:lvl1pPr>
          </a:lstStyle>
          <a:p>
            <a:r>
              <a:rPr lang="en-US" dirty="0"/>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46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547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34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0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223695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p:nvSpPr>
        <p:spPr bwMode="invGray">
          <a:xfrm>
            <a:off x="-1" y="0"/>
            <a:ext cx="4050792" cy="6858000"/>
          </a:xfrm>
          <a:prstGeom prst="rect">
            <a:avLst/>
          </a:prstGeom>
          <a:gradFill>
            <a:gsLst>
              <a:gs pos="0">
                <a:schemeClr val="accent2"/>
              </a:gs>
              <a:gs pos="80000">
                <a:schemeClr val="tx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5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782529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2249943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C79BCB47-00AD-DF01-2171-B288626052B6}"/>
              </a:ext>
            </a:extLst>
          </p:cNvPr>
          <p:cNvSpPr txBox="1"/>
          <p:nvPr/>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a:t>
            </a:r>
            <a:r>
              <a:rPr lang="en-US" sz="1400" dirty="0" err="1">
                <a:solidFill>
                  <a:srgbClr val="00002D"/>
                </a:solidFill>
              </a:rPr>
              <a:t>1_Title</a:t>
            </a:r>
            <a:r>
              <a:rPr lang="en-US" sz="1400" dirty="0">
                <a:solidFill>
                  <a:srgbClr val="00002D"/>
                </a:solidFill>
              </a:rPr>
              <a:t>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210507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3.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377813297"/>
      </p:ext>
    </p:extLst>
  </p:cSld>
  <p:clrMap bg1="lt1" tx1="dk1" bg2="lt2" tx2="dk2" accent1="accent1" accent2="accent2" accent3="accent3" accent4="accent4" accent5="accent5" accent6="accent6" hlink="hlink" folHlink="folHlink"/>
  <p:sldLayoutIdLst>
    <p:sldLayoutId id="2147483852" r:id="rId1"/>
    <p:sldLayoutId id="2147483929" r:id="rId2"/>
    <p:sldLayoutId id="2147483854" r:id="rId3"/>
    <p:sldLayoutId id="2147483855" r:id="rId4"/>
    <p:sldLayoutId id="2147483856" r:id="rId5"/>
    <p:sldLayoutId id="2147483857" r:id="rId6"/>
    <p:sldLayoutId id="2147483858" r:id="rId7"/>
    <p:sldLayoutId id="2147483859" r:id="rId8"/>
    <p:sldLayoutId id="2147483860" r:id="rId9"/>
    <p:sldLayoutId id="2147483943" r:id="rId10"/>
    <p:sldLayoutId id="2147483944" r:id="rId11"/>
    <p:sldLayoutId id="2147483948" r:id="rId12"/>
    <p:sldLayoutId id="2147483947" r:id="rId13"/>
    <p:sldLayoutId id="2147483867" r:id="rId14"/>
    <p:sldLayoutId id="2147483941" r:id="rId15"/>
    <p:sldLayoutId id="2147483949"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Gartner Sans" panose="020B0504030402040204" pitchFamily="34" charset="77"/>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Gartner Sans" panose="020B0504030402040204" pitchFamily="34" charset="77"/>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Gartner Sans" panose="020B0504030402040204" pitchFamily="34" charset="77"/>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Gartner Sans" panose="020B0504030402040204" pitchFamily="34" charset="77"/>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Gartner Sans" panose="020B0504030402040204" pitchFamily="34" charset="77"/>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tabLst/>
        <a:defRPr sz="2000" kern="1200">
          <a:solidFill>
            <a:schemeClr val="tx1"/>
          </a:solidFill>
          <a:latin typeface="Gartner Sans" panose="020B050403040204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285494"/>
            <a:ext cx="7306056" cy="261610"/>
          </a:xfrm>
          <a:prstGeom prst="rect">
            <a:avLst/>
          </a:prstGeom>
          <a:noFill/>
        </p:spPr>
        <p:txBody>
          <a:bodyPr wrap="square" lIns="0" tIns="0" rIns="0" bIns="0" rtlCol="0" anchor="b" anchorCtr="0">
            <a:spAutoFit/>
          </a:bodyPr>
          <a:lstStyle/>
          <a:p>
            <a:pPr marL="228600" marR="0" lvl="0" indent="-228600" algn="l" defTabSz="457200" rtl="0" eaLnBrk="1" fontAlgn="auto" latinLnBrk="0" hangingPunct="1">
              <a:lnSpc>
                <a:spcPct val="100000"/>
              </a:lnSpc>
              <a:spcBef>
                <a:spcPts val="0"/>
              </a:spcBef>
              <a:spcAft>
                <a:spcPts val="0"/>
              </a:spcAft>
              <a:buClrTx/>
              <a:buSzTx/>
              <a:buFontTx/>
              <a:buNone/>
              <a:tabLst/>
              <a:defRPr/>
            </a:pPr>
            <a:fld id="{E19460A7-1930-4D5F-A936-CB6F16095A68}" type="slidenum">
              <a:rPr lang="en-US" sz="1000" b="0" smtClean="0">
                <a:solidFill>
                  <a:schemeClr val="tx1"/>
                </a:solidFill>
              </a:rPr>
              <a:pPr marL="228600" marR="0" lvl="0" indent="-228600" algn="l" defTabSz="457200" rtl="0" eaLnBrk="1" fontAlgn="auto" latinLnBrk="0" hangingPunct="1">
                <a:lnSpc>
                  <a:spcPct val="100000"/>
                </a:lnSpc>
                <a:spcBef>
                  <a:spcPts val="0"/>
                </a:spcBef>
                <a:spcAft>
                  <a:spcPts val="0"/>
                </a:spcAft>
                <a:buClrTx/>
                <a:buSzTx/>
                <a:buFontTx/>
                <a:buNone/>
                <a:tabLst/>
                <a:defRPr/>
              </a:pPr>
              <a:t>‹#›</a:t>
            </a:fld>
            <a:r>
              <a:rPr lang="en-US" sz="700" b="0" dirty="0">
                <a:solidFill>
                  <a:schemeClr val="tx1"/>
                </a:solidFill>
              </a:rPr>
              <a:t>	RESTRICTED © 2026 Gartner, Inc. and/or its affiliates. All rights reserved. </a:t>
            </a:r>
            <a:r>
              <a:rPr lang="en-US" sz="700" spc="-10" dirty="0">
                <a:solidFill>
                  <a:schemeClr val="tx1"/>
                </a:solidFill>
                <a:latin typeface="+mn-lt"/>
                <a:cs typeface="Lucida Sans Unicode"/>
              </a:rPr>
              <a:t>CM_GBS_4746450</a:t>
            </a:r>
            <a:endParaRPr lang="en-US" sz="700" b="0" dirty="0">
              <a:solidFill>
                <a:schemeClr val="tx1"/>
              </a:solidFill>
              <a:latin typeface="+mn-lt"/>
            </a:endParaRPr>
          </a:p>
          <a:p>
            <a:pPr marL="228600" indent="-228600"/>
            <a:endParaRPr lang="en-US" sz="700" b="0" dirty="0">
              <a:solidFill>
                <a:schemeClr val="tx1"/>
              </a:solidFill>
            </a:endParaRP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17" b="217"/>
          <a:stretch/>
        </p:blipFill>
        <p:spPr>
          <a:xfrm>
            <a:off x="10454640" y="6239533"/>
            <a:ext cx="1350441" cy="307571"/>
          </a:xfrm>
          <a:prstGeom prst="rect">
            <a:avLst/>
          </a:prstGeom>
        </p:spPr>
      </p:pic>
    </p:spTree>
    <p:extLst>
      <p:ext uri="{BB962C8B-B14F-4D97-AF65-F5344CB8AC3E}">
        <p14:creationId xmlns:p14="http://schemas.microsoft.com/office/powerpoint/2010/main" val="1624709770"/>
      </p:ext>
    </p:extLst>
  </p:cSld>
  <p:clrMap bg1="dk1" tx1="lt1" bg2="dk2" tx2="lt2" accent1="accent1" accent2="accent2" accent3="accent3" accent4="accent4" accent5="accent5" accent6="accent6" hlink="hlink" folHlink="folHlink"/>
  <p:sldLayoutIdLst>
    <p:sldLayoutId id="2147483954" r:id="rId1"/>
    <p:sldLayoutId id="2147483953"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85"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0F1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2602401083"/>
      </p:ext>
    </p:extLst>
  </p:cSld>
  <p:clrMap bg1="lt1" tx1="dk1" bg2="lt2" tx2="dk2" accent1="accent1" accent2="accent2" accent3="accent3" accent4="accent4" accent5="accent5" accent6="accent6" hlink="hlink" folHlink="folHlink"/>
  <p:sldLayoutIdLst>
    <p:sldLayoutId id="2147483971" r:id="rId1"/>
    <p:sldLayoutId id="2147483970"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6"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205779020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17" b="217"/>
          <a:stretch/>
        </p:blipFill>
        <p:spPr>
          <a:xfrm>
            <a:off x="10454640" y="6239533"/>
            <a:ext cx="1350441" cy="307571"/>
          </a:xfrm>
          <a:prstGeom prst="rect">
            <a:avLst/>
          </a:prstGeom>
        </p:spPr>
      </p:pic>
    </p:spTree>
    <p:extLst>
      <p:ext uri="{BB962C8B-B14F-4D97-AF65-F5344CB8AC3E}">
        <p14:creationId xmlns:p14="http://schemas.microsoft.com/office/powerpoint/2010/main" val="915727863"/>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0F1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54610256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5.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3.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3.xml"/><Relationship Id="rId1" Type="http://schemas.openxmlformats.org/officeDocument/2006/relationships/tags" Target="../tags/tag4.xml"/><Relationship Id="rId6" Type="http://schemas.openxmlformats.org/officeDocument/2006/relationships/slide" Target="slide4.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5.xml"/><Relationship Id="rId2" Type="http://schemas.openxmlformats.org/officeDocument/2006/relationships/slideLayout" Target="../slideLayouts/slideLayout53.xml"/><Relationship Id="rId1" Type="http://schemas.openxmlformats.org/officeDocument/2006/relationships/tags" Target="../tags/tag5.xml"/><Relationship Id="rId6" Type="http://schemas.openxmlformats.org/officeDocument/2006/relationships/slide" Target="slide3.x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ww.gartner.com/en/human-resources/research/hr-score?utm_campaign=RM_GB_2026_HRL_NPP_IA1_SCPPGOALTMPL" TargetMode="External"/><Relationship Id="rId7" Type="http://schemas.openxmlformats.org/officeDocument/2006/relationships/image" Target="../media/image9.svg"/><Relationship Id="rId2" Type="http://schemas.openxmlformats.org/officeDocument/2006/relationships/hyperlink" Target="http://gartner.com/account/signin" TargetMode="External"/><Relationship Id="rId1" Type="http://schemas.openxmlformats.org/officeDocument/2006/relationships/slideLayout" Target="../slideLayouts/slideLayout53.xml"/><Relationship Id="rId6" Type="http://schemas.openxmlformats.org/officeDocument/2006/relationships/hyperlink" Target="https://www.gartner.com/en/human-resources/trends/top-priorities-for-hr-leaders?utm_campaign=RM_GB_2026_HRL_NPP_IA1_SCPPGOALTMPL" TargetMode="External"/><Relationship Id="rId5" Type="http://schemas.openxmlformats.org/officeDocument/2006/relationships/hyperlink" Target="https://www.gartner.com/en/conferences/calendar?utm_campaign=RM_GB_2026_HRL_NPP_IA1_SCPPGOALTMPL" TargetMode="External"/><Relationship Id="rId4" Type="http://schemas.openxmlformats.org/officeDocument/2006/relationships/hyperlink" Target="https://www.gartner.com/en/human-resources/customer-success-stories/building-culture-amid-rapid-expansion?utm_campaign=RM_GB_2026_HRL_NPP_IA1_SCPPGOALTMPL" TargetMode="External"/><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hyperlink" Target="https://www.gartner.com/en/human-resources/become-a-client-hr1?utm_campaign=RM_GB_2026_HRL_NPP_IA1_SCPPGOALTMPL" TargetMode="External"/><Relationship Id="rId3" Type="http://schemas.openxmlformats.org/officeDocument/2006/relationships/hyperlink" Target="https://www.linkedin.com/showcase/gartner-for-hr/posts/?feedView=all&amp;utm_campaign=RM_GB_2026_HRL_NPP_IA1_SCPPGOALTMPL" TargetMode="External"/><Relationship Id="rId7" Type="http://schemas.openxmlformats.org/officeDocument/2006/relationships/hyperlink" Target="http://www.gartner.com/en/conferences/calendar?utm_campaign=RM_GB_2026_HRL_NPP_IA1_SCPPGOALTMPL" TargetMode="External"/><Relationship Id="rId2" Type="http://schemas.openxmlformats.org/officeDocument/2006/relationships/hyperlink" Target="https://www.gartner.com/en/human-resources/products/gartner-for-chro?utm_medium=asset&amp;utm_campaign=RM_GB_2026_HRL_NPP_IA1_SCPPGOALTMPL" TargetMode="External"/><Relationship Id="rId1" Type="http://schemas.openxmlformats.org/officeDocument/2006/relationships/slideLayout" Target="../slideLayouts/slideLayout19.xml"/><Relationship Id="rId6" Type="http://schemas.openxmlformats.org/officeDocument/2006/relationships/hyperlink" Target="https://www.youtube.com/user/Gartnervideo?utm_campaign=RM_GB_2026_HRL_NPP_IA1_SCPPGOALTMPL" TargetMode="External"/><Relationship Id="rId5" Type="http://schemas.openxmlformats.org/officeDocument/2006/relationships/image" Target="../media/image12.png"/><Relationship Id="rId4" Type="http://schemas.openxmlformats.org/officeDocument/2006/relationships/hyperlink" Target="https://x.com/Gartner_inc?utm_campaign=RM_GB_2026_HRL_NPP_IA1_SCPPGOALTM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F640-5A5A-DDBC-2D1E-455D101B951C}"/>
              </a:ext>
            </a:extLst>
          </p:cNvPr>
          <p:cNvSpPr>
            <a:spLocks noGrp="1"/>
          </p:cNvSpPr>
          <p:nvPr>
            <p:ph type="ctrTitle"/>
          </p:nvPr>
        </p:nvSpPr>
        <p:spPr>
          <a:xfrm>
            <a:off x="1371600" y="2149713"/>
            <a:ext cx="7089354" cy="2185214"/>
          </a:xfrm>
        </p:spPr>
        <p:txBody>
          <a:bodyPr/>
          <a:lstStyle/>
          <a:p>
            <a:r>
              <a:rPr lang="en-US" dirty="0">
                <a:solidFill>
                  <a:schemeClr val="lt1"/>
                </a:solidFill>
                <a:cs typeface="Arial" panose="020B0604020202020204" pitchFamily="34" charset="0"/>
              </a:rPr>
              <a:t>Identify Goals and KPIs for Culture Measurement</a:t>
            </a:r>
            <a:endParaRPr lang="en-US" dirty="0">
              <a:cs typeface="Arial" panose="020B0604020202020204" pitchFamily="34" charset="0"/>
            </a:endParaRPr>
          </a:p>
        </p:txBody>
      </p:sp>
      <p:sp>
        <p:nvSpPr>
          <p:cNvPr id="3" name="Subtitle 2">
            <a:extLst>
              <a:ext uri="{FF2B5EF4-FFF2-40B4-BE49-F238E27FC236}">
                <a16:creationId xmlns:a16="http://schemas.microsoft.com/office/drawing/2014/main" id="{35524425-EA43-16C2-8F74-7BEA8D1E2C07}"/>
              </a:ext>
            </a:extLst>
          </p:cNvPr>
          <p:cNvSpPr>
            <a:spLocks noGrp="1"/>
          </p:cNvSpPr>
          <p:nvPr>
            <p:ph type="subTitle" idx="1"/>
          </p:nvPr>
        </p:nvSpPr>
        <p:spPr/>
        <p:txBody>
          <a:bodyPr/>
          <a:lstStyle/>
          <a:p>
            <a:r>
              <a:rPr lang="en-US" dirty="0">
                <a:solidFill>
                  <a:schemeClr val="lt1"/>
                </a:solidFill>
                <a:cs typeface="Arial" panose="020B0604020202020204" pitchFamily="34" charset="0"/>
              </a:rPr>
              <a:t>CHRO template</a:t>
            </a:r>
            <a:endParaRPr lang="en-US" dirty="0">
              <a:cs typeface="Arial" panose="020B0604020202020204" pitchFamily="34" charset="0"/>
            </a:endParaRPr>
          </a:p>
        </p:txBody>
      </p:sp>
    </p:spTree>
    <p:extLst>
      <p:ext uri="{BB962C8B-B14F-4D97-AF65-F5344CB8AC3E}">
        <p14:creationId xmlns:p14="http://schemas.microsoft.com/office/powerpoint/2010/main" val="765663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E04CE4E-F50F-9102-7E0A-8FB0F01A0E3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DE04CE4E-F50F-9102-7E0A-8FB0F01A0E3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Google Shape;165;g2bf4bf76fd8_0_162">
            <a:extLst>
              <a:ext uri="{FF2B5EF4-FFF2-40B4-BE49-F238E27FC236}">
                <a16:creationId xmlns:a16="http://schemas.microsoft.com/office/drawing/2014/main" id="{A0BFDB6E-9499-5DE4-9349-96A467CF55C9}"/>
              </a:ext>
            </a:extLst>
          </p:cNvPr>
          <p:cNvSpPr txBox="1">
            <a:spLocks/>
          </p:cNvSpPr>
          <p:nvPr/>
        </p:nvSpPr>
        <p:spPr>
          <a:xfrm>
            <a:off x="461875" y="376337"/>
            <a:ext cx="11276100" cy="44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Black"/>
              <a:buNone/>
              <a:defRPr sz="3200" b="0" i="0" u="none" strike="noStrike" cap="none">
                <a:solidFill>
                  <a:schemeClr val="dk2"/>
                </a:solidFill>
                <a:latin typeface="Arial Black"/>
                <a:ea typeface="Arial Black"/>
                <a:cs typeface="Arial Black"/>
                <a:sym typeface="Arial Black"/>
              </a:defRPr>
            </a:lvl1pPr>
            <a:lvl2pPr marR="0" lvl="1" algn="l" rtl="0">
              <a:lnSpc>
                <a:spcPct val="100000"/>
              </a:lnSpc>
              <a:spcBef>
                <a:spcPts val="12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a:latin typeface="+mj-lt"/>
              </a:rPr>
              <a:t>Overview</a:t>
            </a:r>
          </a:p>
          <a:p>
            <a:endParaRPr lang="en-US" sz="2300" b="1" dirty="0">
              <a:latin typeface="+mj-lt"/>
            </a:endParaRPr>
          </a:p>
        </p:txBody>
      </p:sp>
      <p:sp>
        <p:nvSpPr>
          <p:cNvPr id="6" name="Google Shape;166;g2bf4bf76fd8_0_162">
            <a:extLst>
              <a:ext uri="{FF2B5EF4-FFF2-40B4-BE49-F238E27FC236}">
                <a16:creationId xmlns:a16="http://schemas.microsoft.com/office/drawing/2014/main" id="{D7830C3F-1D46-7D65-40AF-1A8597B7D564}"/>
              </a:ext>
            </a:extLst>
          </p:cNvPr>
          <p:cNvSpPr txBox="1">
            <a:spLocks/>
          </p:cNvSpPr>
          <p:nvPr/>
        </p:nvSpPr>
        <p:spPr>
          <a:xfrm>
            <a:off x="461875" y="1346200"/>
            <a:ext cx="5438353" cy="4461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2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None/>
            </a:pPr>
            <a:r>
              <a:rPr lang="en-GB" sz="1800" dirty="0">
                <a:latin typeface="+mn-lt"/>
              </a:rPr>
              <a:t>Company culture serves to bring employees together with common norms and behaviors and connect employees across teams and geographies. </a:t>
            </a:r>
          </a:p>
          <a:p>
            <a:pPr marL="0" indent="0">
              <a:buNone/>
            </a:pPr>
            <a:endParaRPr lang="en-GB" sz="1800" dirty="0">
              <a:latin typeface="+mn-lt"/>
            </a:endParaRPr>
          </a:p>
          <a:p>
            <a:pPr marL="0" indent="0">
              <a:buNone/>
            </a:pPr>
            <a:r>
              <a:rPr lang="en-GB" sz="1800" dirty="0">
                <a:latin typeface="+mn-lt"/>
              </a:rPr>
              <a:t>Organizations with strong culture alignment benefit from enhanced employee performance, improved performance against revenue goals and more positive reputation outcomes. Despite investments </a:t>
            </a:r>
            <a:br>
              <a:rPr lang="en-GB" sz="1800" dirty="0">
                <a:latin typeface="+mn-lt"/>
              </a:rPr>
            </a:br>
            <a:r>
              <a:rPr lang="en-GB" sz="1800" dirty="0">
                <a:latin typeface="+mn-lt"/>
              </a:rPr>
              <a:t>in culture, many organizations fail to accurately measure progress against desired culture goals beyond employee satisfaction. </a:t>
            </a:r>
          </a:p>
          <a:p>
            <a:pPr marL="0" indent="0">
              <a:buNone/>
            </a:pPr>
            <a:endParaRPr lang="en-GB" dirty="0">
              <a:latin typeface="+mn-lt"/>
            </a:endParaRPr>
          </a:p>
        </p:txBody>
      </p:sp>
      <p:sp>
        <p:nvSpPr>
          <p:cNvPr id="11" name="Google Shape;160;g2bf4bf76fd8_0_85">
            <a:extLst>
              <a:ext uri="{FF2B5EF4-FFF2-40B4-BE49-F238E27FC236}">
                <a16:creationId xmlns:a16="http://schemas.microsoft.com/office/drawing/2014/main" id="{79E8267D-00FA-45DC-9C61-0DC7C169006D}"/>
              </a:ext>
            </a:extLst>
          </p:cNvPr>
          <p:cNvSpPr txBox="1"/>
          <p:nvPr/>
        </p:nvSpPr>
        <p:spPr>
          <a:xfrm>
            <a:off x="6234113" y="1346200"/>
            <a:ext cx="5496012" cy="3510785"/>
          </a:xfrm>
          <a:prstGeom prst="rect">
            <a:avLst/>
          </a:prstGeom>
          <a:noFill/>
          <a:ln>
            <a:noFill/>
          </a:ln>
        </p:spPr>
        <p:txBody>
          <a:bodyPr spcFirstLastPara="1" wrap="square" lIns="91425" tIns="45700" rIns="91425" bIns="45700" anchor="t" anchorCtr="0">
            <a:noAutofit/>
          </a:bodyPr>
          <a:lstStyle/>
          <a:p>
            <a:pPr>
              <a:buSzPts val="1400"/>
            </a:pPr>
            <a:r>
              <a:rPr lang="en-GB" dirty="0"/>
              <a:t>CHROs can use this four-step template to:</a:t>
            </a:r>
          </a:p>
          <a:p>
            <a:pPr marL="0" marR="0" lvl="0" indent="0" algn="l" rtl="0">
              <a:lnSpc>
                <a:spcPct val="100000"/>
              </a:lnSpc>
              <a:spcBef>
                <a:spcPts val="0"/>
              </a:spcBef>
              <a:spcAft>
                <a:spcPts val="0"/>
              </a:spcAft>
              <a:buClr>
                <a:srgbClr val="000000"/>
              </a:buClr>
              <a:buSzPts val="1200"/>
              <a:buFont typeface="Arial"/>
              <a:buNone/>
            </a:pPr>
            <a:endParaRPr i="0" u="none" strike="noStrike" cap="none" dirty="0">
              <a:solidFill>
                <a:schemeClr val="tx1"/>
              </a:solidFill>
              <a:ea typeface="Arial"/>
              <a:cs typeface="Arial"/>
            </a:endParaRPr>
          </a:p>
          <a:p>
            <a:pPr marL="342900" indent="-342900">
              <a:buSzPct val="100000"/>
              <a:buFont typeface="+mj-lt"/>
              <a:buAutoNum type="arabicPeriod"/>
            </a:pPr>
            <a:r>
              <a:rPr lang="en-US" b="1" dirty="0">
                <a:solidFill>
                  <a:schemeClr val="tx1"/>
                </a:solidFill>
              </a:rPr>
              <a:t>Review</a:t>
            </a:r>
            <a:r>
              <a:rPr lang="en-US" dirty="0">
                <a:solidFill>
                  <a:schemeClr val="tx1"/>
                </a:solidFill>
              </a:rPr>
              <a:t> and select high-level culture</a:t>
            </a:r>
            <a:r>
              <a:rPr lang="en-US" i="0" u="none" strike="noStrike" cap="none" dirty="0">
                <a:solidFill>
                  <a:schemeClr val="tx1"/>
                </a:solidFill>
                <a:ea typeface="Arial"/>
                <a:cs typeface="Arial"/>
                <a:sym typeface="Arial"/>
              </a:rPr>
              <a:t> KPIs</a:t>
            </a:r>
            <a:endParaRPr i="0" u="none" strike="noStrike" cap="none" dirty="0">
              <a:solidFill>
                <a:schemeClr val="tx1"/>
              </a:solidFill>
              <a:ea typeface="Arial"/>
              <a:cs typeface="Arial"/>
            </a:endParaRPr>
          </a:p>
          <a:p>
            <a:pPr marL="342900" marR="0" lvl="0" indent="-342900" algn="l" rtl="0">
              <a:lnSpc>
                <a:spcPct val="100000"/>
              </a:lnSpc>
              <a:spcBef>
                <a:spcPts val="0"/>
              </a:spcBef>
              <a:spcAft>
                <a:spcPts val="0"/>
              </a:spcAft>
              <a:buClr>
                <a:srgbClr val="000000"/>
              </a:buClr>
              <a:buSzPct val="100000"/>
              <a:buFont typeface="+mj-lt"/>
              <a:buAutoNum type="arabicPeriod"/>
            </a:pPr>
            <a:endParaRPr b="0" i="0" u="none" strike="noStrike" cap="none" dirty="0">
              <a:solidFill>
                <a:schemeClr val="tx1"/>
              </a:solidFill>
              <a:ea typeface="Arial"/>
              <a:cs typeface="Arial"/>
              <a:sym typeface="Arial"/>
            </a:endParaRPr>
          </a:p>
          <a:p>
            <a:pPr marL="342900" indent="-342900">
              <a:buSzPct val="100000"/>
              <a:buFont typeface="+mj-lt"/>
              <a:buAutoNum type="arabicPeriod"/>
            </a:pPr>
            <a:r>
              <a:rPr lang="en-US" b="1" u="none" strike="noStrike" cap="none" dirty="0">
                <a:solidFill>
                  <a:schemeClr val="tx1"/>
                </a:solidFill>
                <a:latin typeface="Gartner Sans Semibold" panose="020B0504030402040204" pitchFamily="34" charset="77"/>
                <a:ea typeface="Arial"/>
                <a:cs typeface="Arial"/>
                <a:sym typeface="Arial"/>
              </a:rPr>
              <a:t>Create</a:t>
            </a:r>
            <a:r>
              <a:rPr lang="en-US" i="0" u="none" strike="noStrike" cap="none" dirty="0">
                <a:solidFill>
                  <a:schemeClr val="tx1"/>
                </a:solidFill>
                <a:ea typeface="Arial"/>
                <a:cs typeface="Arial"/>
                <a:sym typeface="Arial"/>
              </a:rPr>
              <a:t> </a:t>
            </a:r>
            <a:r>
              <a:rPr lang="en-US" dirty="0">
                <a:solidFill>
                  <a:schemeClr val="tx1"/>
                </a:solidFill>
              </a:rPr>
              <a:t>culture change statements</a:t>
            </a:r>
            <a:endParaRPr i="0" u="none" strike="noStrike" cap="none" dirty="0">
              <a:solidFill>
                <a:schemeClr val="tx1"/>
              </a:solidFill>
              <a:ea typeface="Arial"/>
              <a:cs typeface="Arial"/>
            </a:endParaRPr>
          </a:p>
          <a:p>
            <a:pPr marL="342900" marR="0" lvl="0" indent="-342900" algn="l" rtl="0">
              <a:lnSpc>
                <a:spcPct val="100000"/>
              </a:lnSpc>
              <a:spcBef>
                <a:spcPts val="0"/>
              </a:spcBef>
              <a:spcAft>
                <a:spcPts val="0"/>
              </a:spcAft>
              <a:buClr>
                <a:srgbClr val="000000"/>
              </a:buClr>
              <a:buSzPct val="100000"/>
              <a:buFont typeface="+mj-lt"/>
              <a:buAutoNum type="arabicPeriod"/>
            </a:pPr>
            <a:endParaRPr i="0" u="none" strike="noStrike" cap="none" dirty="0">
              <a:solidFill>
                <a:schemeClr val="tx1"/>
              </a:solidFill>
              <a:ea typeface="Arial"/>
              <a:cs typeface="Arial"/>
            </a:endParaRPr>
          </a:p>
          <a:p>
            <a:pPr marL="342900" indent="-342900">
              <a:buSzPct val="100000"/>
              <a:buFont typeface="+mj-lt"/>
              <a:buAutoNum type="arabicPeriod"/>
            </a:pPr>
            <a:r>
              <a:rPr lang="en-US" b="1" u="none" strike="noStrike" cap="none" dirty="0">
                <a:solidFill>
                  <a:schemeClr val="tx1"/>
                </a:solidFill>
                <a:latin typeface="Gartner Sans Semibold" panose="020B0504030402040204" pitchFamily="34" charset="77"/>
                <a:ea typeface="Arial"/>
                <a:cs typeface="Arial"/>
                <a:sym typeface="Arial"/>
              </a:rPr>
              <a:t>Identify</a:t>
            </a:r>
            <a:r>
              <a:rPr lang="en-US" i="0" u="none" strike="noStrike" cap="none" dirty="0">
                <a:solidFill>
                  <a:schemeClr val="tx1"/>
                </a:solidFill>
                <a:ea typeface="Arial"/>
                <a:cs typeface="Arial"/>
                <a:sym typeface="Arial"/>
              </a:rPr>
              <a:t> </a:t>
            </a:r>
            <a:r>
              <a:rPr lang="en-US" dirty="0">
                <a:solidFill>
                  <a:schemeClr val="tx1"/>
                </a:solidFill>
              </a:rPr>
              <a:t>success measures for each culture change statement</a:t>
            </a:r>
          </a:p>
          <a:p>
            <a:pPr marL="342900" indent="-342900">
              <a:buSzPct val="100000"/>
              <a:buFont typeface="+mj-lt"/>
              <a:buAutoNum type="arabicPeriod"/>
            </a:pPr>
            <a:endParaRPr lang="en-US" i="0" u="none" strike="noStrike" cap="none" dirty="0">
              <a:solidFill>
                <a:schemeClr val="tx1"/>
              </a:solidFill>
              <a:ea typeface="Arial"/>
              <a:cs typeface="Arial"/>
            </a:endParaRPr>
          </a:p>
          <a:p>
            <a:pPr marL="342900" indent="-342900">
              <a:buSzPct val="100000"/>
              <a:buFont typeface="+mj-lt"/>
              <a:buAutoNum type="arabicPeriod"/>
            </a:pPr>
            <a:r>
              <a:rPr lang="en-US" b="1" u="none" strike="noStrike" cap="none" dirty="0">
                <a:solidFill>
                  <a:schemeClr val="tx1"/>
                </a:solidFill>
                <a:latin typeface="Gartner Sans Semibold" panose="020B0504030402040204" pitchFamily="34" charset="77"/>
                <a:ea typeface="Arial"/>
                <a:cs typeface="Arial"/>
                <a:sym typeface="Arial"/>
              </a:rPr>
              <a:t>Capture</a:t>
            </a:r>
            <a:r>
              <a:rPr lang="en-US" i="0" u="none" strike="noStrike" cap="none" dirty="0">
                <a:solidFill>
                  <a:schemeClr val="tx1"/>
                </a:solidFill>
                <a:ea typeface="Arial"/>
                <a:cs typeface="Arial"/>
                <a:sym typeface="Arial"/>
              </a:rPr>
              <a:t> </a:t>
            </a:r>
            <a:r>
              <a:rPr lang="en-US" dirty="0">
                <a:solidFill>
                  <a:schemeClr val="tx1"/>
                </a:solidFill>
              </a:rPr>
              <a:t>culture measurement goals</a:t>
            </a:r>
            <a:endParaRPr i="0" u="none" strike="noStrike" cap="none" dirty="0">
              <a:solidFill>
                <a:schemeClr val="tx1"/>
              </a:solidFil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9C7C0C0-BFD1-A10D-027C-A7862136EAE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A9C7C0C0-BFD1-A10D-027C-A7862136EAE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1" name="Google Shape;171;g28ee88f8467_0_20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sz="2400" dirty="0"/>
              <a:t>1. Review and select high-level culture</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KPIs</a:t>
            </a:r>
            <a:endParaRPr sz="2400" dirty="0"/>
          </a:p>
        </p:txBody>
      </p:sp>
      <p:sp>
        <p:nvSpPr>
          <p:cNvPr id="172" name="Google Shape;172;g28ee88f8467_0_207"/>
          <p:cNvSpPr/>
          <p:nvPr/>
        </p:nvSpPr>
        <p:spPr>
          <a:xfrm>
            <a:off x="457200" y="863324"/>
            <a:ext cx="11274600" cy="551400"/>
          </a:xfrm>
          <a:prstGeom prst="rect">
            <a:avLst/>
          </a:prstGeom>
          <a:solidFill>
            <a:srgbClr val="E0F1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2D"/>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Instructions</a:t>
            </a:r>
            <a:r>
              <a:rPr lang="en-US" sz="1200" b="1" i="0" u="none" strike="noStrike" cap="none" dirty="0">
                <a:solidFill>
                  <a:srgbClr val="00002D"/>
                </a:solidFill>
                <a:ea typeface="Arial"/>
                <a:cs typeface="Arial"/>
                <a:sym typeface="Arial"/>
              </a:rPr>
              <a:t>:</a:t>
            </a:r>
            <a:r>
              <a:rPr lang="en-US" sz="1200" b="0" i="0" u="none" strike="noStrike" cap="none" dirty="0">
                <a:solidFill>
                  <a:srgbClr val="00002D"/>
                </a:solidFill>
                <a:ea typeface="Arial"/>
                <a:cs typeface="Arial"/>
                <a:sym typeface="Arial"/>
              </a:rPr>
              <a:t> Consider the common culture KPIs below to determine whether they align with your organization’s culture goals.</a:t>
            </a:r>
            <a:endParaRPr sz="1200" b="0" i="0" u="none" strike="noStrike" cap="none" dirty="0">
              <a:solidFill>
                <a:srgbClr val="00002D"/>
              </a:solidFill>
              <a:ea typeface="Arial"/>
              <a:cs typeface="Arial"/>
              <a:sym typeface="Arial"/>
            </a:endParaRPr>
          </a:p>
        </p:txBody>
      </p:sp>
      <p:graphicFrame>
        <p:nvGraphicFramePr>
          <p:cNvPr id="173" name="Google Shape;173;g28ee88f8467_0_207"/>
          <p:cNvGraphicFramePr/>
          <p:nvPr>
            <p:extLst>
              <p:ext uri="{D42A27DB-BD31-4B8C-83A1-F6EECF244321}">
                <p14:modId xmlns:p14="http://schemas.microsoft.com/office/powerpoint/2010/main" val="2908335468"/>
              </p:ext>
            </p:extLst>
          </p:nvPr>
        </p:nvGraphicFramePr>
        <p:xfrm>
          <a:off x="491512" y="1468570"/>
          <a:ext cx="11208975" cy="3769268"/>
        </p:xfrm>
        <a:graphic>
          <a:graphicData uri="http://schemas.openxmlformats.org/drawingml/2006/table">
            <a:tbl>
              <a:tblPr firstRow="1" bandRow="1">
                <a:noFill/>
              </a:tblPr>
              <a:tblGrid>
                <a:gridCol w="3736325">
                  <a:extLst>
                    <a:ext uri="{9D8B030D-6E8A-4147-A177-3AD203B41FA5}">
                      <a16:colId xmlns:a16="http://schemas.microsoft.com/office/drawing/2014/main" val="20000"/>
                    </a:ext>
                  </a:extLst>
                </a:gridCol>
                <a:gridCol w="3736325">
                  <a:extLst>
                    <a:ext uri="{9D8B030D-6E8A-4147-A177-3AD203B41FA5}">
                      <a16:colId xmlns:a16="http://schemas.microsoft.com/office/drawing/2014/main" val="20001"/>
                    </a:ext>
                  </a:extLst>
                </a:gridCol>
                <a:gridCol w="3736325">
                  <a:extLst>
                    <a:ext uri="{9D8B030D-6E8A-4147-A177-3AD203B41FA5}">
                      <a16:colId xmlns:a16="http://schemas.microsoft.com/office/drawing/2014/main" val="20002"/>
                    </a:ext>
                  </a:extLst>
                </a:gridCol>
              </a:tblGrid>
              <a:tr h="381918">
                <a:tc gridSpan="3">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dirty="0">
                          <a:solidFill>
                            <a:schemeClr val="lt1"/>
                          </a:solidFill>
                        </a:rPr>
                        <a:t>Potential culture KPIs </a:t>
                      </a:r>
                      <a:endParaRPr sz="1300" u="none" strike="noStrike" cap="none" dirty="0"/>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solidFill>
                  </a:tcPr>
                </a:tc>
                <a:tc hMerge="1">
                  <a:txBody>
                    <a:bodyPr/>
                    <a:lstStyle/>
                    <a:p>
                      <a:endParaRPr lang="en-ES"/>
                    </a:p>
                  </a:txBody>
                  <a:tcPr/>
                </a:tc>
                <a:tc hMerge="1">
                  <a:txBody>
                    <a:bodyPr/>
                    <a:lstStyle/>
                    <a:p>
                      <a:endParaRPr lang="en-ES"/>
                    </a:p>
                  </a:txBody>
                  <a:tcPr/>
                </a:tc>
                <a:extLst>
                  <a:ext uri="{0D108BD9-81ED-4DB2-BD59-A6C34878D82A}">
                    <a16:rowId xmlns:a16="http://schemas.microsoft.com/office/drawing/2014/main" val="10000"/>
                  </a:ext>
                </a:extLst>
              </a:tr>
              <a:tr h="910750">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 improvement on culture index from engagement survey</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300" i="0" u="none" strike="noStrike" cap="none" dirty="0">
                          <a:solidFill>
                            <a:srgbClr val="00002D"/>
                          </a:solidFill>
                        </a:rPr>
                        <a:t>% increase in employee engagement</a:t>
                      </a:r>
                      <a:endParaRPr sz="1300" i="0" u="none" strike="noStrike" cap="none" dirty="0">
                        <a:solidFill>
                          <a:srgbClr val="00002D"/>
                        </a:solidFill>
                      </a:endParaRPr>
                    </a:p>
                    <a:p>
                      <a:pPr marL="0" marR="0" lvl="0" indent="0" algn="l" rtl="0">
                        <a:lnSpc>
                          <a:spcPct val="100000"/>
                        </a:lnSpc>
                        <a:spcBef>
                          <a:spcPts val="0"/>
                        </a:spcBef>
                        <a:spcAft>
                          <a:spcPts val="0"/>
                        </a:spcAft>
                        <a:buClr>
                          <a:srgbClr val="000000"/>
                        </a:buClr>
                        <a:buSzPts val="1300"/>
                        <a:buFont typeface="Arial"/>
                        <a:buNone/>
                      </a:pPr>
                      <a:endParaRPr sz="1300" i="0" u="none" strike="noStrike" cap="none" dirty="0">
                        <a:solidFill>
                          <a:srgbClr val="00002D"/>
                        </a:solidFill>
                      </a:endParaRPr>
                    </a:p>
                    <a:p>
                      <a:pPr marL="0" marR="0" lvl="0" indent="0" algn="l" rtl="0">
                        <a:lnSpc>
                          <a:spcPct val="100000"/>
                        </a:lnSpc>
                        <a:spcBef>
                          <a:spcPts val="0"/>
                        </a:spcBef>
                        <a:spcAft>
                          <a:spcPts val="0"/>
                        </a:spcAft>
                        <a:buClr>
                          <a:srgbClr val="000000"/>
                        </a:buClr>
                        <a:buSzPts val="1300"/>
                        <a:buFont typeface="Arial"/>
                        <a:buNone/>
                      </a:pP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300"/>
                        <a:buFont typeface="Arial"/>
                        <a:buNone/>
                      </a:pPr>
                      <a:r>
                        <a:rPr lang="en-US" sz="1300" i="0" u="none" strike="noStrike" cap="none" dirty="0">
                          <a:solidFill>
                            <a:srgbClr val="00002D"/>
                          </a:solidFill>
                        </a:rPr>
                        <a:t>% of employee champion volunteers</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970550">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Improved employee sentiment around culture alignment (qualitative)</a:t>
                      </a:r>
                      <a:endParaRPr sz="1300" i="0" u="none" strike="noStrike" cap="none" dirty="0">
                        <a:solidFill>
                          <a:srgbClr val="00002D"/>
                        </a:solidFill>
                      </a:endParaRPr>
                    </a:p>
                    <a:p>
                      <a:pPr marL="0" marR="0" lvl="0" indent="0" algn="l" rtl="0">
                        <a:lnSpc>
                          <a:spcPct val="100000"/>
                        </a:lnSpc>
                        <a:spcBef>
                          <a:spcPts val="0"/>
                        </a:spcBef>
                        <a:spcAft>
                          <a:spcPts val="0"/>
                        </a:spcAft>
                        <a:buClr>
                          <a:srgbClr val="000000"/>
                        </a:buClr>
                        <a:buSzPts val="1300"/>
                        <a:buFont typeface="Arial"/>
                        <a:buNone/>
                      </a:pP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 absence rate</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 of employees engaging in optional company events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75302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 of employees joining ERGs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DEI metrics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Number of employee referrals for open positions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75302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Employee Net Promoter Score</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Voluntary turnover rate</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Organization review scores and awards from job sites, such as Glassdoor</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5EC1DA0-B4CF-6D24-DFAE-F377E7E0F83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D5EC1DA0-B4CF-6D24-DFAE-F377E7E0F83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8" name="Google Shape;178;g28ee88f8467_0_75"/>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2. Create culture change statements</a:t>
            </a:r>
            <a:endParaRPr sz="2400" dirty="0"/>
          </a:p>
        </p:txBody>
      </p:sp>
      <p:graphicFrame>
        <p:nvGraphicFramePr>
          <p:cNvPr id="179" name="Google Shape;179;g28ee88f8467_0_75"/>
          <p:cNvGraphicFramePr/>
          <p:nvPr>
            <p:extLst>
              <p:ext uri="{D42A27DB-BD31-4B8C-83A1-F6EECF244321}">
                <p14:modId xmlns:p14="http://schemas.microsoft.com/office/powerpoint/2010/main" val="1889444722"/>
              </p:ext>
            </p:extLst>
          </p:nvPr>
        </p:nvGraphicFramePr>
        <p:xfrm>
          <a:off x="458713" y="1931996"/>
          <a:ext cx="11274575" cy="3442086"/>
        </p:xfrm>
        <a:graphic>
          <a:graphicData uri="http://schemas.openxmlformats.org/drawingml/2006/table">
            <a:tbl>
              <a:tblPr firstRow="1" bandRow="1">
                <a:noFill/>
              </a:tblPr>
              <a:tblGrid>
                <a:gridCol w="3625175">
                  <a:extLst>
                    <a:ext uri="{9D8B030D-6E8A-4147-A177-3AD203B41FA5}">
                      <a16:colId xmlns:a16="http://schemas.microsoft.com/office/drawing/2014/main" val="20000"/>
                    </a:ext>
                  </a:extLst>
                </a:gridCol>
                <a:gridCol w="3644400">
                  <a:extLst>
                    <a:ext uri="{9D8B030D-6E8A-4147-A177-3AD203B41FA5}">
                      <a16:colId xmlns:a16="http://schemas.microsoft.com/office/drawing/2014/main" val="20001"/>
                    </a:ext>
                  </a:extLst>
                </a:gridCol>
                <a:gridCol w="4005000">
                  <a:extLst>
                    <a:ext uri="{9D8B030D-6E8A-4147-A177-3AD203B41FA5}">
                      <a16:colId xmlns:a16="http://schemas.microsoft.com/office/drawing/2014/main" val="20002"/>
                    </a:ext>
                  </a:extLst>
                </a:gridCol>
              </a:tblGrid>
              <a:tr h="332700">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rPr>
                        <a:t>From  </a:t>
                      </a:r>
                      <a:endParaRPr sz="1300" u="none" strike="noStrike" cap="none" dirty="0"/>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rPr>
                        <a:t>To</a:t>
                      </a:r>
                      <a:endParaRPr sz="1300" u="none" strike="noStrike" cap="none" dirty="0"/>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rPr>
                        <a:t>Because</a:t>
                      </a:r>
                      <a:endParaRPr sz="1300" b="1" u="none" strike="noStrike" cap="none" dirty="0">
                        <a:solidFill>
                          <a:schemeClr val="lt1"/>
                        </a:solidFill>
                      </a:endParaRPr>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76050">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Risk averse: From expecting leaders to make decisions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Innovative: To empowering autonomous decisions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381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We need to adapt to the changing environment, market and customers and make decisions faster. </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629976">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Siloed: From evaluating success by achieving team’s objectives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Collaborative: To evaluating success by achieving the organization’s objectives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381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Seamless customer experience requires that we have a one-company view of our customers.</a:t>
                      </a:r>
                      <a:endParaRPr sz="13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4840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4840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4840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a:solidFill>
                            <a:srgbClr val="00002D"/>
                          </a:solidFill>
                        </a:rPr>
                        <a:t>&lt;Insert text&gt;</a:t>
                      </a:r>
                      <a:endParaRPr sz="1400" i="0" u="none" strike="noStrike" cap="none">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4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4840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a:solidFill>
                            <a:srgbClr val="00002D"/>
                          </a:solidFill>
                        </a:rPr>
                        <a:t>&lt;Insert text&gt;</a:t>
                      </a:r>
                      <a:endParaRPr sz="1400" i="0" u="none" strike="noStrike" cap="none">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a:solidFill>
                            <a:srgbClr val="00002D"/>
                          </a:solidFill>
                        </a:rPr>
                        <a:t>&lt;Insert text&gt;</a:t>
                      </a:r>
                      <a:endParaRPr sz="1400" i="0" u="none" strike="noStrike" cap="none">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0" name="Google Shape;180;g28ee88f8467_0_75"/>
          <p:cNvSpPr/>
          <p:nvPr/>
        </p:nvSpPr>
        <p:spPr>
          <a:xfrm>
            <a:off x="457200" y="863323"/>
            <a:ext cx="11274600" cy="1018500"/>
          </a:xfrm>
          <a:prstGeom prst="rect">
            <a:avLst/>
          </a:prstGeom>
          <a:solidFill>
            <a:srgbClr val="E0F1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Instructions</a:t>
            </a:r>
            <a:r>
              <a:rPr lang="en-US" sz="1200" b="1" i="0" u="none" strike="noStrike" cap="none" dirty="0">
                <a:solidFill>
                  <a:srgbClr val="000000"/>
                </a:solidFill>
                <a:ea typeface="Arial"/>
                <a:cs typeface="Arial"/>
                <a:sym typeface="Arial"/>
              </a:rPr>
              <a:t>:</a:t>
            </a:r>
            <a:r>
              <a:rPr lang="en-US" sz="1200" b="0" i="0" u="none" strike="noStrike" cap="none" dirty="0">
                <a:solidFill>
                  <a:srgbClr val="000000"/>
                </a:solidFill>
                <a:ea typeface="Arial"/>
                <a:cs typeface="Arial"/>
                <a:sym typeface="Arial"/>
              </a:rPr>
              <a:t> </a:t>
            </a:r>
            <a:r>
              <a:rPr lang="en-US"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Create </a:t>
            </a:r>
            <a:r>
              <a:rPr lang="en-US"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high-level</a:t>
            </a:r>
            <a:r>
              <a:rPr lang="en-US"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statements to understand the culture gap to be measured between current and desired culture state. For each row:</a:t>
            </a:r>
            <a:endParaRPr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182880" marR="0" lvl="0" indent="-182880" algn="l" rtl="0">
              <a:lnSpc>
                <a:spcPct val="100000"/>
              </a:lnSpc>
              <a:spcBef>
                <a:spcPts val="0"/>
              </a:spcBef>
              <a:spcAft>
                <a:spcPts val="0"/>
              </a:spcAft>
              <a:buClr>
                <a:srgbClr val="000000"/>
              </a:buClr>
              <a:buSzPts val="1300"/>
              <a:buFont typeface="Arial"/>
              <a:buAutoNum type="arabicPeriod"/>
            </a:pPr>
            <a:r>
              <a:rPr lang="en-US"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Fill in the </a:t>
            </a:r>
            <a:r>
              <a:rPr lang="en-US"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"From"</a:t>
            </a:r>
            <a:r>
              <a:rPr lang="en-US"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column with </a:t>
            </a:r>
            <a:r>
              <a:rPr lang="en-US"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high-level</a:t>
            </a:r>
            <a:r>
              <a:rPr lang="en-US" sz="1200" b="0" i="0" u="none" strike="noStrike" cap="none" dirty="0">
                <a:solidFill>
                  <a:srgbClr val="000000"/>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statements articulating your current culture state. </a:t>
            </a:r>
            <a:endParaRPr sz="1200" b="0" i="0" u="none" strike="noStrike" cap="none" dirty="0">
              <a:solidFill>
                <a:srgbClr val="000000"/>
              </a:solidFill>
              <a:ea typeface="Arial"/>
              <a:cs typeface="Arial"/>
            </a:endParaRPr>
          </a:p>
          <a:p>
            <a:pPr marL="182880" marR="0" lvl="0" indent="-182880" algn="l" rtl="0">
              <a:lnSpc>
                <a:spcPct val="100000"/>
              </a:lnSpc>
              <a:spcBef>
                <a:spcPts val="0"/>
              </a:spcBef>
              <a:spcAft>
                <a:spcPts val="0"/>
              </a:spcAft>
              <a:buClr>
                <a:srgbClr val="000000"/>
              </a:buClr>
              <a:buSzPts val="1300"/>
              <a:buFont typeface="Arial"/>
              <a:buAutoNum type="arabicPeriod"/>
            </a:pPr>
            <a:r>
              <a:rPr lang="en-US" sz="1200" dirty="0">
                <a:solidFill>
                  <a:schemeClr val="dk1"/>
                </a:solidFill>
              </a:rPr>
              <a:t>C</a:t>
            </a:r>
            <a:r>
              <a:rPr lang="en-US" sz="1200" b="0" i="0" u="none" strike="noStrike" cap="none" dirty="0">
                <a:solidFill>
                  <a:schemeClr val="dk1"/>
                </a:solidFill>
                <a:ea typeface="Arial"/>
                <a:cs typeface="Arial"/>
                <a:sym typeface="Arial"/>
              </a:rPr>
              <a:t>omplete the </a:t>
            </a:r>
            <a:r>
              <a:rPr lang="en-US" sz="1200" dirty="0">
                <a:solidFill>
                  <a:schemeClr val="dk1"/>
                </a:solidFill>
              </a:rPr>
              <a:t>"To"</a:t>
            </a:r>
            <a:r>
              <a:rPr lang="en-US" sz="1200" b="0" i="0" u="none" strike="noStrike" cap="none" dirty="0">
                <a:solidFill>
                  <a:schemeClr val="dk1"/>
                </a:solidFill>
                <a:ea typeface="Arial"/>
                <a:cs typeface="Arial"/>
                <a:sym typeface="Arial"/>
              </a:rPr>
              <a:t> column with relevant values.</a:t>
            </a:r>
            <a:endParaRPr sz="1200" b="0" i="0" u="none" strike="noStrike" cap="none" dirty="0">
              <a:solidFill>
                <a:schemeClr val="dk1"/>
              </a:solidFill>
              <a:ea typeface="Arial"/>
              <a:cs typeface="Arial"/>
              <a:sym typeface="Arial"/>
            </a:endParaRPr>
          </a:p>
          <a:p>
            <a:pPr marL="182880" marR="0" lvl="0" indent="-182880" algn="l" rtl="0">
              <a:lnSpc>
                <a:spcPct val="100000"/>
              </a:lnSpc>
              <a:spcBef>
                <a:spcPts val="0"/>
              </a:spcBef>
              <a:spcAft>
                <a:spcPts val="0"/>
              </a:spcAft>
              <a:buClr>
                <a:srgbClr val="000000"/>
              </a:buClr>
              <a:buSzPts val="1300"/>
              <a:buFont typeface="Arial"/>
              <a:buAutoNum type="arabicPeriod"/>
            </a:pPr>
            <a:r>
              <a:rPr lang="en-US" sz="1200" dirty="0">
                <a:solidFill>
                  <a:schemeClr val="dk1"/>
                </a:solidFill>
              </a:rPr>
              <a:t>O</a:t>
            </a:r>
            <a:r>
              <a:rPr lang="en-US" sz="1200" b="0" i="0" u="none" strike="noStrike" cap="none" dirty="0">
                <a:solidFill>
                  <a:srgbClr val="000000"/>
                </a:solidFill>
                <a:ea typeface="Arial"/>
                <a:cs typeface="Arial"/>
                <a:sym typeface="Arial"/>
              </a:rPr>
              <a:t>utline the business case for the shift in the </a:t>
            </a:r>
            <a:r>
              <a:rPr lang="en-US" sz="1200" dirty="0"/>
              <a:t>"Because"</a:t>
            </a:r>
            <a:r>
              <a:rPr lang="en-US" sz="1200" b="0" i="0" u="none" strike="noStrike" cap="none" dirty="0">
                <a:solidFill>
                  <a:srgbClr val="000000"/>
                </a:solidFill>
                <a:ea typeface="Arial"/>
                <a:cs typeface="Arial"/>
                <a:sym typeface="Arial"/>
              </a:rPr>
              <a:t> column, considering business priorities and challenges.</a:t>
            </a:r>
            <a:endParaRPr sz="1200" b="0" i="0" u="none" strike="noStrike" cap="none" dirty="0">
              <a:solidFill>
                <a:srgbClr val="000000"/>
              </a:solidFil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6B05890-EC98-8E48-D2EB-32DB18E7DA5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56B05890-EC98-8E48-D2EB-32DB18E7DA5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85" name="Google Shape;185;g28ee88f8467_0_2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sz="2400" dirty="0"/>
              <a:t>3. Identify success measures for each culture change statement</a:t>
            </a:r>
            <a:endParaRPr sz="2400" dirty="0"/>
          </a:p>
        </p:txBody>
      </p:sp>
      <p:graphicFrame>
        <p:nvGraphicFramePr>
          <p:cNvPr id="186" name="Google Shape;186;g28ee88f8467_0_216"/>
          <p:cNvGraphicFramePr/>
          <p:nvPr>
            <p:extLst>
              <p:ext uri="{D42A27DB-BD31-4B8C-83A1-F6EECF244321}">
                <p14:modId xmlns:p14="http://schemas.microsoft.com/office/powerpoint/2010/main" val="1678628471"/>
              </p:ext>
            </p:extLst>
          </p:nvPr>
        </p:nvGraphicFramePr>
        <p:xfrm>
          <a:off x="463375" y="1791022"/>
          <a:ext cx="11274600" cy="3652695"/>
        </p:xfrm>
        <a:graphic>
          <a:graphicData uri="http://schemas.openxmlformats.org/drawingml/2006/table">
            <a:tbl>
              <a:tblPr firstRow="1" bandRow="1">
                <a:noFill/>
              </a:tblPr>
              <a:tblGrid>
                <a:gridCol w="3758200">
                  <a:extLst>
                    <a:ext uri="{9D8B030D-6E8A-4147-A177-3AD203B41FA5}">
                      <a16:colId xmlns:a16="http://schemas.microsoft.com/office/drawing/2014/main" val="20000"/>
                    </a:ext>
                  </a:extLst>
                </a:gridCol>
                <a:gridCol w="3758200">
                  <a:extLst>
                    <a:ext uri="{9D8B030D-6E8A-4147-A177-3AD203B41FA5}">
                      <a16:colId xmlns:a16="http://schemas.microsoft.com/office/drawing/2014/main" val="20001"/>
                    </a:ext>
                  </a:extLst>
                </a:gridCol>
                <a:gridCol w="3758200">
                  <a:extLst>
                    <a:ext uri="{9D8B030D-6E8A-4147-A177-3AD203B41FA5}">
                      <a16:colId xmlns:a16="http://schemas.microsoft.com/office/drawing/2014/main" val="20002"/>
                    </a:ext>
                  </a:extLst>
                </a:gridCol>
              </a:tblGrid>
              <a:tr h="319400">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rPr>
                        <a:t>To</a:t>
                      </a:r>
                      <a:endParaRPr sz="13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rPr>
                        <a:t>How</a:t>
                      </a:r>
                      <a:endParaRPr sz="1300" b="1" u="none" strike="noStrike" cap="none" dirty="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u="none" strike="noStrike" cap="none"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Success measures</a:t>
                      </a:r>
                      <a:endParaRPr sz="1300" b="1" u="none" strike="noStrike" cap="none" dirty="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88500">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To empowering autonomous decisions</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Adjust individual contributor performance expectations to demonstrate effective decision making.</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82880" marR="0" lvl="0" indent="-182880" algn="l" rtl="0">
                        <a:lnSpc>
                          <a:spcPct val="100000"/>
                        </a:lnSpc>
                        <a:spcBef>
                          <a:spcPts val="0"/>
                        </a:spcBef>
                        <a:spcAft>
                          <a:spcPts val="0"/>
                        </a:spcAft>
                        <a:buClr>
                          <a:schemeClr val="dk1"/>
                        </a:buClr>
                        <a:buSzPts val="1300"/>
                        <a:buFont typeface="Arial" panose="020B0604020202020204" pitchFamily="34" charset="0"/>
                        <a:buChar char="•"/>
                      </a:pPr>
                      <a:r>
                        <a:rPr lang="en-US" sz="1300" i="0" u="none" strike="noStrike" cap="none" dirty="0">
                          <a:solidFill>
                            <a:srgbClr val="00002D"/>
                          </a:solidFill>
                        </a:rPr>
                        <a:t>E.g., % $ savings due to new ideas </a:t>
                      </a:r>
                      <a:endParaRPr sz="13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300"/>
                        <a:buFont typeface="Arial" panose="020B0604020202020204" pitchFamily="34" charset="0"/>
                        <a:buChar char="•"/>
                      </a:pPr>
                      <a:r>
                        <a:rPr lang="en-US" sz="1300" i="0" u="none" strike="noStrike" cap="none" dirty="0">
                          <a:solidFill>
                            <a:srgbClr val="00002D"/>
                          </a:solidFill>
                        </a:rPr>
                        <a:t>E.g., Improved sentiment around employee autonomy and strategic influence</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2912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To evaluating success by achieving the organization’s objectives</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E.g., Adjust recognition progra</a:t>
                      </a:r>
                      <a:r>
                        <a:rPr lang="en-US" sz="1300" i="0" dirty="0">
                          <a:solidFill>
                            <a:srgbClr val="00002D"/>
                          </a:solidFill>
                        </a:rPr>
                        <a:t>m</a:t>
                      </a:r>
                      <a:r>
                        <a:rPr lang="en-US" sz="1300" i="0" u="none" strike="noStrike" cap="none" dirty="0">
                          <a:solidFill>
                            <a:srgbClr val="00002D"/>
                          </a:solidFill>
                        </a:rPr>
                        <a:t>s to emphasi</a:t>
                      </a:r>
                      <a:r>
                        <a:rPr lang="en-US" sz="1300" i="0" dirty="0">
                          <a:solidFill>
                            <a:srgbClr val="00002D"/>
                          </a:solidFill>
                        </a:rPr>
                        <a:t>z</a:t>
                      </a:r>
                      <a:r>
                        <a:rPr lang="en-US" sz="1300" i="0" u="none" strike="noStrike" cap="none" dirty="0">
                          <a:solidFill>
                            <a:srgbClr val="00002D"/>
                          </a:solidFill>
                        </a:rPr>
                        <a:t>e organi</a:t>
                      </a:r>
                      <a:r>
                        <a:rPr lang="en-US" sz="1300" i="0" dirty="0">
                          <a:solidFill>
                            <a:srgbClr val="00002D"/>
                          </a:solidFill>
                        </a:rPr>
                        <a:t>z</a:t>
                      </a:r>
                      <a:r>
                        <a:rPr lang="en-US" sz="1300" i="0" u="none" strike="noStrike" cap="none" dirty="0">
                          <a:solidFill>
                            <a:srgbClr val="00002D"/>
                          </a:solidFill>
                        </a:rPr>
                        <a:t>ational over team objectives.</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82880" marR="0" lvl="0" indent="-182880" algn="l" rtl="0">
                        <a:lnSpc>
                          <a:spcPct val="100000"/>
                        </a:lnSpc>
                        <a:spcBef>
                          <a:spcPts val="0"/>
                        </a:spcBef>
                        <a:spcAft>
                          <a:spcPts val="0"/>
                        </a:spcAft>
                        <a:buClr>
                          <a:schemeClr val="dk1"/>
                        </a:buClr>
                        <a:buSzPts val="1300"/>
                        <a:buFont typeface="Arial" panose="020B0604020202020204" pitchFamily="34" charset="0"/>
                        <a:buChar char="•"/>
                      </a:pPr>
                      <a:r>
                        <a:rPr lang="en-US" sz="1300" i="0" u="none" strike="noStrike" cap="none" dirty="0">
                          <a:solidFill>
                            <a:srgbClr val="00002D"/>
                          </a:solidFill>
                        </a:rPr>
                        <a:t>E.g., Empl</a:t>
                      </a:r>
                      <a:r>
                        <a:rPr lang="en-US" sz="13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oyees feel heard and like their opinion matters</a:t>
                      </a:r>
                      <a:endParaRPr sz="13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182880" marR="0" lvl="0" indent="-182880" algn="l" rtl="0">
                        <a:lnSpc>
                          <a:spcPct val="100000"/>
                        </a:lnSpc>
                        <a:spcBef>
                          <a:spcPts val="0"/>
                        </a:spcBef>
                        <a:spcAft>
                          <a:spcPts val="0"/>
                        </a:spcAft>
                        <a:buClr>
                          <a:schemeClr val="dk1"/>
                        </a:buClr>
                        <a:buSzPts val="1300"/>
                        <a:buFont typeface="Arial" panose="020B0604020202020204" pitchFamily="34" charset="0"/>
                        <a:buChar char="•"/>
                      </a:pPr>
                      <a:r>
                        <a:rPr lang="en-US" sz="1300" i="0" u="none" strike="noStrike" cap="none" dirty="0">
                          <a:solidFill>
                            <a:srgbClr val="00002D"/>
                          </a:solidFill>
                        </a:rPr>
                        <a:t>E.g., </a:t>
                      </a:r>
                      <a:r>
                        <a:rPr lang="en-US" sz="13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increase in collaboration-focused recognition a</a:t>
                      </a:r>
                      <a:r>
                        <a:rPr lang="en-US" sz="1300" i="0" u="none" strike="noStrike" cap="none" dirty="0">
                          <a:solidFill>
                            <a:srgbClr val="00002D"/>
                          </a:solidFill>
                        </a:rPr>
                        <a:t>ctivities</a:t>
                      </a:r>
                      <a:endParaRPr sz="13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300"/>
                        <a:buFont typeface="Arial" panose="020B0604020202020204" pitchFamily="34" charset="0"/>
                        <a:buChar char="•"/>
                      </a:pPr>
                      <a:r>
                        <a:rPr lang="en-US" sz="1300" i="0" u="none" strike="noStrike" cap="none" dirty="0">
                          <a:solidFill>
                            <a:srgbClr val="00002D"/>
                          </a:solidFill>
                        </a:rPr>
                        <a:t>E.g., Increased number of cross-functional projects</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487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00002D"/>
                          </a:solidFill>
                        </a:rPr>
                        <a:t>&lt;Insert text&gt;</a:t>
                      </a:r>
                      <a:endParaRPr sz="1300" i="0" u="none" strike="noStrike" cap="none">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&lt;Insert text&gt;</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&lt;Insert text&gt;</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487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00002D"/>
                          </a:solidFill>
                        </a:rPr>
                        <a:t>&lt;Insert text&gt;</a:t>
                      </a:r>
                      <a:endParaRPr sz="1300" i="0" u="none" strike="noStrike" cap="none">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00002D"/>
                          </a:solidFill>
                        </a:rPr>
                        <a:t>&lt;Insert text&gt;</a:t>
                      </a:r>
                      <a:endParaRPr sz="1300" i="0" u="none" strike="noStrike" cap="none">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&lt;Insert text&gt;</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4875">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00002D"/>
                          </a:solidFill>
                        </a:rPr>
                        <a:t>&lt;Insert text&gt;</a:t>
                      </a:r>
                      <a:endParaRPr sz="1300" i="0" u="none" strike="noStrike" cap="none">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00002D"/>
                          </a:solidFill>
                        </a:rPr>
                        <a:t>&lt;Insert text&gt;</a:t>
                      </a:r>
                      <a:endParaRPr sz="1300" i="0" u="none" strike="noStrike" cap="none">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dirty="0">
                          <a:solidFill>
                            <a:srgbClr val="00002D"/>
                          </a:solidFill>
                        </a:rPr>
                        <a:t>&lt;Insert text&gt;</a:t>
                      </a:r>
                      <a:endParaRPr sz="1300" i="0" u="none" strike="noStrike" cap="none" dirty="0">
                        <a:solidFill>
                          <a:srgbClr val="00002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7" name="Google Shape;187;g28ee88f8467_0_216"/>
          <p:cNvSpPr/>
          <p:nvPr/>
        </p:nvSpPr>
        <p:spPr>
          <a:xfrm>
            <a:off x="457200" y="852489"/>
            <a:ext cx="11274600" cy="899194"/>
          </a:xfrm>
          <a:prstGeom prst="rect">
            <a:avLst/>
          </a:prstGeom>
          <a:solidFill>
            <a:srgbClr val="E0F1FF"/>
          </a:solidFill>
          <a:ln>
            <a:noFill/>
          </a:ln>
        </p:spPr>
        <p:txBody>
          <a:bodyPr spcFirstLastPara="1" wrap="square" lIns="91425" tIns="45700" rIns="91425" bIns="45700" anchor="ctr" anchorCtr="0">
            <a:noAutofit/>
          </a:bodyPr>
          <a:lstStyle/>
          <a:p>
            <a:pPr>
              <a:buSzPts val="1200"/>
            </a:pPr>
            <a:r>
              <a:rPr lang="en-US" sz="1200" b="1" dirty="0">
                <a:solidFill>
                  <a:schemeClr val="dk1"/>
                </a:solidFill>
              </a:rPr>
              <a:t>Instructions:</a:t>
            </a:r>
            <a:r>
              <a:rPr lang="en-US" sz="1200" dirty="0">
                <a:solidFill>
                  <a:schemeClr val="dk1"/>
                </a:solidFill>
              </a:rPr>
              <a:t> </a:t>
            </a:r>
            <a:r>
              <a:rPr lang="en-US" sz="1200" dirty="0"/>
              <a:t>Brainstorm initiatives for how you would achieve your desired culture state to help you think through potential success measures.</a:t>
            </a:r>
            <a:endParaRPr sz="1200" b="0" i="0" u="none" strike="noStrike" cap="none" dirty="0">
              <a:solidFill>
                <a:srgbClr val="000000"/>
              </a:solidFill>
              <a:ea typeface="Arial"/>
              <a:cs typeface="Arial"/>
              <a:sym typeface="Arial"/>
            </a:endParaRPr>
          </a:p>
          <a:p>
            <a:pPr marL="182880" marR="0" lvl="0" indent="-182880" algn="l" rtl="0">
              <a:lnSpc>
                <a:spcPct val="100000"/>
              </a:lnSpc>
              <a:spcBef>
                <a:spcPts val="0"/>
              </a:spcBef>
              <a:spcAft>
                <a:spcPts val="0"/>
              </a:spcAft>
              <a:buClr>
                <a:schemeClr val="dk1"/>
              </a:buClr>
              <a:buSzPts val="1300"/>
              <a:buFont typeface="Arial"/>
              <a:buAutoNum type="arabicPeriod"/>
            </a:pPr>
            <a:r>
              <a:rPr lang="en-US" sz="1200" b="0" i="0" u="none" strike="noStrike" cap="none" dirty="0">
                <a:solidFill>
                  <a:schemeClr val="dk1"/>
                </a:solidFill>
                <a:ea typeface="Arial"/>
                <a:cs typeface="Arial"/>
                <a:sym typeface="Arial"/>
              </a:rPr>
              <a:t>Repeat the </a:t>
            </a:r>
            <a:r>
              <a:rPr lang="en-US" sz="1200" dirty="0">
                <a:solidFill>
                  <a:schemeClr val="dk1"/>
                </a:solidFill>
              </a:rPr>
              <a:t>"To"</a:t>
            </a:r>
            <a:r>
              <a:rPr lang="en-US" sz="1200" b="0" i="0" u="none" strike="noStrike" cap="none" dirty="0">
                <a:solidFill>
                  <a:schemeClr val="dk1"/>
                </a:solidFill>
                <a:ea typeface="Arial"/>
                <a:cs typeface="Arial"/>
                <a:sym typeface="Arial"/>
              </a:rPr>
              <a:t> statements from </a:t>
            </a:r>
            <a:r>
              <a:rPr lang="en-US" sz="1200" b="0" i="0" u="sng" strike="noStrike" cap="none" dirty="0">
                <a:solidFill>
                  <a:schemeClr val="hlink"/>
                </a:solidFill>
                <a:ea typeface="Arial"/>
                <a:cs typeface="Arial"/>
                <a:sym typeface="Arial"/>
                <a:hlinkClick r:id="rId6" action="ppaction://hlinksldjump">
                  <a:extLst>
                    <a:ext uri="{A12FA001-AC4F-418D-AE19-62706E023703}">
                      <ahyp:hlinkClr xmlns:ahyp="http://schemas.microsoft.com/office/drawing/2018/hyperlinkcolor" val="tx"/>
                    </a:ext>
                  </a:extLst>
                </a:hlinkClick>
              </a:rPr>
              <a:t>Slide 4</a:t>
            </a:r>
            <a:r>
              <a:rPr lang="en-US" sz="1200" b="0" i="0" u="none" strike="noStrike" cap="none" dirty="0">
                <a:solidFill>
                  <a:schemeClr val="dk1"/>
                </a:solidFill>
                <a:ea typeface="Arial"/>
                <a:cs typeface="Arial"/>
                <a:sym typeface="Arial"/>
              </a:rPr>
              <a:t> in the first column. </a:t>
            </a:r>
            <a:endParaRPr sz="1200" b="0" i="0" u="none" strike="noStrike" cap="none" dirty="0">
              <a:solidFill>
                <a:schemeClr val="dk1"/>
              </a:solidFill>
              <a:ea typeface="Arial"/>
              <a:cs typeface="Arial"/>
              <a:sym typeface="Arial"/>
            </a:endParaRPr>
          </a:p>
          <a:p>
            <a:pPr marL="182880" marR="0" lvl="0" indent="-182880" algn="l" rtl="0">
              <a:lnSpc>
                <a:spcPct val="100000"/>
              </a:lnSpc>
              <a:spcBef>
                <a:spcPts val="0"/>
              </a:spcBef>
              <a:spcAft>
                <a:spcPts val="0"/>
              </a:spcAft>
              <a:buClr>
                <a:schemeClr val="dk1"/>
              </a:buClr>
              <a:buSzPts val="1300"/>
              <a:buFont typeface="Arial"/>
              <a:buAutoNum type="arabicPeriod"/>
            </a:pPr>
            <a:r>
              <a:rPr lang="en-US" sz="1200" b="0" i="0" u="none" strike="noStrike" cap="none" dirty="0">
                <a:solidFill>
                  <a:schemeClr val="dk1"/>
                </a:solidFill>
                <a:ea typeface="Arial"/>
                <a:cs typeface="Arial"/>
                <a:sym typeface="Arial"/>
              </a:rPr>
              <a:t>Discuss examples of initiatives and opportunities to achieve this desired state in the middle column.</a:t>
            </a:r>
            <a:endParaRPr sz="1200" b="0" i="0" u="none" strike="noStrike" cap="none" dirty="0">
              <a:solidFill>
                <a:schemeClr val="dk1"/>
              </a:solidFill>
              <a:ea typeface="Arial"/>
              <a:cs typeface="Arial"/>
              <a:sym typeface="Arial"/>
            </a:endParaRPr>
          </a:p>
          <a:p>
            <a:pPr marL="182880" marR="0" lvl="0" indent="-182880" algn="l" rtl="0">
              <a:lnSpc>
                <a:spcPct val="100000"/>
              </a:lnSpc>
              <a:spcBef>
                <a:spcPts val="0"/>
              </a:spcBef>
              <a:spcAft>
                <a:spcPts val="0"/>
              </a:spcAft>
              <a:buClr>
                <a:schemeClr val="dk1"/>
              </a:buClr>
              <a:buSzPts val="1300"/>
              <a:buFont typeface="Arial"/>
              <a:buAutoNum type="arabicPeriod"/>
            </a:pPr>
            <a:r>
              <a:rPr lang="en-US" sz="1200" b="0" i="0" u="none" strike="noStrike" cap="none" dirty="0">
                <a:solidFill>
                  <a:schemeClr val="dk1"/>
                </a:solidFill>
                <a:ea typeface="Arial"/>
                <a:cs typeface="Arial"/>
                <a:sym typeface="Arial"/>
              </a:rPr>
              <a:t>Outline potential success measures in the right-hand column based on the gap and initiatives outlined. </a:t>
            </a:r>
            <a:endParaRPr sz="1200" b="0" i="0" u="none" strike="noStrike" cap="none" dirty="0">
              <a:solidFill>
                <a:srgbClr val="000000"/>
              </a:solidFill>
              <a:highlight>
                <a:srgbClr val="FF0000"/>
              </a:highlight>
              <a:ea typeface="Arial"/>
              <a:cs typeface="Arial"/>
              <a:sym typeface="Arial"/>
            </a:endParaRPr>
          </a:p>
        </p:txBody>
      </p:sp>
      <p:sp>
        <p:nvSpPr>
          <p:cNvPr id="188" name="Google Shape;188;g28ee88f8467_0_216"/>
          <p:cNvSpPr/>
          <p:nvPr/>
        </p:nvSpPr>
        <p:spPr>
          <a:xfrm>
            <a:off x="692300" y="6255500"/>
            <a:ext cx="18900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60A2D5-1524-644F-5DA5-CDAB6295D61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0960A2D5-1524-644F-5DA5-CDAB6295D61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93" name="Google Shape;193;g2afca631894_1_76"/>
          <p:cNvSpPr txBox="1">
            <a:spLocks noGrp="1"/>
          </p:cNvSpPr>
          <p:nvPr>
            <p:ph type="title"/>
          </p:nvPr>
        </p:nvSpPr>
        <p:spPr>
          <a:xfrm>
            <a:off x="457200" y="361950"/>
            <a:ext cx="9767100" cy="451200"/>
          </a:xfrm>
          <a:prstGeom prst="rect">
            <a:avLst/>
          </a:prstGeom>
          <a:noFill/>
          <a:ln>
            <a:noFill/>
          </a:ln>
        </p:spPr>
        <p:txBody>
          <a:bodyPr spcFirstLastPara="1" wrap="square" lIns="0" tIns="0" rIns="0" bIns="0" anchor="t" anchorCtr="0">
            <a:noAutofit/>
          </a:bodyPr>
          <a:lstStyle/>
          <a:p>
            <a:pPr>
              <a:buSzPts val="2800"/>
            </a:pPr>
            <a:r>
              <a:rPr lang="en-US" sz="2400" dirty="0"/>
              <a:t>4. Capture culture measurement goals</a:t>
            </a:r>
            <a:endParaRPr sz="2400" dirty="0"/>
          </a:p>
        </p:txBody>
      </p:sp>
      <p:graphicFrame>
        <p:nvGraphicFramePr>
          <p:cNvPr id="194" name="Google Shape;194;g2afca631894_1_76"/>
          <p:cNvGraphicFramePr/>
          <p:nvPr>
            <p:extLst>
              <p:ext uri="{D42A27DB-BD31-4B8C-83A1-F6EECF244321}">
                <p14:modId xmlns:p14="http://schemas.microsoft.com/office/powerpoint/2010/main" val="2483608717"/>
              </p:ext>
            </p:extLst>
          </p:nvPr>
        </p:nvGraphicFramePr>
        <p:xfrm>
          <a:off x="457199" y="1691624"/>
          <a:ext cx="11274600" cy="4411660"/>
        </p:xfrm>
        <a:graphic>
          <a:graphicData uri="http://schemas.openxmlformats.org/drawingml/2006/table">
            <a:tbl>
              <a:tblPr firstRow="1" bandRow="1">
                <a:noFill/>
              </a:tblPr>
              <a:tblGrid>
                <a:gridCol w="5503925">
                  <a:extLst>
                    <a:ext uri="{9D8B030D-6E8A-4147-A177-3AD203B41FA5}">
                      <a16:colId xmlns:a16="http://schemas.microsoft.com/office/drawing/2014/main" val="20000"/>
                    </a:ext>
                  </a:extLst>
                </a:gridCol>
                <a:gridCol w="5770675">
                  <a:extLst>
                    <a:ext uri="{9D8B030D-6E8A-4147-A177-3AD203B41FA5}">
                      <a16:colId xmlns:a16="http://schemas.microsoft.com/office/drawing/2014/main" val="20001"/>
                    </a:ext>
                  </a:extLst>
                </a:gridCol>
              </a:tblGrid>
              <a:tr h="380975">
                <a:tc>
                  <a:txBody>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dirty="0">
                          <a:solidFill>
                            <a:schemeClr val="bg1"/>
                          </a:solidFill>
                        </a:rPr>
                        <a:t>Overarching culture metrics</a:t>
                      </a:r>
                      <a:endParaRPr sz="1300" b="1" i="0" u="none" strike="noStrike" cap="none" dirty="0">
                        <a:solidFill>
                          <a:schemeClr val="bg1"/>
                        </a:solidFill>
                      </a:endParaRPr>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dirty="0">
                          <a:solidFill>
                            <a:schemeClr val="bg1"/>
                          </a:solidFill>
                        </a:rPr>
                        <a:t>Goals</a:t>
                      </a:r>
                      <a:endParaRPr sz="1300" b="1" i="0" u="none" strike="noStrike" cap="none" dirty="0">
                        <a:solidFill>
                          <a:schemeClr val="bg1"/>
                        </a:solidFill>
                      </a:endParaRPr>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2555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E.g., Increase in Employee Net Promoter Score</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dirty="0">
                          <a:solidFill>
                            <a:srgbClr val="00002D"/>
                          </a:solidFill>
                        </a:rPr>
                        <a:t>E.g., Reduced turnover </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09075">
                <a:tc>
                  <a:txBody>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dirty="0">
                          <a:solidFill>
                            <a:schemeClr val="lt1"/>
                          </a:solidFill>
                        </a:rPr>
                        <a:t>Culture values</a:t>
                      </a:r>
                      <a:endParaRPr sz="1300" i="0" u="none" strike="noStrike" cap="none" dirty="0"/>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Goals/KPIs</a:t>
                      </a:r>
                      <a:endParaRPr sz="1300" b="1" i="0" u="none" strike="noStrike" cap="none" dirty="0">
                        <a:solidFill>
                          <a:schemeClr val="lt1"/>
                        </a:solidFill>
                      </a:endParaRPr>
                    </a:p>
                  </a:txBody>
                  <a:tcPr marL="91450" marR="91450" marT="45725" marB="45725"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41785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E.g., Innovative</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E.g., </a:t>
                      </a:r>
                      <a:endParaRPr sz="1200" i="0" u="none" strike="noStrike" cap="none" dirty="0">
                        <a:solidFill>
                          <a:srgbClr val="00002D"/>
                        </a:solidFill>
                      </a:endParaRPr>
                    </a:p>
                    <a:p>
                      <a:pPr marL="182880" marR="0" lvl="0" indent="-182880" algn="l" rtl="0">
                        <a:lnSpc>
                          <a:spcPct val="100000"/>
                        </a:lnSpc>
                        <a:spcBef>
                          <a:spcPts val="0"/>
                        </a:spcBef>
                        <a:spcAft>
                          <a:spcPts val="0"/>
                        </a:spcAft>
                        <a:buClr>
                          <a:srgbClr val="000000"/>
                        </a:buClr>
                        <a:buSzPts val="1200"/>
                        <a:buFont typeface="Arial" panose="020B0604020202020204" pitchFamily="34" charset="0"/>
                        <a:buChar char="•"/>
                      </a:pPr>
                      <a:r>
                        <a:rPr lang="en-US" sz="1200" i="0" u="none" strike="noStrike" cap="none" dirty="0">
                          <a:solidFill>
                            <a:srgbClr val="00002D"/>
                          </a:solidFill>
                        </a:rPr>
                        <a:t>Improved sentiment around employee autonomy and strategic influence</a:t>
                      </a:r>
                      <a:endParaRPr sz="1200" i="0" u="none" strike="noStrike" cap="none" dirty="0">
                        <a:solidFill>
                          <a:srgbClr val="00002D"/>
                        </a:solidFill>
                      </a:endParaRPr>
                    </a:p>
                    <a:p>
                      <a:pPr marL="182880" marR="0" lvl="0" indent="-182880" algn="l" rtl="0">
                        <a:lnSpc>
                          <a:spcPct val="100000"/>
                        </a:lnSpc>
                        <a:spcBef>
                          <a:spcPts val="0"/>
                        </a:spcBef>
                        <a:spcAft>
                          <a:spcPts val="0"/>
                        </a:spcAft>
                        <a:buClr>
                          <a:srgbClr val="000000"/>
                        </a:buClr>
                        <a:buSzPts val="1200"/>
                        <a:buFont typeface="Arial" panose="020B0604020202020204" pitchFamily="34" charset="0"/>
                        <a:buChar char="•"/>
                      </a:pPr>
                      <a:r>
                        <a:rPr lang="en-US" sz="1200" i="0" u="none" strike="noStrike" cap="none" dirty="0">
                          <a:solidFill>
                            <a:srgbClr val="00002D"/>
                          </a:solidFill>
                        </a:rPr>
                        <a:t>% $ savings due to new ideas </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51515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E.g., </a:t>
                      </a:r>
                      <a:r>
                        <a:rPr lang="en-US" sz="1200" i="0" u="none" strike="noStrike" cap="none" dirty="0">
                          <a:solidFill>
                            <a:srgbClr val="00002D"/>
                          </a:solidFill>
                        </a:rPr>
                        <a:t>Equality</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E.g., </a:t>
                      </a:r>
                      <a:endParaRPr sz="12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rPr>
                        <a:t>Improved employee sentiment around equal opportunities</a:t>
                      </a:r>
                      <a:endParaRPr sz="12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rPr>
                        <a:t>Improved DEI metrics</a:t>
                      </a:r>
                      <a:endParaRPr sz="12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rPr>
                        <a:t>More diverse leadership bench</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17850">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E.g., </a:t>
                      </a:r>
                      <a:r>
                        <a:rPr lang="en-US" sz="1200" i="0" u="none" strike="noStrike" cap="none" dirty="0">
                          <a:solidFill>
                            <a:srgbClr val="00002D"/>
                          </a:solidFill>
                        </a:rPr>
                        <a:t>Collaborative</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E.g., </a:t>
                      </a:r>
                      <a:endParaRPr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rPr>
                        <a:t>Employees feel heard and like their opinion matters</a:t>
                      </a:r>
                      <a:endParaRPr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Enterprise contribution metrics</a:t>
                      </a:r>
                      <a:endParaRPr sz="1200" i="0" u="none" strike="noStrike" cap="none" dirty="0">
                        <a:solidFill>
                          <a:srgbClr val="00002D"/>
                        </a:solidFill>
                      </a:endParaRPr>
                    </a:p>
                    <a:p>
                      <a:pPr marL="182880" marR="0" lvl="0" indent="-182880" algn="l" rtl="0">
                        <a:lnSpc>
                          <a:spcPct val="100000"/>
                        </a:lnSpc>
                        <a:spcBef>
                          <a:spcPts val="0"/>
                        </a:spcBef>
                        <a:spcAft>
                          <a:spcPts val="0"/>
                        </a:spcAft>
                        <a:buClr>
                          <a:schemeClr val="dk1"/>
                        </a:buClr>
                        <a:buSzPts val="1200"/>
                        <a:buFont typeface="Arial" panose="020B0604020202020204" pitchFamily="34" charset="0"/>
                        <a:buChar char="•"/>
                      </a:pPr>
                      <a:r>
                        <a:rPr lang="en-US" sz="1200" i="0" u="none" strike="noStrike" cap="none" dirty="0">
                          <a:solidFill>
                            <a:srgbClr val="00002D"/>
                          </a:solidFill>
                        </a:rPr>
                        <a:t>% increase in collaboration-focused recognition activities</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17850">
                <a:tc>
                  <a:txBody>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rgbClr val="00002D"/>
                          </a:solidFill>
                        </a:rPr>
                        <a:t>&lt;Insert text&gt;</a:t>
                      </a:r>
                      <a:endParaRPr sz="1200" i="0" u="none" strike="noStrike" cap="none">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417850">
                <a:tc>
                  <a:txBody>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rgbClr val="00002D"/>
                          </a:solidFill>
                        </a:rPr>
                        <a:t>&lt;Insert text&gt;</a:t>
                      </a:r>
                      <a:endParaRPr sz="1200" i="0" u="none" strike="noStrike" cap="none">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0" u="none" strike="noStrike" cap="none" dirty="0">
                          <a:solidFill>
                            <a:srgbClr val="00002D"/>
                          </a:solidFill>
                        </a:rPr>
                        <a:t>&lt;Insert text&gt;</a:t>
                      </a:r>
                      <a:endParaRPr sz="1200" i="0" u="none" strike="noStrike" cap="none" dirty="0">
                        <a:solidFill>
                          <a:srgbClr val="00002D"/>
                        </a:solidFill>
                      </a:endParaRPr>
                    </a:p>
                  </a:txBody>
                  <a:tcPr marL="91450" marR="91450" marT="45725" marB="45725">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5" name="Google Shape;195;g2afca631894_1_76"/>
          <p:cNvSpPr/>
          <p:nvPr/>
        </p:nvSpPr>
        <p:spPr>
          <a:xfrm>
            <a:off x="457200" y="852487"/>
            <a:ext cx="11346873" cy="777687"/>
          </a:xfrm>
          <a:prstGeom prst="rect">
            <a:avLst/>
          </a:prstGeom>
          <a:solidFill>
            <a:srgbClr val="E0F1FF"/>
          </a:solidFill>
          <a:ln>
            <a:noFill/>
          </a:ln>
        </p:spPr>
        <p:txBody>
          <a:bodyPr spcFirstLastPara="1" wrap="square" lIns="91425" tIns="45700" rIns="91425" bIns="45700" anchor="ctr" anchorCtr="0">
            <a:noAutofit/>
          </a:bodyPr>
          <a:lstStyle/>
          <a:p>
            <a:pPr>
              <a:buClr>
                <a:schemeClr val="dk1"/>
              </a:buClr>
              <a:buSzPts val="1200"/>
            </a:pPr>
            <a:r>
              <a:rPr lang="en-US" sz="1200" b="1" dirty="0">
                <a:solidFill>
                  <a:schemeClr val="dk1"/>
                </a:solidFill>
              </a:rPr>
              <a:t>Instructions:</a:t>
            </a:r>
            <a:r>
              <a:rPr lang="en-US" sz="1200" dirty="0">
                <a:solidFill>
                  <a:schemeClr val="dk1"/>
                </a:solidFill>
              </a:rPr>
              <a:t> </a:t>
            </a:r>
            <a:r>
              <a:rPr lang="en-US" sz="1200" dirty="0"/>
              <a:t>Use this template to combine high-level and values-specific culture goals and KPIs for consideration when measuring success of your culture journey.</a:t>
            </a:r>
          </a:p>
          <a:p>
            <a:pPr marL="182880" lvl="0" indent="-182880">
              <a:buClr>
                <a:schemeClr val="dk1"/>
              </a:buClr>
              <a:buSzPts val="1200"/>
              <a:buFont typeface="Arial"/>
              <a:buAutoNum type="arabicPeriod"/>
            </a:pPr>
            <a:r>
              <a:rPr lang="en-US" sz="1200" b="0" i="0" strike="noStrike" cap="none" dirty="0">
                <a:solidFill>
                  <a:schemeClr val="dk1"/>
                </a:solidFill>
                <a:ea typeface="Arial"/>
                <a:cs typeface="Arial"/>
                <a:sym typeface="Arial"/>
              </a:rPr>
              <a:t>Select key overarching culture metrics from </a:t>
            </a:r>
            <a:r>
              <a:rPr lang="en-US" sz="1200" b="0" i="0" strike="noStrike" cap="none" dirty="0">
                <a:solidFill>
                  <a:schemeClr val="hlink"/>
                </a:solidFill>
                <a:ea typeface="Arial"/>
                <a:cs typeface="Arial"/>
                <a:sym typeface="Arial"/>
                <a:hlinkClick r:id="rId6" action="ppaction://hlinksldjump">
                  <a:extLst>
                    <a:ext uri="{A12FA001-AC4F-418D-AE19-62706E023703}">
                      <ahyp:hlinkClr xmlns:ahyp="http://schemas.microsoft.com/office/drawing/2018/hyperlinkcolor" val="tx"/>
                    </a:ext>
                  </a:extLst>
                </a:hlinkClick>
              </a:rPr>
              <a:t>Slide 3</a:t>
            </a:r>
            <a:r>
              <a:rPr lang="en-US" sz="1200" b="0" i="0" strike="noStrike" cap="none" dirty="0">
                <a:solidFill>
                  <a:schemeClr val="dk1"/>
                </a:solidFill>
                <a:ea typeface="Arial"/>
                <a:cs typeface="Arial"/>
                <a:sym typeface="Arial"/>
              </a:rPr>
              <a:t> that will </a:t>
            </a:r>
            <a:r>
              <a:rPr lang="en-US" sz="1200" b="0" i="0" strike="noStrike" cap="none" dirty="0">
                <a:solidFill>
                  <a:schemeClr val="dk1"/>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allow you to understand progress </a:t>
            </a:r>
            <a:r>
              <a:rPr lang="en-US" sz="12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toward</a:t>
            </a:r>
            <a:r>
              <a:rPr lang="en-US" sz="1200" b="0" i="0" strike="noStrike" cap="none" dirty="0">
                <a:solidFill>
                  <a:schemeClr val="dk1"/>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your desired your culture goals</a:t>
            </a:r>
            <a:r>
              <a:rPr lang="en-US" sz="1200" b="0" i="0" strike="noStrike" cap="none" dirty="0">
                <a:solidFill>
                  <a:schemeClr val="dk1"/>
                </a:solidFill>
                <a:ea typeface="Arial"/>
                <a:cs typeface="Arial"/>
                <a:sym typeface="Arial"/>
              </a:rPr>
              <a:t>.</a:t>
            </a:r>
            <a:endParaRPr sz="1200" b="0" i="0" strike="noStrike" cap="none" dirty="0">
              <a:solidFill>
                <a:schemeClr val="dk1"/>
              </a:solidFill>
              <a:ea typeface="Arial"/>
              <a:cs typeface="Arial"/>
              <a:sym typeface="Arial"/>
            </a:endParaRPr>
          </a:p>
          <a:p>
            <a:pPr marL="182880" marR="0" lvl="0" indent="-182880" algn="l" rtl="0">
              <a:lnSpc>
                <a:spcPct val="100000"/>
              </a:lnSpc>
              <a:spcBef>
                <a:spcPts val="0"/>
              </a:spcBef>
              <a:spcAft>
                <a:spcPts val="0"/>
              </a:spcAft>
              <a:buClr>
                <a:schemeClr val="dk1"/>
              </a:buClr>
              <a:buSzPts val="1200"/>
              <a:buFont typeface="Arial"/>
              <a:buAutoNum type="arabicPeriod"/>
            </a:pPr>
            <a:r>
              <a:rPr lang="en-US" sz="1200" b="0" i="0" strike="noStrike" cap="none" dirty="0">
                <a:solidFill>
                  <a:schemeClr val="dk1"/>
                </a:solidFill>
                <a:ea typeface="Arial"/>
                <a:cs typeface="Arial"/>
                <a:sym typeface="Arial"/>
              </a:rPr>
              <a:t>Select key goals and KPIs from </a:t>
            </a:r>
            <a:r>
              <a:rPr lang="en-US" sz="1200" b="0" i="0" strike="noStrike" cap="none" dirty="0">
                <a:solidFill>
                  <a:schemeClr val="hlink"/>
                </a:solidFill>
                <a:ea typeface="Arial"/>
                <a:cs typeface="Arial"/>
                <a:sym typeface="Arial"/>
                <a:hlinkClick r:id="rId7" action="ppaction://hlinksldjump"/>
              </a:rPr>
              <a:t>Slide 5</a:t>
            </a:r>
            <a:r>
              <a:rPr lang="en-US" sz="1200" b="0" i="0" strike="noStrike" cap="none" dirty="0">
                <a:solidFill>
                  <a:schemeClr val="hlink"/>
                </a:solidFill>
                <a:ea typeface="Arial"/>
                <a:cs typeface="Arial"/>
                <a:sym typeface="Arial"/>
              </a:rPr>
              <a:t> </a:t>
            </a:r>
            <a:r>
              <a:rPr lang="en-US" sz="1200" b="0" i="0" strike="noStrike" cap="none" dirty="0">
                <a:solidFill>
                  <a:schemeClr val="dk1"/>
                </a:solidFill>
                <a:ea typeface="Arial"/>
                <a:cs typeface="Arial"/>
                <a:sym typeface="Arial"/>
              </a:rPr>
              <a:t>that would allow </a:t>
            </a:r>
            <a:r>
              <a:rPr lang="en-US" sz="1200" b="0" i="0" u="none" strike="noStrike" cap="none" dirty="0">
                <a:solidFill>
                  <a:schemeClr val="dk1"/>
                </a:solidFill>
                <a:ea typeface="Arial"/>
                <a:cs typeface="Arial"/>
                <a:sym typeface="Arial"/>
              </a:rPr>
              <a:t>you to measure progress against your culture values.</a:t>
            </a:r>
            <a:endParaRPr sz="1200" b="0" i="0" u="none" strike="noStrike" cap="none" dirty="0">
              <a:solidFill>
                <a:schemeClr val="dk1"/>
              </a:solidFil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389795" y="2787180"/>
            <a:ext cx="2844318" cy="1269002"/>
          </a:xfrm>
          <a:prstGeom prst="rect">
            <a:avLst/>
          </a:prstGeom>
          <a:ln w="19050">
            <a:noFill/>
          </a:ln>
        </p:spPr>
        <p:txBody>
          <a:bodyPr vert="horz" wrap="square" lIns="0" tIns="0" rIns="0" bIns="0" rtlCol="0">
            <a:spAutoFit/>
          </a:bodyPr>
          <a:lstStyle/>
          <a:p>
            <a:pPr>
              <a:lnSpc>
                <a:spcPct val="100000"/>
              </a:lnSpc>
            </a:pPr>
            <a:endParaRPr sz="900" dirty="0">
              <a:cs typeface="Times New Roman"/>
            </a:endParaRPr>
          </a:p>
          <a:p>
            <a:pPr>
              <a:lnSpc>
                <a:spcPct val="100000"/>
              </a:lnSpc>
              <a:spcBef>
                <a:spcPts val="735"/>
              </a:spcBef>
            </a:pPr>
            <a:endParaRPr sz="900" dirty="0">
              <a:cs typeface="Times New Roman"/>
            </a:endParaRPr>
          </a:p>
          <a:p>
            <a:pPr marL="193675">
              <a:lnSpc>
                <a:spcPct val="100000"/>
              </a:lnSpc>
            </a:pPr>
            <a:r>
              <a:rPr lang="en-US" sz="900" b="1" dirty="0">
                <a:solidFill>
                  <a:srgbClr val="00002A"/>
                </a:solidFill>
                <a:cs typeface="Lucida Sans Unicode"/>
              </a:rPr>
              <a:t>Conference</a:t>
            </a:r>
            <a:endParaRPr sz="900" b="1" dirty="0">
              <a:cs typeface="Lucida Sans Unicode"/>
            </a:endParaRPr>
          </a:p>
          <a:p>
            <a:pPr marL="184785" marR="589280" indent="3810">
              <a:lnSpc>
                <a:spcPct val="111100"/>
              </a:lnSpc>
              <a:spcBef>
                <a:spcPts val="60"/>
              </a:spcBef>
            </a:pPr>
            <a:r>
              <a:rPr lang="en-US" sz="1200" dirty="0"/>
              <a:t>Gartner HR Symposium/</a:t>
            </a:r>
            <a:r>
              <a:rPr lang="en-US" sz="1200" dirty="0" err="1"/>
              <a:t>Xpo</a:t>
            </a:r>
            <a:r>
              <a:rPr lang="en-US" sz="1200" dirty="0"/>
              <a:t>™ Conference</a:t>
            </a:r>
            <a:endParaRPr sz="1200" dirty="0">
              <a:cs typeface="Lucida Sans Unicode"/>
            </a:endParaRPr>
          </a:p>
          <a:p>
            <a:pPr marL="188595" marR="218440" indent="635">
              <a:lnSpc>
                <a:spcPct val="101800"/>
              </a:lnSpc>
              <a:spcBef>
                <a:spcPts val="540"/>
              </a:spcBef>
            </a:pPr>
            <a:r>
              <a:rPr lang="en-US" sz="900" dirty="0"/>
              <a:t>Join us at The World’s Most Important Gathering of CHROs and HR Executives™.</a:t>
            </a:r>
            <a:endParaRPr sz="1000" dirty="0">
              <a:cs typeface="Lucida Sans Unicode"/>
            </a:endParaRPr>
          </a:p>
        </p:txBody>
      </p:sp>
      <p:sp>
        <p:nvSpPr>
          <p:cNvPr id="12" name="object 12"/>
          <p:cNvSpPr txBox="1"/>
          <p:nvPr/>
        </p:nvSpPr>
        <p:spPr>
          <a:xfrm>
            <a:off x="8896350" y="2787180"/>
            <a:ext cx="2654300" cy="1062214"/>
          </a:xfrm>
          <a:prstGeom prst="rect">
            <a:avLst/>
          </a:prstGeom>
          <a:ln w="19050">
            <a:noFill/>
          </a:ln>
        </p:spPr>
        <p:txBody>
          <a:bodyPr vert="horz" wrap="square" lIns="0" tIns="0" rIns="0" bIns="0" rtlCol="0">
            <a:spAutoFit/>
          </a:bodyPr>
          <a:lstStyle/>
          <a:p>
            <a:pPr>
              <a:lnSpc>
                <a:spcPct val="100000"/>
              </a:lnSpc>
            </a:pPr>
            <a:endParaRPr sz="900" dirty="0">
              <a:cs typeface="Times New Roman"/>
            </a:endParaRPr>
          </a:p>
          <a:p>
            <a:pPr>
              <a:lnSpc>
                <a:spcPct val="100000"/>
              </a:lnSpc>
              <a:spcBef>
                <a:spcPts val="735"/>
              </a:spcBef>
            </a:pPr>
            <a:endParaRPr sz="900" dirty="0">
              <a:cs typeface="Times New Roman"/>
            </a:endParaRPr>
          </a:p>
          <a:p>
            <a:pPr marL="183515">
              <a:lnSpc>
                <a:spcPct val="100000"/>
              </a:lnSpc>
            </a:pPr>
            <a:r>
              <a:rPr sz="900" b="1" dirty="0">
                <a:solidFill>
                  <a:srgbClr val="00002A"/>
                </a:solidFill>
                <a:cs typeface="Arial" panose="020B0604020202020204" pitchFamily="34" charset="0"/>
              </a:rPr>
              <a:t>Tool</a:t>
            </a:r>
            <a:endParaRPr sz="900" b="1" dirty="0">
              <a:cs typeface="Arial" panose="020B0604020202020204" pitchFamily="34" charset="0"/>
            </a:endParaRPr>
          </a:p>
          <a:p>
            <a:pPr marL="189230">
              <a:lnSpc>
                <a:spcPct val="100000"/>
              </a:lnSpc>
              <a:spcBef>
                <a:spcPts val="220"/>
              </a:spcBef>
            </a:pPr>
            <a:r>
              <a:rPr lang="en-US" sz="1200" dirty="0">
                <a:solidFill>
                  <a:srgbClr val="00002A"/>
                </a:solidFill>
                <a:cs typeface="Arial" panose="020B0604020202020204" pitchFamily="34" charset="0"/>
              </a:rPr>
              <a:t>Gartner </a:t>
            </a:r>
            <a:r>
              <a:rPr sz="1200" dirty="0">
                <a:solidFill>
                  <a:srgbClr val="00002A"/>
                </a:solidFill>
                <a:cs typeface="Arial" panose="020B0604020202020204" pitchFamily="34" charset="0"/>
              </a:rPr>
              <a:t>HR Score</a:t>
            </a:r>
            <a:endParaRPr sz="1200" dirty="0">
              <a:cs typeface="Arial" panose="020B0604020202020204" pitchFamily="34" charset="0"/>
            </a:endParaRPr>
          </a:p>
          <a:p>
            <a:pPr marL="188595" marR="491490" indent="4445">
              <a:lnSpc>
                <a:spcPct val="101800"/>
              </a:lnSpc>
              <a:spcBef>
                <a:spcPts val="540"/>
              </a:spcBef>
            </a:pPr>
            <a:r>
              <a:rPr sz="900" dirty="0">
                <a:solidFill>
                  <a:srgbClr val="00002A"/>
                </a:solidFill>
                <a:cs typeface="Arial" panose="020B0604020202020204" pitchFamily="34" charset="0"/>
              </a:rPr>
              <a:t>Measure the importance and maturity of critical HR activities.</a:t>
            </a:r>
            <a:endParaRPr sz="900" dirty="0">
              <a:cs typeface="Arial" panose="020B0604020202020204" pitchFamily="34" charset="0"/>
            </a:endParaRPr>
          </a:p>
        </p:txBody>
      </p:sp>
      <p:sp>
        <p:nvSpPr>
          <p:cNvPr id="15" name="object 15"/>
          <p:cNvSpPr txBox="1"/>
          <p:nvPr/>
        </p:nvSpPr>
        <p:spPr>
          <a:xfrm>
            <a:off x="6143078" y="2787180"/>
            <a:ext cx="2750448" cy="1415965"/>
          </a:xfrm>
          <a:prstGeom prst="rect">
            <a:avLst/>
          </a:prstGeom>
          <a:ln w="19050">
            <a:noFill/>
          </a:ln>
        </p:spPr>
        <p:txBody>
          <a:bodyPr vert="horz" wrap="square" lIns="0" tIns="0" rIns="0" bIns="0" rtlCol="0">
            <a:spAutoFit/>
          </a:bodyPr>
          <a:lstStyle/>
          <a:p>
            <a:pPr>
              <a:lnSpc>
                <a:spcPct val="100000"/>
              </a:lnSpc>
            </a:pPr>
            <a:endParaRPr sz="900" dirty="0">
              <a:cs typeface="Times New Roman"/>
            </a:endParaRPr>
          </a:p>
          <a:p>
            <a:pPr>
              <a:lnSpc>
                <a:spcPct val="100000"/>
              </a:lnSpc>
              <a:spcBef>
                <a:spcPts val="735"/>
              </a:spcBef>
            </a:pPr>
            <a:endParaRPr sz="900" dirty="0">
              <a:cs typeface="Times New Roman"/>
            </a:endParaRPr>
          </a:p>
          <a:p>
            <a:pPr marL="189865">
              <a:lnSpc>
                <a:spcPct val="100000"/>
              </a:lnSpc>
            </a:pPr>
            <a:r>
              <a:rPr sz="900" b="1" dirty="0">
                <a:solidFill>
                  <a:srgbClr val="00002A"/>
                </a:solidFill>
                <a:cs typeface="Lucida Sans Unicode"/>
              </a:rPr>
              <a:t>Client </a:t>
            </a:r>
            <a:r>
              <a:rPr lang="en-US" sz="900" b="1" dirty="0">
                <a:solidFill>
                  <a:srgbClr val="00002A"/>
                </a:solidFill>
                <a:cs typeface="Lucida Sans Unicode"/>
              </a:rPr>
              <a:t>S</a:t>
            </a:r>
            <a:r>
              <a:rPr sz="900" b="1" dirty="0">
                <a:solidFill>
                  <a:srgbClr val="00002A"/>
                </a:solidFill>
                <a:cs typeface="Lucida Sans Unicode"/>
              </a:rPr>
              <a:t>tory</a:t>
            </a:r>
            <a:endParaRPr sz="900" b="1" dirty="0">
              <a:cs typeface="Lucida Sans Unicode"/>
            </a:endParaRPr>
          </a:p>
          <a:p>
            <a:pPr marL="189230" marR="187960">
              <a:lnSpc>
                <a:spcPct val="111100"/>
              </a:lnSpc>
              <a:spcBef>
                <a:spcPts val="60"/>
              </a:spcBef>
            </a:pPr>
            <a:r>
              <a:rPr sz="1200" dirty="0">
                <a:solidFill>
                  <a:srgbClr val="00002A"/>
                </a:solidFill>
                <a:cs typeface="Lucida Sans Unicode"/>
              </a:rPr>
              <a:t>Building Culture and People Development Amid Rapid Growth</a:t>
            </a:r>
            <a:endParaRPr sz="1200" dirty="0">
              <a:cs typeface="Lucida Sans Unicode"/>
            </a:endParaRPr>
          </a:p>
          <a:p>
            <a:pPr marL="192405" marR="368300" indent="1270">
              <a:lnSpc>
                <a:spcPct val="101800"/>
              </a:lnSpc>
              <a:spcBef>
                <a:spcPts val="540"/>
              </a:spcBef>
            </a:pPr>
            <a:r>
              <a:rPr sz="900" dirty="0">
                <a:solidFill>
                  <a:srgbClr val="00002A"/>
                </a:solidFill>
                <a:cs typeface="Lucida Sans Unicode"/>
              </a:rPr>
              <a:t>Hear how Coca-Cola Bottling Company United leveraged Gartner to evolve their culture.</a:t>
            </a:r>
            <a:endParaRPr sz="900" dirty="0">
              <a:cs typeface="Lucida Sans Unicode"/>
            </a:endParaRPr>
          </a:p>
        </p:txBody>
      </p:sp>
      <p:sp>
        <p:nvSpPr>
          <p:cNvPr id="2" name="object 2"/>
          <p:cNvSpPr txBox="1"/>
          <p:nvPr/>
        </p:nvSpPr>
        <p:spPr>
          <a:xfrm>
            <a:off x="626424" y="1945640"/>
            <a:ext cx="5336226" cy="497444"/>
          </a:xfrm>
          <a:prstGeom prst="rect">
            <a:avLst/>
          </a:prstGeom>
        </p:spPr>
        <p:txBody>
          <a:bodyPr vert="horz" wrap="square" lIns="0" tIns="2540" rIns="0" bIns="0" rtlCol="0">
            <a:spAutoFit/>
          </a:bodyPr>
          <a:lstStyle/>
          <a:p>
            <a:pPr marL="12700" marR="5080" indent="-635">
              <a:lnSpc>
                <a:spcPct val="104200"/>
              </a:lnSpc>
              <a:spcBef>
                <a:spcPts val="20"/>
              </a:spcBef>
            </a:pPr>
            <a:r>
              <a:rPr sz="1600" dirty="0">
                <a:solidFill>
                  <a:srgbClr val="00002A"/>
                </a:solidFill>
                <a:cs typeface="Lucida Sans Unicode"/>
              </a:rPr>
              <a:t>Position your organization for success. Explore these additional complimentary resources and tools.</a:t>
            </a:r>
            <a:endParaRPr sz="1600" dirty="0">
              <a:cs typeface="Lucida Sans Unicode"/>
            </a:endParaRPr>
          </a:p>
        </p:txBody>
      </p:sp>
      <p:sp>
        <p:nvSpPr>
          <p:cNvPr id="3" name="object 3" descr="$PPTXTitle"/>
          <p:cNvSpPr txBox="1">
            <a:spLocks noGrp="1"/>
          </p:cNvSpPr>
          <p:nvPr>
            <p:ph type="title"/>
          </p:nvPr>
        </p:nvSpPr>
        <p:spPr>
          <a:xfrm>
            <a:off x="620776" y="1244600"/>
            <a:ext cx="7035947" cy="482600"/>
          </a:xfrm>
          <a:prstGeom prst="rect">
            <a:avLst/>
          </a:prstGeom>
        </p:spPr>
        <p:txBody>
          <a:bodyPr vert="horz" wrap="square" lIns="0" tIns="12700" rIns="0" bIns="0" rtlCol="0">
            <a:spAutoFit/>
          </a:bodyPr>
          <a:lstStyle/>
          <a:p>
            <a:pPr marL="12700">
              <a:lnSpc>
                <a:spcPct val="100000"/>
              </a:lnSpc>
              <a:spcBef>
                <a:spcPts val="100"/>
              </a:spcBef>
            </a:pPr>
            <a:r>
              <a:rPr sz="3000" spc="-55" dirty="0">
                <a:solidFill>
                  <a:srgbClr val="00236B"/>
                </a:solidFill>
              </a:rPr>
              <a:t>Actionable,</a:t>
            </a:r>
            <a:r>
              <a:rPr sz="3000" spc="-275" dirty="0">
                <a:solidFill>
                  <a:srgbClr val="00236B"/>
                </a:solidFill>
              </a:rPr>
              <a:t> </a:t>
            </a:r>
            <a:r>
              <a:rPr sz="3000" spc="-10" dirty="0">
                <a:solidFill>
                  <a:srgbClr val="00236B"/>
                </a:solidFill>
              </a:rPr>
              <a:t>objective</a:t>
            </a:r>
            <a:r>
              <a:rPr sz="3000" spc="-270" dirty="0">
                <a:solidFill>
                  <a:srgbClr val="00236B"/>
                </a:solidFill>
              </a:rPr>
              <a:t> </a:t>
            </a:r>
            <a:r>
              <a:rPr sz="3000" spc="-50" dirty="0">
                <a:solidFill>
                  <a:srgbClr val="00236B"/>
                </a:solidFill>
              </a:rPr>
              <a:t>insights</a:t>
            </a:r>
            <a:endParaRPr sz="3000" dirty="0"/>
          </a:p>
        </p:txBody>
      </p:sp>
      <p:sp>
        <p:nvSpPr>
          <p:cNvPr id="7" name="object 7">
            <a:hlinkClick r:id="rId2"/>
          </p:cNvPr>
          <p:cNvSpPr txBox="1"/>
          <p:nvPr/>
        </p:nvSpPr>
        <p:spPr>
          <a:xfrm>
            <a:off x="623823" y="5778500"/>
            <a:ext cx="653669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236B"/>
                </a:solidFill>
                <a:cs typeface="Lucida Sans Unicode"/>
              </a:rPr>
              <a:t>Already a client? Get access to even more resources in your client porta</a:t>
            </a:r>
            <a:r>
              <a:rPr lang="en-US" sz="1400" dirty="0">
                <a:solidFill>
                  <a:srgbClr val="00236B"/>
                </a:solidFill>
                <a:cs typeface="Lucida Sans Unicode"/>
              </a:rPr>
              <a:t>l. </a:t>
            </a:r>
            <a:r>
              <a:rPr sz="1400" dirty="0">
                <a:solidFill>
                  <a:srgbClr val="006ACB"/>
                </a:solidFill>
                <a:cs typeface="Lucida Sans Unicode"/>
              </a:rPr>
              <a:t>Log In</a:t>
            </a:r>
            <a:endParaRPr sz="1400" dirty="0">
              <a:cs typeface="Lucida Sans Unicode"/>
            </a:endParaRPr>
          </a:p>
        </p:txBody>
      </p:sp>
      <p:sp>
        <p:nvSpPr>
          <p:cNvPr id="9" name="object 9"/>
          <p:cNvSpPr txBox="1"/>
          <p:nvPr/>
        </p:nvSpPr>
        <p:spPr>
          <a:xfrm>
            <a:off x="636523" y="2787180"/>
            <a:ext cx="2750448" cy="1188339"/>
          </a:xfrm>
          <a:prstGeom prst="rect">
            <a:avLst/>
          </a:prstGeom>
          <a:ln w="19050">
            <a:noFill/>
          </a:ln>
        </p:spPr>
        <p:txBody>
          <a:bodyPr vert="horz" wrap="square" lIns="0" tIns="0" rIns="0" bIns="0" rtlCol="0">
            <a:spAutoFit/>
          </a:bodyPr>
          <a:lstStyle/>
          <a:p>
            <a:pPr>
              <a:lnSpc>
                <a:spcPct val="100000"/>
              </a:lnSpc>
            </a:pPr>
            <a:endParaRPr sz="900" dirty="0">
              <a:cs typeface="Times New Roman"/>
            </a:endParaRPr>
          </a:p>
          <a:p>
            <a:pPr>
              <a:lnSpc>
                <a:spcPct val="100000"/>
              </a:lnSpc>
              <a:spcBef>
                <a:spcPts val="735"/>
              </a:spcBef>
            </a:pPr>
            <a:endParaRPr sz="900" dirty="0">
              <a:cs typeface="Times New Roman"/>
            </a:endParaRPr>
          </a:p>
          <a:p>
            <a:pPr marL="191135">
              <a:lnSpc>
                <a:spcPct val="100000"/>
              </a:lnSpc>
            </a:pPr>
            <a:r>
              <a:rPr lang="en-US" sz="900" b="1" dirty="0">
                <a:solidFill>
                  <a:srgbClr val="00002A"/>
                </a:solidFill>
                <a:cs typeface="Lucida Sans Unicode"/>
              </a:rPr>
              <a:t>Insights</a:t>
            </a:r>
            <a:endParaRPr sz="900" b="1" dirty="0">
              <a:cs typeface="Lucida Sans Unicode"/>
            </a:endParaRPr>
          </a:p>
          <a:p>
            <a:pPr marL="189230" marR="590550" indent="-20955">
              <a:lnSpc>
                <a:spcPct val="111100"/>
              </a:lnSpc>
              <a:spcBef>
                <a:spcPts val="60"/>
              </a:spcBef>
            </a:pPr>
            <a:r>
              <a:rPr lang="en-US" sz="1200" dirty="0"/>
              <a:t>Top CHRO Priorities for 2026</a:t>
            </a:r>
          </a:p>
          <a:p>
            <a:pPr marL="189230" marR="590550" indent="-20955">
              <a:lnSpc>
                <a:spcPct val="111100"/>
              </a:lnSpc>
              <a:spcBef>
                <a:spcPts val="60"/>
              </a:spcBef>
            </a:pPr>
            <a:r>
              <a:rPr lang="en-US" sz="900" dirty="0"/>
              <a:t>Explore emerging CHRO priorities, HR trends and action steps to drive business impact.</a:t>
            </a:r>
            <a:endParaRPr lang="en-US" sz="300" dirty="0">
              <a:cs typeface="Lucida Sans Unicode"/>
            </a:endParaRPr>
          </a:p>
        </p:txBody>
      </p:sp>
      <p:sp>
        <p:nvSpPr>
          <p:cNvPr id="13" name="object 13">
            <a:hlinkClick r:id="rId3"/>
          </p:cNvPr>
          <p:cNvSpPr/>
          <p:nvPr/>
        </p:nvSpPr>
        <p:spPr>
          <a:xfrm>
            <a:off x="11100403" y="2963589"/>
            <a:ext cx="317500" cy="317500"/>
          </a:xfrm>
          <a:custGeom>
            <a:avLst/>
            <a:gdLst/>
            <a:ahLst/>
            <a:cxnLst/>
            <a:rect l="l" t="t" r="r" b="b"/>
            <a:pathLst>
              <a:path w="317500" h="317500">
                <a:moveTo>
                  <a:pt x="136182" y="163131"/>
                </a:moveTo>
                <a:lnTo>
                  <a:pt x="100279" y="163131"/>
                </a:lnTo>
                <a:lnTo>
                  <a:pt x="254038" y="316903"/>
                </a:lnTo>
                <a:lnTo>
                  <a:pt x="289953" y="280987"/>
                </a:lnTo>
                <a:lnTo>
                  <a:pt x="254038" y="280987"/>
                </a:lnTo>
                <a:lnTo>
                  <a:pt x="136182" y="163131"/>
                </a:lnTo>
                <a:close/>
              </a:path>
              <a:path w="317500" h="317500">
                <a:moveTo>
                  <a:pt x="141741" y="25399"/>
                </a:moveTo>
                <a:lnTo>
                  <a:pt x="82550" y="25400"/>
                </a:lnTo>
                <a:lnTo>
                  <a:pt x="104772" y="29896"/>
                </a:lnTo>
                <a:lnTo>
                  <a:pt x="122940" y="42154"/>
                </a:lnTo>
                <a:lnTo>
                  <a:pt x="135201" y="60322"/>
                </a:lnTo>
                <a:lnTo>
                  <a:pt x="139700" y="82550"/>
                </a:lnTo>
                <a:lnTo>
                  <a:pt x="139700" y="86563"/>
                </a:lnTo>
                <a:lnTo>
                  <a:pt x="139242" y="90703"/>
                </a:lnTo>
                <a:lnTo>
                  <a:pt x="135356" y="108407"/>
                </a:lnTo>
                <a:lnTo>
                  <a:pt x="280974" y="254038"/>
                </a:lnTo>
                <a:lnTo>
                  <a:pt x="254038" y="280987"/>
                </a:lnTo>
                <a:lnTo>
                  <a:pt x="289953" y="280987"/>
                </a:lnTo>
                <a:lnTo>
                  <a:pt x="316903" y="254038"/>
                </a:lnTo>
                <a:lnTo>
                  <a:pt x="163144" y="100279"/>
                </a:lnTo>
                <a:lnTo>
                  <a:pt x="164401" y="94564"/>
                </a:lnTo>
                <a:lnTo>
                  <a:pt x="165100" y="88633"/>
                </a:lnTo>
                <a:lnTo>
                  <a:pt x="165100" y="82550"/>
                </a:lnTo>
                <a:lnTo>
                  <a:pt x="158611" y="50417"/>
                </a:lnTo>
                <a:lnTo>
                  <a:pt x="141844" y="25552"/>
                </a:lnTo>
                <a:lnTo>
                  <a:pt x="141741" y="25399"/>
                </a:lnTo>
                <a:close/>
              </a:path>
              <a:path w="317500" h="317500">
                <a:moveTo>
                  <a:pt x="17868" y="31343"/>
                </a:moveTo>
                <a:lnTo>
                  <a:pt x="10372" y="42564"/>
                </a:lnTo>
                <a:lnTo>
                  <a:pt x="4752" y="54970"/>
                </a:lnTo>
                <a:lnTo>
                  <a:pt x="1223" y="68364"/>
                </a:lnTo>
                <a:lnTo>
                  <a:pt x="0" y="82550"/>
                </a:lnTo>
                <a:lnTo>
                  <a:pt x="6397" y="114239"/>
                </a:lnTo>
                <a:lnTo>
                  <a:pt x="6486" y="114682"/>
                </a:lnTo>
                <a:lnTo>
                  <a:pt x="24177" y="140922"/>
                </a:lnTo>
                <a:lnTo>
                  <a:pt x="50417" y="158613"/>
                </a:lnTo>
                <a:lnTo>
                  <a:pt x="82550" y="165100"/>
                </a:lnTo>
                <a:lnTo>
                  <a:pt x="88633" y="165100"/>
                </a:lnTo>
                <a:lnTo>
                  <a:pt x="94564" y="164401"/>
                </a:lnTo>
                <a:lnTo>
                  <a:pt x="100279" y="163131"/>
                </a:lnTo>
                <a:lnTo>
                  <a:pt x="136182" y="163131"/>
                </a:lnTo>
                <a:lnTo>
                  <a:pt x="112750" y="139700"/>
                </a:lnTo>
                <a:lnTo>
                  <a:pt x="82550" y="139700"/>
                </a:lnTo>
                <a:lnTo>
                  <a:pt x="71313" y="138600"/>
                </a:lnTo>
                <a:lnTo>
                  <a:pt x="34969" y="114239"/>
                </a:lnTo>
                <a:lnTo>
                  <a:pt x="25400" y="82550"/>
                </a:lnTo>
                <a:lnTo>
                  <a:pt x="25400" y="80086"/>
                </a:lnTo>
                <a:lnTo>
                  <a:pt x="25552" y="77660"/>
                </a:lnTo>
                <a:lnTo>
                  <a:pt x="25786" y="75819"/>
                </a:lnTo>
                <a:lnTo>
                  <a:pt x="25857" y="75260"/>
                </a:lnTo>
                <a:lnTo>
                  <a:pt x="61785" y="75260"/>
                </a:lnTo>
                <a:lnTo>
                  <a:pt x="17868" y="31343"/>
                </a:lnTo>
                <a:close/>
              </a:path>
              <a:path w="317500" h="317500">
                <a:moveTo>
                  <a:pt x="108424" y="135374"/>
                </a:moveTo>
                <a:lnTo>
                  <a:pt x="90690" y="139242"/>
                </a:lnTo>
                <a:lnTo>
                  <a:pt x="86563" y="139700"/>
                </a:lnTo>
                <a:lnTo>
                  <a:pt x="112750" y="139700"/>
                </a:lnTo>
                <a:lnTo>
                  <a:pt x="108424" y="135374"/>
                </a:lnTo>
                <a:close/>
              </a:path>
              <a:path w="317500" h="317500">
                <a:moveTo>
                  <a:pt x="61785" y="75260"/>
                </a:moveTo>
                <a:lnTo>
                  <a:pt x="25857" y="75260"/>
                </a:lnTo>
                <a:lnTo>
                  <a:pt x="62344" y="111734"/>
                </a:lnTo>
                <a:lnTo>
                  <a:pt x="98259" y="75819"/>
                </a:lnTo>
                <a:lnTo>
                  <a:pt x="62344" y="75819"/>
                </a:lnTo>
                <a:lnTo>
                  <a:pt x="61785" y="75260"/>
                </a:lnTo>
                <a:close/>
              </a:path>
              <a:path w="317500" h="317500">
                <a:moveTo>
                  <a:pt x="82550" y="0"/>
                </a:moveTo>
                <a:lnTo>
                  <a:pt x="68358" y="1224"/>
                </a:lnTo>
                <a:lnTo>
                  <a:pt x="54965" y="4754"/>
                </a:lnTo>
                <a:lnTo>
                  <a:pt x="42562" y="10378"/>
                </a:lnTo>
                <a:lnTo>
                  <a:pt x="31343" y="17881"/>
                </a:lnTo>
                <a:lnTo>
                  <a:pt x="75806" y="62344"/>
                </a:lnTo>
                <a:lnTo>
                  <a:pt x="62344" y="75819"/>
                </a:lnTo>
                <a:lnTo>
                  <a:pt x="98259" y="75819"/>
                </a:lnTo>
                <a:lnTo>
                  <a:pt x="111734" y="62344"/>
                </a:lnTo>
                <a:lnTo>
                  <a:pt x="75260" y="25857"/>
                </a:lnTo>
                <a:lnTo>
                  <a:pt x="77660" y="25552"/>
                </a:lnTo>
                <a:lnTo>
                  <a:pt x="80086" y="25400"/>
                </a:lnTo>
                <a:lnTo>
                  <a:pt x="141741" y="25399"/>
                </a:lnTo>
                <a:lnTo>
                  <a:pt x="140917" y="24177"/>
                </a:lnTo>
                <a:lnTo>
                  <a:pt x="114677" y="6486"/>
                </a:lnTo>
                <a:lnTo>
                  <a:pt x="82550" y="0"/>
                </a:lnTo>
                <a:close/>
              </a:path>
            </a:pathLst>
          </a:custGeom>
          <a:solidFill>
            <a:srgbClr val="0056B3"/>
          </a:solidFill>
        </p:spPr>
        <p:txBody>
          <a:bodyPr wrap="square" lIns="0" tIns="0" rIns="0" bIns="0" rtlCol="0"/>
          <a:lstStyle/>
          <a:p>
            <a:endParaRPr/>
          </a:p>
        </p:txBody>
      </p:sp>
      <p:sp>
        <p:nvSpPr>
          <p:cNvPr id="14" name="object 14">
            <a:hlinkClick r:id="rId4"/>
          </p:cNvPr>
          <p:cNvSpPr/>
          <p:nvPr/>
        </p:nvSpPr>
        <p:spPr>
          <a:xfrm>
            <a:off x="6331788" y="4457700"/>
            <a:ext cx="1195705" cy="393700"/>
          </a:xfrm>
          <a:custGeom>
            <a:avLst/>
            <a:gdLst/>
            <a:ahLst/>
            <a:cxnLst/>
            <a:rect l="l" t="t" r="r" b="b"/>
            <a:pathLst>
              <a:path w="1195704" h="393700">
                <a:moveTo>
                  <a:pt x="1144473" y="0"/>
                </a:moveTo>
                <a:lnTo>
                  <a:pt x="50800" y="0"/>
                </a:lnTo>
                <a:lnTo>
                  <a:pt x="31027" y="3992"/>
                </a:lnTo>
                <a:lnTo>
                  <a:pt x="14879" y="14879"/>
                </a:lnTo>
                <a:lnTo>
                  <a:pt x="3992" y="31027"/>
                </a:lnTo>
                <a:lnTo>
                  <a:pt x="0" y="50800"/>
                </a:lnTo>
                <a:lnTo>
                  <a:pt x="0" y="342900"/>
                </a:lnTo>
                <a:lnTo>
                  <a:pt x="3992" y="362672"/>
                </a:lnTo>
                <a:lnTo>
                  <a:pt x="14879" y="378820"/>
                </a:lnTo>
                <a:lnTo>
                  <a:pt x="31027" y="389707"/>
                </a:lnTo>
                <a:lnTo>
                  <a:pt x="50800" y="393700"/>
                </a:lnTo>
                <a:lnTo>
                  <a:pt x="1144473" y="393700"/>
                </a:lnTo>
                <a:lnTo>
                  <a:pt x="1164246" y="389707"/>
                </a:lnTo>
                <a:lnTo>
                  <a:pt x="1180393" y="378820"/>
                </a:lnTo>
                <a:lnTo>
                  <a:pt x="1191280" y="362672"/>
                </a:lnTo>
                <a:lnTo>
                  <a:pt x="1195273" y="342900"/>
                </a:lnTo>
                <a:lnTo>
                  <a:pt x="1195273" y="50800"/>
                </a:lnTo>
                <a:lnTo>
                  <a:pt x="1191280" y="31027"/>
                </a:lnTo>
                <a:lnTo>
                  <a:pt x="1180393" y="14879"/>
                </a:lnTo>
                <a:lnTo>
                  <a:pt x="1164246" y="3992"/>
                </a:lnTo>
                <a:lnTo>
                  <a:pt x="1144473" y="0"/>
                </a:lnTo>
                <a:close/>
              </a:path>
            </a:pathLst>
          </a:custGeom>
          <a:solidFill>
            <a:srgbClr val="006ACB"/>
          </a:solidFill>
        </p:spPr>
        <p:txBody>
          <a:bodyPr wrap="square" lIns="0" tIns="0" rIns="0" bIns="0" rtlCol="0" anchor="ctr"/>
          <a:lstStyle/>
          <a:p>
            <a:pPr algn="ctr"/>
            <a:r>
              <a:rPr lang="en-US" sz="1200" b="1" dirty="0">
                <a:solidFill>
                  <a:schemeClr val="bg2"/>
                </a:solidFill>
                <a:latin typeface="Gartner Sans Semibold" panose="020B0504030402040204" pitchFamily="34" charset="77"/>
                <a:cs typeface="Lucida Sans Unicode"/>
              </a:rPr>
              <a:t>Watch</a:t>
            </a:r>
            <a:r>
              <a:rPr lang="en-US" sz="1200" b="1" spc="15" dirty="0">
                <a:solidFill>
                  <a:schemeClr val="bg2"/>
                </a:solidFill>
                <a:latin typeface="Gartner Sans Semibold" panose="020B0504030402040204" pitchFamily="34" charset="77"/>
                <a:cs typeface="Lucida Sans Unicode"/>
              </a:rPr>
              <a:t> </a:t>
            </a:r>
            <a:r>
              <a:rPr lang="en-US" sz="1200" b="1" spc="-25" dirty="0">
                <a:solidFill>
                  <a:schemeClr val="bg2"/>
                </a:solidFill>
                <a:latin typeface="Gartner Sans Semibold" panose="020B0504030402040204" pitchFamily="34" charset="77"/>
                <a:cs typeface="Lucida Sans Unicode"/>
              </a:rPr>
              <a:t>Now</a:t>
            </a:r>
            <a:endParaRPr lang="en-US" sz="1200" b="1" dirty="0">
              <a:solidFill>
                <a:schemeClr val="bg2"/>
              </a:solidFill>
              <a:latin typeface="Gartner Sans Semibold" panose="020B0504030402040204" pitchFamily="34" charset="77"/>
              <a:cs typeface="Lucida Sans Unicode"/>
            </a:endParaRPr>
          </a:p>
        </p:txBody>
      </p:sp>
      <p:sp>
        <p:nvSpPr>
          <p:cNvPr id="16" name="object 16">
            <a:hlinkClick r:id="rId4"/>
          </p:cNvPr>
          <p:cNvSpPr/>
          <p:nvPr/>
        </p:nvSpPr>
        <p:spPr>
          <a:xfrm>
            <a:off x="8336639" y="2945211"/>
            <a:ext cx="327025" cy="251460"/>
          </a:xfrm>
          <a:custGeom>
            <a:avLst/>
            <a:gdLst/>
            <a:ahLst/>
            <a:cxnLst/>
            <a:rect l="l" t="t" r="r" b="b"/>
            <a:pathLst>
              <a:path w="327025" h="251460">
                <a:moveTo>
                  <a:pt x="118364" y="0"/>
                </a:moveTo>
                <a:lnTo>
                  <a:pt x="0" y="0"/>
                </a:lnTo>
                <a:lnTo>
                  <a:pt x="0" y="251460"/>
                </a:lnTo>
                <a:lnTo>
                  <a:pt x="326898" y="251460"/>
                </a:lnTo>
                <a:lnTo>
                  <a:pt x="326898" y="226314"/>
                </a:lnTo>
                <a:lnTo>
                  <a:pt x="25146" y="226314"/>
                </a:lnTo>
                <a:lnTo>
                  <a:pt x="25146" y="75438"/>
                </a:lnTo>
                <a:lnTo>
                  <a:pt x="326898" y="75438"/>
                </a:lnTo>
                <a:lnTo>
                  <a:pt x="326898" y="50292"/>
                </a:lnTo>
                <a:lnTo>
                  <a:pt x="25146" y="50292"/>
                </a:lnTo>
                <a:lnTo>
                  <a:pt x="25146" y="25146"/>
                </a:lnTo>
                <a:lnTo>
                  <a:pt x="143510" y="25146"/>
                </a:lnTo>
                <a:lnTo>
                  <a:pt x="118364" y="0"/>
                </a:lnTo>
                <a:close/>
              </a:path>
              <a:path w="327025" h="251460">
                <a:moveTo>
                  <a:pt x="326898" y="75438"/>
                </a:moveTo>
                <a:lnTo>
                  <a:pt x="301752" y="75438"/>
                </a:lnTo>
                <a:lnTo>
                  <a:pt x="301752" y="226314"/>
                </a:lnTo>
                <a:lnTo>
                  <a:pt x="326898" y="226314"/>
                </a:lnTo>
                <a:lnTo>
                  <a:pt x="326898" y="75438"/>
                </a:lnTo>
                <a:close/>
              </a:path>
              <a:path w="327025" h="251460">
                <a:moveTo>
                  <a:pt x="143510" y="25146"/>
                </a:moveTo>
                <a:lnTo>
                  <a:pt x="107950" y="25146"/>
                </a:lnTo>
                <a:lnTo>
                  <a:pt x="133096" y="50292"/>
                </a:lnTo>
                <a:lnTo>
                  <a:pt x="168656" y="50292"/>
                </a:lnTo>
                <a:lnTo>
                  <a:pt x="143510" y="25146"/>
                </a:lnTo>
                <a:close/>
              </a:path>
            </a:pathLst>
          </a:custGeom>
          <a:solidFill>
            <a:srgbClr val="0056B3"/>
          </a:solidFill>
        </p:spPr>
        <p:txBody>
          <a:bodyPr wrap="square" lIns="0" tIns="0" rIns="0" bIns="0" rtlCol="0"/>
          <a:lstStyle/>
          <a:p>
            <a:endParaRPr/>
          </a:p>
        </p:txBody>
      </p:sp>
      <p:sp>
        <p:nvSpPr>
          <p:cNvPr id="21" name="object 14">
            <a:hlinkClick r:id="rId3"/>
            <a:extLst>
              <a:ext uri="{FF2B5EF4-FFF2-40B4-BE49-F238E27FC236}">
                <a16:creationId xmlns:a16="http://schemas.microsoft.com/office/drawing/2014/main" id="{006CB4F4-52D9-E4B9-7953-FC19AEDFF636}"/>
              </a:ext>
            </a:extLst>
          </p:cNvPr>
          <p:cNvSpPr/>
          <p:nvPr/>
        </p:nvSpPr>
        <p:spPr>
          <a:xfrm>
            <a:off x="9116587" y="4457700"/>
            <a:ext cx="1195705" cy="393700"/>
          </a:xfrm>
          <a:custGeom>
            <a:avLst/>
            <a:gdLst/>
            <a:ahLst/>
            <a:cxnLst/>
            <a:rect l="l" t="t" r="r" b="b"/>
            <a:pathLst>
              <a:path w="1195704" h="393700">
                <a:moveTo>
                  <a:pt x="1144473" y="0"/>
                </a:moveTo>
                <a:lnTo>
                  <a:pt x="50800" y="0"/>
                </a:lnTo>
                <a:lnTo>
                  <a:pt x="31027" y="3992"/>
                </a:lnTo>
                <a:lnTo>
                  <a:pt x="14879" y="14879"/>
                </a:lnTo>
                <a:lnTo>
                  <a:pt x="3992" y="31027"/>
                </a:lnTo>
                <a:lnTo>
                  <a:pt x="0" y="50800"/>
                </a:lnTo>
                <a:lnTo>
                  <a:pt x="0" y="342900"/>
                </a:lnTo>
                <a:lnTo>
                  <a:pt x="3992" y="362672"/>
                </a:lnTo>
                <a:lnTo>
                  <a:pt x="14879" y="378820"/>
                </a:lnTo>
                <a:lnTo>
                  <a:pt x="31027" y="389707"/>
                </a:lnTo>
                <a:lnTo>
                  <a:pt x="50800" y="393700"/>
                </a:lnTo>
                <a:lnTo>
                  <a:pt x="1144473" y="393700"/>
                </a:lnTo>
                <a:lnTo>
                  <a:pt x="1164246" y="389707"/>
                </a:lnTo>
                <a:lnTo>
                  <a:pt x="1180393" y="378820"/>
                </a:lnTo>
                <a:lnTo>
                  <a:pt x="1191280" y="362672"/>
                </a:lnTo>
                <a:lnTo>
                  <a:pt x="1195273" y="342900"/>
                </a:lnTo>
                <a:lnTo>
                  <a:pt x="1195273" y="50800"/>
                </a:lnTo>
                <a:lnTo>
                  <a:pt x="1191280" y="31027"/>
                </a:lnTo>
                <a:lnTo>
                  <a:pt x="1180393" y="14879"/>
                </a:lnTo>
                <a:lnTo>
                  <a:pt x="1164246" y="3992"/>
                </a:lnTo>
                <a:lnTo>
                  <a:pt x="1144473" y="0"/>
                </a:lnTo>
                <a:close/>
              </a:path>
            </a:pathLst>
          </a:custGeom>
          <a:solidFill>
            <a:srgbClr val="006ACB"/>
          </a:solidFill>
        </p:spPr>
        <p:txBody>
          <a:bodyPr wrap="square" lIns="0" tIns="0" rIns="0" bIns="0" rtlCol="0" anchor="ctr"/>
          <a:lstStyle/>
          <a:p>
            <a:pPr algn="ctr"/>
            <a:r>
              <a:rPr lang="en-US" sz="1200" b="1" dirty="0">
                <a:solidFill>
                  <a:schemeClr val="bg2"/>
                </a:solidFill>
                <a:latin typeface="Gartner Sans Semibold" panose="020B0504030402040204" pitchFamily="34" charset="77"/>
                <a:cs typeface="Lucida Sans Unicode"/>
              </a:rPr>
              <a:t>Learn More</a:t>
            </a:r>
          </a:p>
        </p:txBody>
      </p:sp>
      <p:sp>
        <p:nvSpPr>
          <p:cNvPr id="22" name="object 14">
            <a:hlinkClick r:id="rId5"/>
            <a:extLst>
              <a:ext uri="{FF2B5EF4-FFF2-40B4-BE49-F238E27FC236}">
                <a16:creationId xmlns:a16="http://schemas.microsoft.com/office/drawing/2014/main" id="{F3FC6EA4-0888-D78F-2FE8-3A258CF4EF9D}"/>
              </a:ext>
            </a:extLst>
          </p:cNvPr>
          <p:cNvSpPr/>
          <p:nvPr/>
        </p:nvSpPr>
        <p:spPr>
          <a:xfrm>
            <a:off x="3632655" y="4457700"/>
            <a:ext cx="1272065" cy="393700"/>
          </a:xfrm>
          <a:custGeom>
            <a:avLst/>
            <a:gdLst/>
            <a:ahLst/>
            <a:cxnLst/>
            <a:rect l="l" t="t" r="r" b="b"/>
            <a:pathLst>
              <a:path w="1195704" h="393700">
                <a:moveTo>
                  <a:pt x="1144473" y="0"/>
                </a:moveTo>
                <a:lnTo>
                  <a:pt x="50800" y="0"/>
                </a:lnTo>
                <a:lnTo>
                  <a:pt x="31027" y="3992"/>
                </a:lnTo>
                <a:lnTo>
                  <a:pt x="14879" y="14879"/>
                </a:lnTo>
                <a:lnTo>
                  <a:pt x="3992" y="31027"/>
                </a:lnTo>
                <a:lnTo>
                  <a:pt x="0" y="50800"/>
                </a:lnTo>
                <a:lnTo>
                  <a:pt x="0" y="342900"/>
                </a:lnTo>
                <a:lnTo>
                  <a:pt x="3992" y="362672"/>
                </a:lnTo>
                <a:lnTo>
                  <a:pt x="14879" y="378820"/>
                </a:lnTo>
                <a:lnTo>
                  <a:pt x="31027" y="389707"/>
                </a:lnTo>
                <a:lnTo>
                  <a:pt x="50800" y="393700"/>
                </a:lnTo>
                <a:lnTo>
                  <a:pt x="1144473" y="393700"/>
                </a:lnTo>
                <a:lnTo>
                  <a:pt x="1164246" y="389707"/>
                </a:lnTo>
                <a:lnTo>
                  <a:pt x="1180393" y="378820"/>
                </a:lnTo>
                <a:lnTo>
                  <a:pt x="1191280" y="362672"/>
                </a:lnTo>
                <a:lnTo>
                  <a:pt x="1195273" y="342900"/>
                </a:lnTo>
                <a:lnTo>
                  <a:pt x="1195273" y="50800"/>
                </a:lnTo>
                <a:lnTo>
                  <a:pt x="1191280" y="31027"/>
                </a:lnTo>
                <a:lnTo>
                  <a:pt x="1180393" y="14879"/>
                </a:lnTo>
                <a:lnTo>
                  <a:pt x="1164246" y="3992"/>
                </a:lnTo>
                <a:lnTo>
                  <a:pt x="1144473" y="0"/>
                </a:lnTo>
                <a:close/>
              </a:path>
            </a:pathLst>
          </a:custGeom>
          <a:solidFill>
            <a:srgbClr val="006ACB"/>
          </a:solidFill>
        </p:spPr>
        <p:txBody>
          <a:bodyPr wrap="square" lIns="0" tIns="0" rIns="0" bIns="0" rtlCol="0" anchor="ctr"/>
          <a:lstStyle/>
          <a:p>
            <a:pPr algn="ctr"/>
            <a:r>
              <a:rPr lang="en-US" sz="1200" b="1" dirty="0">
                <a:solidFill>
                  <a:schemeClr val="bg2"/>
                </a:solidFill>
                <a:latin typeface="Gartner Sans Semibold" panose="020B0504030402040204" pitchFamily="34" charset="77"/>
                <a:cs typeface="Lucida Sans Unicode"/>
              </a:rPr>
              <a:t>Learn More</a:t>
            </a:r>
          </a:p>
        </p:txBody>
      </p:sp>
      <p:sp>
        <p:nvSpPr>
          <p:cNvPr id="23" name="object 14">
            <a:hlinkClick r:id="rId6"/>
            <a:extLst>
              <a:ext uri="{FF2B5EF4-FFF2-40B4-BE49-F238E27FC236}">
                <a16:creationId xmlns:a16="http://schemas.microsoft.com/office/drawing/2014/main" id="{8283FDAC-0271-5D44-6E98-4CF25D9D9BA3}"/>
              </a:ext>
            </a:extLst>
          </p:cNvPr>
          <p:cNvSpPr/>
          <p:nvPr/>
        </p:nvSpPr>
        <p:spPr>
          <a:xfrm>
            <a:off x="834371" y="4457700"/>
            <a:ext cx="1315187" cy="393700"/>
          </a:xfrm>
          <a:custGeom>
            <a:avLst/>
            <a:gdLst/>
            <a:ahLst/>
            <a:cxnLst/>
            <a:rect l="l" t="t" r="r" b="b"/>
            <a:pathLst>
              <a:path w="1195704" h="393700">
                <a:moveTo>
                  <a:pt x="1144473" y="0"/>
                </a:moveTo>
                <a:lnTo>
                  <a:pt x="50800" y="0"/>
                </a:lnTo>
                <a:lnTo>
                  <a:pt x="31027" y="3992"/>
                </a:lnTo>
                <a:lnTo>
                  <a:pt x="14879" y="14879"/>
                </a:lnTo>
                <a:lnTo>
                  <a:pt x="3992" y="31027"/>
                </a:lnTo>
                <a:lnTo>
                  <a:pt x="0" y="50800"/>
                </a:lnTo>
                <a:lnTo>
                  <a:pt x="0" y="342900"/>
                </a:lnTo>
                <a:lnTo>
                  <a:pt x="3992" y="362672"/>
                </a:lnTo>
                <a:lnTo>
                  <a:pt x="14879" y="378820"/>
                </a:lnTo>
                <a:lnTo>
                  <a:pt x="31027" y="389707"/>
                </a:lnTo>
                <a:lnTo>
                  <a:pt x="50800" y="393700"/>
                </a:lnTo>
                <a:lnTo>
                  <a:pt x="1144473" y="393700"/>
                </a:lnTo>
                <a:lnTo>
                  <a:pt x="1164246" y="389707"/>
                </a:lnTo>
                <a:lnTo>
                  <a:pt x="1180393" y="378820"/>
                </a:lnTo>
                <a:lnTo>
                  <a:pt x="1191280" y="362672"/>
                </a:lnTo>
                <a:lnTo>
                  <a:pt x="1195273" y="342900"/>
                </a:lnTo>
                <a:lnTo>
                  <a:pt x="1195273" y="50800"/>
                </a:lnTo>
                <a:lnTo>
                  <a:pt x="1191280" y="31027"/>
                </a:lnTo>
                <a:lnTo>
                  <a:pt x="1180393" y="14879"/>
                </a:lnTo>
                <a:lnTo>
                  <a:pt x="1164246" y="3992"/>
                </a:lnTo>
                <a:lnTo>
                  <a:pt x="1144473" y="0"/>
                </a:lnTo>
                <a:close/>
              </a:path>
            </a:pathLst>
          </a:custGeom>
          <a:solidFill>
            <a:srgbClr val="006ACB"/>
          </a:solidFill>
        </p:spPr>
        <p:txBody>
          <a:bodyPr wrap="square" lIns="0" tIns="0" rIns="0" bIns="0" rtlCol="0" anchor="ctr"/>
          <a:lstStyle/>
          <a:p>
            <a:pPr algn="ctr"/>
            <a:r>
              <a:rPr lang="en-US" sz="1200" b="1" dirty="0">
                <a:solidFill>
                  <a:schemeClr val="bg2"/>
                </a:solidFill>
                <a:latin typeface="Gartner Sans Semibold" panose="020B0504030402040204" pitchFamily="34" charset="77"/>
                <a:cs typeface="Lucida Sans Unicode"/>
              </a:rPr>
              <a:t>Download Now</a:t>
            </a:r>
          </a:p>
        </p:txBody>
      </p:sp>
      <p:sp>
        <p:nvSpPr>
          <p:cNvPr id="24" name="Rectangle 23">
            <a:extLst>
              <a:ext uri="{FF2B5EF4-FFF2-40B4-BE49-F238E27FC236}">
                <a16:creationId xmlns:a16="http://schemas.microsoft.com/office/drawing/2014/main" id="{E02B3168-8FA1-2155-E04A-875DE02FE30C}"/>
              </a:ext>
            </a:extLst>
          </p:cNvPr>
          <p:cNvSpPr/>
          <p:nvPr/>
        </p:nvSpPr>
        <p:spPr>
          <a:xfrm>
            <a:off x="636523" y="2787180"/>
            <a:ext cx="2654300" cy="2439322"/>
          </a:xfrm>
          <a:prstGeom prst="rect">
            <a:avLst/>
          </a:prstGeom>
          <a:noFill/>
          <a:ln w="1905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a:endParaRPr lang="en-US" sz="2000" dirty="0">
              <a:solidFill>
                <a:schemeClr val="bg2"/>
              </a:solidFill>
            </a:endParaRPr>
          </a:p>
        </p:txBody>
      </p:sp>
      <p:sp>
        <p:nvSpPr>
          <p:cNvPr id="25" name="Rectangle 24">
            <a:extLst>
              <a:ext uri="{FF2B5EF4-FFF2-40B4-BE49-F238E27FC236}">
                <a16:creationId xmlns:a16="http://schemas.microsoft.com/office/drawing/2014/main" id="{0A5602D7-AF3D-C79F-6160-FB2FAC67D8B2}"/>
              </a:ext>
            </a:extLst>
          </p:cNvPr>
          <p:cNvSpPr/>
          <p:nvPr/>
        </p:nvSpPr>
        <p:spPr>
          <a:xfrm>
            <a:off x="3390740" y="2787180"/>
            <a:ext cx="2654300" cy="2439322"/>
          </a:xfrm>
          <a:prstGeom prst="rect">
            <a:avLst/>
          </a:prstGeom>
          <a:noFill/>
          <a:ln w="1905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a:endParaRPr lang="en-US" sz="2000" dirty="0">
              <a:solidFill>
                <a:schemeClr val="bg2"/>
              </a:solidFill>
            </a:endParaRPr>
          </a:p>
        </p:txBody>
      </p:sp>
      <p:sp>
        <p:nvSpPr>
          <p:cNvPr id="26" name="Rectangle 25">
            <a:extLst>
              <a:ext uri="{FF2B5EF4-FFF2-40B4-BE49-F238E27FC236}">
                <a16:creationId xmlns:a16="http://schemas.microsoft.com/office/drawing/2014/main" id="{3BC272CD-380E-C0D5-CE12-427A5AC07ACB}"/>
              </a:ext>
            </a:extLst>
          </p:cNvPr>
          <p:cNvSpPr/>
          <p:nvPr/>
        </p:nvSpPr>
        <p:spPr>
          <a:xfrm>
            <a:off x="6144957" y="2787180"/>
            <a:ext cx="2654300" cy="2439322"/>
          </a:xfrm>
          <a:prstGeom prst="rect">
            <a:avLst/>
          </a:prstGeom>
          <a:noFill/>
          <a:ln w="1905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a:endParaRPr lang="en-US" sz="2000" dirty="0">
              <a:solidFill>
                <a:schemeClr val="bg2"/>
              </a:solidFill>
            </a:endParaRPr>
          </a:p>
        </p:txBody>
      </p:sp>
      <p:sp>
        <p:nvSpPr>
          <p:cNvPr id="27" name="Rectangle 26">
            <a:extLst>
              <a:ext uri="{FF2B5EF4-FFF2-40B4-BE49-F238E27FC236}">
                <a16:creationId xmlns:a16="http://schemas.microsoft.com/office/drawing/2014/main" id="{C01604B2-3BCD-2D6F-7096-CE9998DC87B4}"/>
              </a:ext>
            </a:extLst>
          </p:cNvPr>
          <p:cNvSpPr/>
          <p:nvPr/>
        </p:nvSpPr>
        <p:spPr>
          <a:xfrm>
            <a:off x="8899174" y="2787180"/>
            <a:ext cx="2654300" cy="2439322"/>
          </a:xfrm>
          <a:prstGeom prst="rect">
            <a:avLst/>
          </a:prstGeom>
          <a:noFill/>
          <a:ln w="1905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a:endParaRPr lang="en-US" sz="2000" dirty="0">
              <a:solidFill>
                <a:schemeClr val="bg2"/>
              </a:solidFill>
            </a:endParaRPr>
          </a:p>
        </p:txBody>
      </p:sp>
      <p:pic>
        <p:nvPicPr>
          <p:cNvPr id="30" name="Graphic 29">
            <a:extLst>
              <a:ext uri="{FF2B5EF4-FFF2-40B4-BE49-F238E27FC236}">
                <a16:creationId xmlns:a16="http://schemas.microsoft.com/office/drawing/2014/main" id="{162FC8F5-E6FC-EEA6-DDB8-A8B63121721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68725" y="5837034"/>
            <a:ext cx="126243" cy="126243"/>
          </a:xfrm>
          <a:prstGeom prst="rect">
            <a:avLst/>
          </a:prstGeom>
        </p:spPr>
      </p:pic>
      <p:pic>
        <p:nvPicPr>
          <p:cNvPr id="19" name="Graphic 18">
            <a:extLst>
              <a:ext uri="{FF2B5EF4-FFF2-40B4-BE49-F238E27FC236}">
                <a16:creationId xmlns:a16="http://schemas.microsoft.com/office/drawing/2014/main" id="{D46F93D6-6C08-8088-816F-A7EBA62740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825629" y="2900981"/>
            <a:ext cx="330377" cy="366093"/>
          </a:xfrm>
          <a:prstGeom prst="rect">
            <a:avLst/>
          </a:prstGeom>
        </p:spPr>
      </p:pic>
      <p:pic>
        <p:nvPicPr>
          <p:cNvPr id="20" name="Graphic 19">
            <a:extLst>
              <a:ext uri="{FF2B5EF4-FFF2-40B4-BE49-F238E27FC236}">
                <a16:creationId xmlns:a16="http://schemas.microsoft.com/office/drawing/2014/main" id="{F761DE52-D6CD-0349-FDA7-0798EBF07F6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576077" y="2914649"/>
            <a:ext cx="332519" cy="362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hlinkClick r:id="rId2"/>
          </p:cNvPr>
          <p:cNvSpPr txBox="1"/>
          <p:nvPr/>
        </p:nvSpPr>
        <p:spPr>
          <a:xfrm>
            <a:off x="8060087" y="2314968"/>
            <a:ext cx="3662561" cy="526491"/>
          </a:xfrm>
          <a:prstGeom prst="rect">
            <a:avLst/>
          </a:prstGeom>
        </p:spPr>
        <p:txBody>
          <a:bodyPr vert="horz" wrap="square" lIns="0" tIns="12700" rIns="0" bIns="0" rtlCol="0">
            <a:spAutoFit/>
          </a:bodyPr>
          <a:lstStyle/>
          <a:p>
            <a:pPr marL="12700" marR="5080">
              <a:lnSpc>
                <a:spcPct val="107200"/>
              </a:lnSpc>
              <a:spcBef>
                <a:spcPts val="100"/>
              </a:spcBef>
            </a:pPr>
            <a:r>
              <a:rPr sz="1600" dirty="0">
                <a:solidFill>
                  <a:srgbClr val="FFFFFF"/>
                </a:solidFill>
                <a:cs typeface="Lucida Sans Unicode"/>
              </a:rPr>
              <a:t>Learn more about Gartner for CHROs </a:t>
            </a:r>
            <a:r>
              <a:rPr sz="1600" b="1" dirty="0">
                <a:solidFill>
                  <a:srgbClr val="0097FF"/>
                </a:solidFill>
                <a:latin typeface="Gartner Sans Semibold" panose="020B0504030402040204" pitchFamily="34" charset="77"/>
                <a:cs typeface="Lucida Sans Unicode"/>
              </a:rPr>
              <a:t>gartner.com/en/human-resources</a:t>
            </a:r>
            <a:endParaRPr sz="1600" b="1" dirty="0">
              <a:latin typeface="Gartner Sans Semibold" panose="020B0504030402040204" pitchFamily="34" charset="77"/>
              <a:cs typeface="Lucida Sans Unicode"/>
            </a:endParaRPr>
          </a:p>
        </p:txBody>
      </p:sp>
      <p:sp>
        <p:nvSpPr>
          <p:cNvPr id="4" name="object 4">
            <a:hlinkClick r:id="rId3"/>
          </p:cNvPr>
          <p:cNvSpPr/>
          <p:nvPr/>
        </p:nvSpPr>
        <p:spPr>
          <a:xfrm>
            <a:off x="8068733" y="3358959"/>
            <a:ext cx="323850" cy="323850"/>
          </a:xfrm>
          <a:custGeom>
            <a:avLst/>
            <a:gdLst/>
            <a:ahLst/>
            <a:cxnLst/>
            <a:rect l="l" t="t" r="r" b="b"/>
            <a:pathLst>
              <a:path w="323850" h="323850">
                <a:moveTo>
                  <a:pt x="161925" y="0"/>
                </a:moveTo>
                <a:lnTo>
                  <a:pt x="118877" y="5783"/>
                </a:lnTo>
                <a:lnTo>
                  <a:pt x="80196" y="22106"/>
                </a:lnTo>
                <a:lnTo>
                  <a:pt x="47424" y="47424"/>
                </a:lnTo>
                <a:lnTo>
                  <a:pt x="22106" y="80196"/>
                </a:lnTo>
                <a:lnTo>
                  <a:pt x="5783" y="118877"/>
                </a:lnTo>
                <a:lnTo>
                  <a:pt x="42" y="161612"/>
                </a:lnTo>
                <a:lnTo>
                  <a:pt x="0" y="161925"/>
                </a:lnTo>
                <a:lnTo>
                  <a:pt x="5783" y="204972"/>
                </a:lnTo>
                <a:lnTo>
                  <a:pt x="22106" y="243653"/>
                </a:lnTo>
                <a:lnTo>
                  <a:pt x="47424" y="276425"/>
                </a:lnTo>
                <a:lnTo>
                  <a:pt x="80196" y="301743"/>
                </a:lnTo>
                <a:lnTo>
                  <a:pt x="118877" y="318066"/>
                </a:lnTo>
                <a:lnTo>
                  <a:pt x="161925" y="323850"/>
                </a:lnTo>
                <a:lnTo>
                  <a:pt x="204972" y="318066"/>
                </a:lnTo>
                <a:lnTo>
                  <a:pt x="226960" y="308787"/>
                </a:lnTo>
                <a:lnTo>
                  <a:pt x="161925" y="308787"/>
                </a:lnTo>
                <a:lnTo>
                  <a:pt x="115503" y="301301"/>
                </a:lnTo>
                <a:lnTo>
                  <a:pt x="75187" y="280453"/>
                </a:lnTo>
                <a:lnTo>
                  <a:pt x="43396" y="248662"/>
                </a:lnTo>
                <a:lnTo>
                  <a:pt x="22548" y="208346"/>
                </a:lnTo>
                <a:lnTo>
                  <a:pt x="15062" y="161925"/>
                </a:lnTo>
                <a:lnTo>
                  <a:pt x="22548" y="115503"/>
                </a:lnTo>
                <a:lnTo>
                  <a:pt x="43396" y="75187"/>
                </a:lnTo>
                <a:lnTo>
                  <a:pt x="75187" y="43396"/>
                </a:lnTo>
                <a:lnTo>
                  <a:pt x="115503" y="22548"/>
                </a:lnTo>
                <a:lnTo>
                  <a:pt x="161925" y="15062"/>
                </a:lnTo>
                <a:lnTo>
                  <a:pt x="226960" y="15062"/>
                </a:lnTo>
                <a:lnTo>
                  <a:pt x="204972" y="5783"/>
                </a:lnTo>
                <a:lnTo>
                  <a:pt x="161925" y="0"/>
                </a:lnTo>
                <a:close/>
              </a:path>
              <a:path w="323850" h="323850">
                <a:moveTo>
                  <a:pt x="226960" y="15062"/>
                </a:moveTo>
                <a:lnTo>
                  <a:pt x="161925" y="15062"/>
                </a:lnTo>
                <a:lnTo>
                  <a:pt x="208346" y="22548"/>
                </a:lnTo>
                <a:lnTo>
                  <a:pt x="248662" y="43396"/>
                </a:lnTo>
                <a:lnTo>
                  <a:pt x="280453" y="75187"/>
                </a:lnTo>
                <a:lnTo>
                  <a:pt x="301301" y="115503"/>
                </a:lnTo>
                <a:lnTo>
                  <a:pt x="308737" y="161612"/>
                </a:lnTo>
                <a:lnTo>
                  <a:pt x="308787" y="161925"/>
                </a:lnTo>
                <a:lnTo>
                  <a:pt x="301301" y="208346"/>
                </a:lnTo>
                <a:lnTo>
                  <a:pt x="280453" y="248662"/>
                </a:lnTo>
                <a:lnTo>
                  <a:pt x="248662" y="280453"/>
                </a:lnTo>
                <a:lnTo>
                  <a:pt x="208346" y="301301"/>
                </a:lnTo>
                <a:lnTo>
                  <a:pt x="161925" y="308787"/>
                </a:lnTo>
                <a:lnTo>
                  <a:pt x="226960" y="308787"/>
                </a:lnTo>
                <a:lnTo>
                  <a:pt x="276425" y="276425"/>
                </a:lnTo>
                <a:lnTo>
                  <a:pt x="301743" y="243653"/>
                </a:lnTo>
                <a:lnTo>
                  <a:pt x="318066" y="204972"/>
                </a:lnTo>
                <a:lnTo>
                  <a:pt x="323850" y="161925"/>
                </a:lnTo>
                <a:lnTo>
                  <a:pt x="318066" y="118877"/>
                </a:lnTo>
                <a:lnTo>
                  <a:pt x="301743" y="80196"/>
                </a:lnTo>
                <a:lnTo>
                  <a:pt x="276425" y="47424"/>
                </a:lnTo>
                <a:lnTo>
                  <a:pt x="243653" y="22106"/>
                </a:lnTo>
                <a:lnTo>
                  <a:pt x="226960" y="15062"/>
                </a:lnTo>
                <a:close/>
              </a:path>
              <a:path w="323850" h="323850">
                <a:moveTo>
                  <a:pt x="118656" y="130657"/>
                </a:moveTo>
                <a:lnTo>
                  <a:pt x="88226" y="130657"/>
                </a:lnTo>
                <a:lnTo>
                  <a:pt x="88226" y="228053"/>
                </a:lnTo>
                <a:lnTo>
                  <a:pt x="118656" y="228053"/>
                </a:lnTo>
                <a:lnTo>
                  <a:pt x="118656" y="130657"/>
                </a:lnTo>
                <a:close/>
              </a:path>
              <a:path w="323850" h="323850">
                <a:moveTo>
                  <a:pt x="171411" y="130657"/>
                </a:moveTo>
                <a:lnTo>
                  <a:pt x="137223" y="130657"/>
                </a:lnTo>
                <a:lnTo>
                  <a:pt x="137293" y="132367"/>
                </a:lnTo>
                <a:lnTo>
                  <a:pt x="137414" y="135315"/>
                </a:lnTo>
                <a:lnTo>
                  <a:pt x="137467" y="177660"/>
                </a:lnTo>
                <a:lnTo>
                  <a:pt x="137335" y="204972"/>
                </a:lnTo>
                <a:lnTo>
                  <a:pt x="137223" y="228053"/>
                </a:lnTo>
                <a:lnTo>
                  <a:pt x="171411" y="228053"/>
                </a:lnTo>
                <a:lnTo>
                  <a:pt x="171411" y="172402"/>
                </a:lnTo>
                <a:lnTo>
                  <a:pt x="171272" y="169481"/>
                </a:lnTo>
                <a:lnTo>
                  <a:pt x="172161" y="167386"/>
                </a:lnTo>
                <a:lnTo>
                  <a:pt x="174352" y="161925"/>
                </a:lnTo>
                <a:lnTo>
                  <a:pt x="174478" y="161612"/>
                </a:lnTo>
                <a:lnTo>
                  <a:pt x="179552" y="155460"/>
                </a:lnTo>
                <a:lnTo>
                  <a:pt x="237587" y="155460"/>
                </a:lnTo>
                <a:lnTo>
                  <a:pt x="237405" y="154265"/>
                </a:lnTo>
                <a:lnTo>
                  <a:pt x="232444" y="145935"/>
                </a:lnTo>
                <a:lnTo>
                  <a:pt x="171411" y="145935"/>
                </a:lnTo>
                <a:lnTo>
                  <a:pt x="171411" y="130657"/>
                </a:lnTo>
                <a:close/>
              </a:path>
              <a:path w="323850" h="323850">
                <a:moveTo>
                  <a:pt x="237587" y="155460"/>
                </a:moveTo>
                <a:lnTo>
                  <a:pt x="188633" y="155460"/>
                </a:lnTo>
                <a:lnTo>
                  <a:pt x="196339" y="157073"/>
                </a:lnTo>
                <a:lnTo>
                  <a:pt x="201715" y="161612"/>
                </a:lnTo>
                <a:lnTo>
                  <a:pt x="204865" y="168624"/>
                </a:lnTo>
                <a:lnTo>
                  <a:pt x="205892" y="177660"/>
                </a:lnTo>
                <a:lnTo>
                  <a:pt x="205892" y="228053"/>
                </a:lnTo>
                <a:lnTo>
                  <a:pt x="240398" y="228053"/>
                </a:lnTo>
                <a:lnTo>
                  <a:pt x="240398" y="173901"/>
                </a:lnTo>
                <a:lnTo>
                  <a:pt x="237587" y="155460"/>
                </a:lnTo>
                <a:close/>
              </a:path>
              <a:path w="323850" h="323850">
                <a:moveTo>
                  <a:pt x="201790" y="129705"/>
                </a:moveTo>
                <a:lnTo>
                  <a:pt x="189971" y="131301"/>
                </a:lnTo>
                <a:lnTo>
                  <a:pt x="180819" y="135315"/>
                </a:lnTo>
                <a:lnTo>
                  <a:pt x="174558" y="140581"/>
                </a:lnTo>
                <a:lnTo>
                  <a:pt x="171411" y="145935"/>
                </a:lnTo>
                <a:lnTo>
                  <a:pt x="232444" y="145935"/>
                </a:lnTo>
                <a:lnTo>
                  <a:pt x="229256" y="140581"/>
                </a:lnTo>
                <a:lnTo>
                  <a:pt x="216941" y="132367"/>
                </a:lnTo>
                <a:lnTo>
                  <a:pt x="201790" y="129705"/>
                </a:lnTo>
                <a:close/>
              </a:path>
              <a:path w="323850" h="323850">
                <a:moveTo>
                  <a:pt x="114096" y="84683"/>
                </a:moveTo>
                <a:lnTo>
                  <a:pt x="91643" y="84683"/>
                </a:lnTo>
                <a:lnTo>
                  <a:pt x="84289" y="91973"/>
                </a:lnTo>
                <a:lnTo>
                  <a:pt x="84289" y="111023"/>
                </a:lnTo>
                <a:lnTo>
                  <a:pt x="91427" y="118465"/>
                </a:lnTo>
                <a:lnTo>
                  <a:pt x="114096" y="118465"/>
                </a:lnTo>
                <a:lnTo>
                  <a:pt x="121197" y="111023"/>
                </a:lnTo>
                <a:lnTo>
                  <a:pt x="121221" y="101561"/>
                </a:lnTo>
                <a:lnTo>
                  <a:pt x="121006" y="91973"/>
                </a:lnTo>
                <a:lnTo>
                  <a:pt x="114096" y="84683"/>
                </a:lnTo>
                <a:close/>
              </a:path>
            </a:pathLst>
          </a:custGeom>
          <a:solidFill>
            <a:srgbClr val="0097FF"/>
          </a:solidFill>
        </p:spPr>
        <p:txBody>
          <a:bodyPr wrap="square" lIns="0" tIns="0" rIns="0" bIns="0" rtlCol="0"/>
          <a:lstStyle/>
          <a:p>
            <a:endParaRPr/>
          </a:p>
        </p:txBody>
      </p:sp>
      <p:grpSp>
        <p:nvGrpSpPr>
          <p:cNvPr id="5" name="object 5"/>
          <p:cNvGrpSpPr/>
          <p:nvPr/>
        </p:nvGrpSpPr>
        <p:grpSpPr>
          <a:xfrm>
            <a:off x="8512240" y="3356550"/>
            <a:ext cx="326390" cy="326390"/>
            <a:chOff x="8512240" y="3261300"/>
            <a:chExt cx="326390" cy="326390"/>
          </a:xfrm>
        </p:grpSpPr>
        <p:sp>
          <p:nvSpPr>
            <p:cNvPr id="6" name="object 6">
              <a:hlinkClick r:id="rId4"/>
            </p:cNvPr>
            <p:cNvSpPr/>
            <p:nvPr/>
          </p:nvSpPr>
          <p:spPr>
            <a:xfrm>
              <a:off x="8512240" y="3261300"/>
              <a:ext cx="326390" cy="326390"/>
            </a:xfrm>
            <a:custGeom>
              <a:avLst/>
              <a:gdLst/>
              <a:ahLst/>
              <a:cxnLst/>
              <a:rect l="l" t="t" r="r" b="b"/>
              <a:pathLst>
                <a:path w="326390" h="326389">
                  <a:moveTo>
                    <a:pt x="163131" y="0"/>
                  </a:moveTo>
                  <a:lnTo>
                    <a:pt x="119765" y="5827"/>
                  </a:lnTo>
                  <a:lnTo>
                    <a:pt x="80796" y="22272"/>
                  </a:lnTo>
                  <a:lnTo>
                    <a:pt x="47780" y="47780"/>
                  </a:lnTo>
                  <a:lnTo>
                    <a:pt x="22272" y="80796"/>
                  </a:lnTo>
                  <a:lnTo>
                    <a:pt x="5827" y="119765"/>
                  </a:lnTo>
                  <a:lnTo>
                    <a:pt x="0" y="163131"/>
                  </a:lnTo>
                  <a:lnTo>
                    <a:pt x="5827" y="206497"/>
                  </a:lnTo>
                  <a:lnTo>
                    <a:pt x="22272" y="245466"/>
                  </a:lnTo>
                  <a:lnTo>
                    <a:pt x="47780" y="278482"/>
                  </a:lnTo>
                  <a:lnTo>
                    <a:pt x="80796" y="303990"/>
                  </a:lnTo>
                  <a:lnTo>
                    <a:pt x="119765" y="320435"/>
                  </a:lnTo>
                  <a:lnTo>
                    <a:pt x="163131" y="326262"/>
                  </a:lnTo>
                  <a:lnTo>
                    <a:pt x="206497" y="320435"/>
                  </a:lnTo>
                  <a:lnTo>
                    <a:pt x="229012" y="310934"/>
                  </a:lnTo>
                  <a:lnTo>
                    <a:pt x="163131" y="310934"/>
                  </a:lnTo>
                  <a:lnTo>
                    <a:pt x="116465" y="303386"/>
                  </a:lnTo>
                  <a:lnTo>
                    <a:pt x="75898" y="282378"/>
                  </a:lnTo>
                  <a:lnTo>
                    <a:pt x="43884" y="250364"/>
                  </a:lnTo>
                  <a:lnTo>
                    <a:pt x="22876" y="209797"/>
                  </a:lnTo>
                  <a:lnTo>
                    <a:pt x="15328" y="163131"/>
                  </a:lnTo>
                  <a:lnTo>
                    <a:pt x="22876" y="116465"/>
                  </a:lnTo>
                  <a:lnTo>
                    <a:pt x="43884" y="75898"/>
                  </a:lnTo>
                  <a:lnTo>
                    <a:pt x="75898" y="43884"/>
                  </a:lnTo>
                  <a:lnTo>
                    <a:pt x="116465" y="22876"/>
                  </a:lnTo>
                  <a:lnTo>
                    <a:pt x="163131" y="15328"/>
                  </a:lnTo>
                  <a:lnTo>
                    <a:pt x="229012" y="15328"/>
                  </a:lnTo>
                  <a:lnTo>
                    <a:pt x="206497" y="5827"/>
                  </a:lnTo>
                  <a:lnTo>
                    <a:pt x="163131" y="0"/>
                  </a:lnTo>
                  <a:close/>
                </a:path>
                <a:path w="326390" h="326389">
                  <a:moveTo>
                    <a:pt x="229012" y="15328"/>
                  </a:moveTo>
                  <a:lnTo>
                    <a:pt x="163131" y="15328"/>
                  </a:lnTo>
                  <a:lnTo>
                    <a:pt x="209797" y="22876"/>
                  </a:lnTo>
                  <a:lnTo>
                    <a:pt x="250364" y="43884"/>
                  </a:lnTo>
                  <a:lnTo>
                    <a:pt x="282378" y="75898"/>
                  </a:lnTo>
                  <a:lnTo>
                    <a:pt x="303386" y="116465"/>
                  </a:lnTo>
                  <a:lnTo>
                    <a:pt x="310934" y="163131"/>
                  </a:lnTo>
                  <a:lnTo>
                    <a:pt x="303386" y="209797"/>
                  </a:lnTo>
                  <a:lnTo>
                    <a:pt x="282378" y="250364"/>
                  </a:lnTo>
                  <a:lnTo>
                    <a:pt x="250364" y="282378"/>
                  </a:lnTo>
                  <a:lnTo>
                    <a:pt x="209797" y="303386"/>
                  </a:lnTo>
                  <a:lnTo>
                    <a:pt x="163131" y="310934"/>
                  </a:lnTo>
                  <a:lnTo>
                    <a:pt x="229012" y="310934"/>
                  </a:lnTo>
                  <a:lnTo>
                    <a:pt x="278482" y="278482"/>
                  </a:lnTo>
                  <a:lnTo>
                    <a:pt x="303990" y="245466"/>
                  </a:lnTo>
                  <a:lnTo>
                    <a:pt x="320435" y="206497"/>
                  </a:lnTo>
                  <a:lnTo>
                    <a:pt x="326263" y="163131"/>
                  </a:lnTo>
                  <a:lnTo>
                    <a:pt x="320435" y="119765"/>
                  </a:lnTo>
                  <a:lnTo>
                    <a:pt x="303990" y="80796"/>
                  </a:lnTo>
                  <a:lnTo>
                    <a:pt x="278482" y="47780"/>
                  </a:lnTo>
                  <a:lnTo>
                    <a:pt x="245466" y="22272"/>
                  </a:lnTo>
                  <a:lnTo>
                    <a:pt x="229012" y="15328"/>
                  </a:lnTo>
                  <a:close/>
                </a:path>
              </a:pathLst>
            </a:custGeom>
            <a:solidFill>
              <a:srgbClr val="0097FF"/>
            </a:solidFill>
          </p:spPr>
          <p:txBody>
            <a:bodyPr wrap="square" lIns="0" tIns="0" rIns="0" bIns="0" rtlCol="0"/>
            <a:lstStyle/>
            <a:p>
              <a:endParaRPr/>
            </a:p>
          </p:txBody>
        </p:sp>
        <p:pic>
          <p:nvPicPr>
            <p:cNvPr id="7" name="object 7">
              <a:hlinkClick r:id="rId4"/>
            </p:cNvPr>
            <p:cNvPicPr/>
            <p:nvPr/>
          </p:nvPicPr>
          <p:blipFill>
            <a:blip r:embed="rId5" cstate="print"/>
            <a:stretch>
              <a:fillRect/>
            </a:stretch>
          </p:blipFill>
          <p:spPr>
            <a:xfrm>
              <a:off x="8591966" y="3346368"/>
              <a:ext cx="166801" cy="156121"/>
            </a:xfrm>
            <a:prstGeom prst="rect">
              <a:avLst/>
            </a:prstGeom>
          </p:spPr>
        </p:pic>
      </p:grpSp>
      <p:sp>
        <p:nvSpPr>
          <p:cNvPr id="8" name="object 8">
            <a:hlinkClick r:id="rId6"/>
          </p:cNvPr>
          <p:cNvSpPr/>
          <p:nvPr/>
        </p:nvSpPr>
        <p:spPr>
          <a:xfrm>
            <a:off x="8958163" y="3358959"/>
            <a:ext cx="323850" cy="323850"/>
          </a:xfrm>
          <a:custGeom>
            <a:avLst/>
            <a:gdLst/>
            <a:ahLst/>
            <a:cxnLst/>
            <a:rect l="l" t="t" r="r" b="b"/>
            <a:pathLst>
              <a:path w="323850" h="323850">
                <a:moveTo>
                  <a:pt x="161925" y="0"/>
                </a:moveTo>
                <a:lnTo>
                  <a:pt x="118877" y="5783"/>
                </a:lnTo>
                <a:lnTo>
                  <a:pt x="80196" y="22106"/>
                </a:lnTo>
                <a:lnTo>
                  <a:pt x="47424" y="47424"/>
                </a:lnTo>
                <a:lnTo>
                  <a:pt x="22106" y="80196"/>
                </a:lnTo>
                <a:lnTo>
                  <a:pt x="5783" y="118877"/>
                </a:lnTo>
                <a:lnTo>
                  <a:pt x="0" y="161925"/>
                </a:lnTo>
                <a:lnTo>
                  <a:pt x="5783" y="204972"/>
                </a:lnTo>
                <a:lnTo>
                  <a:pt x="22106" y="243653"/>
                </a:lnTo>
                <a:lnTo>
                  <a:pt x="47424" y="276425"/>
                </a:lnTo>
                <a:lnTo>
                  <a:pt x="80196" y="301743"/>
                </a:lnTo>
                <a:lnTo>
                  <a:pt x="118877" y="318066"/>
                </a:lnTo>
                <a:lnTo>
                  <a:pt x="161925" y="323850"/>
                </a:lnTo>
                <a:lnTo>
                  <a:pt x="204972" y="318066"/>
                </a:lnTo>
                <a:lnTo>
                  <a:pt x="226960" y="308787"/>
                </a:lnTo>
                <a:lnTo>
                  <a:pt x="161925" y="308787"/>
                </a:lnTo>
                <a:lnTo>
                  <a:pt x="115503" y="301301"/>
                </a:lnTo>
                <a:lnTo>
                  <a:pt x="75187" y="280453"/>
                </a:lnTo>
                <a:lnTo>
                  <a:pt x="43396" y="248662"/>
                </a:lnTo>
                <a:lnTo>
                  <a:pt x="22548" y="208346"/>
                </a:lnTo>
                <a:lnTo>
                  <a:pt x="15062" y="161925"/>
                </a:lnTo>
                <a:lnTo>
                  <a:pt x="22548" y="115503"/>
                </a:lnTo>
                <a:lnTo>
                  <a:pt x="43396" y="75187"/>
                </a:lnTo>
                <a:lnTo>
                  <a:pt x="75187" y="43396"/>
                </a:lnTo>
                <a:lnTo>
                  <a:pt x="115503" y="22548"/>
                </a:lnTo>
                <a:lnTo>
                  <a:pt x="161925" y="15062"/>
                </a:lnTo>
                <a:lnTo>
                  <a:pt x="226960" y="15062"/>
                </a:lnTo>
                <a:lnTo>
                  <a:pt x="204972" y="5783"/>
                </a:lnTo>
                <a:lnTo>
                  <a:pt x="161925" y="0"/>
                </a:lnTo>
                <a:close/>
              </a:path>
              <a:path w="323850" h="323850">
                <a:moveTo>
                  <a:pt x="226960" y="15062"/>
                </a:moveTo>
                <a:lnTo>
                  <a:pt x="161925" y="15062"/>
                </a:lnTo>
                <a:lnTo>
                  <a:pt x="208346" y="22548"/>
                </a:lnTo>
                <a:lnTo>
                  <a:pt x="248662" y="43396"/>
                </a:lnTo>
                <a:lnTo>
                  <a:pt x="280453" y="75187"/>
                </a:lnTo>
                <a:lnTo>
                  <a:pt x="301301" y="115503"/>
                </a:lnTo>
                <a:lnTo>
                  <a:pt x="308787" y="161925"/>
                </a:lnTo>
                <a:lnTo>
                  <a:pt x="301301" y="208346"/>
                </a:lnTo>
                <a:lnTo>
                  <a:pt x="280453" y="248662"/>
                </a:lnTo>
                <a:lnTo>
                  <a:pt x="248662" y="280453"/>
                </a:lnTo>
                <a:lnTo>
                  <a:pt x="208346" y="301301"/>
                </a:lnTo>
                <a:lnTo>
                  <a:pt x="161925" y="308787"/>
                </a:lnTo>
                <a:lnTo>
                  <a:pt x="226960" y="308787"/>
                </a:lnTo>
                <a:lnTo>
                  <a:pt x="276425" y="276425"/>
                </a:lnTo>
                <a:lnTo>
                  <a:pt x="301743" y="243653"/>
                </a:lnTo>
                <a:lnTo>
                  <a:pt x="318066" y="204972"/>
                </a:lnTo>
                <a:lnTo>
                  <a:pt x="323850" y="161925"/>
                </a:lnTo>
                <a:lnTo>
                  <a:pt x="318066" y="118877"/>
                </a:lnTo>
                <a:lnTo>
                  <a:pt x="301743" y="80196"/>
                </a:lnTo>
                <a:lnTo>
                  <a:pt x="276425" y="47424"/>
                </a:lnTo>
                <a:lnTo>
                  <a:pt x="243653" y="22106"/>
                </a:lnTo>
                <a:lnTo>
                  <a:pt x="226960" y="15062"/>
                </a:lnTo>
                <a:close/>
              </a:path>
              <a:path w="323850" h="323850">
                <a:moveTo>
                  <a:pt x="174747" y="97964"/>
                </a:moveTo>
                <a:lnTo>
                  <a:pt x="132796" y="97964"/>
                </a:lnTo>
                <a:lnTo>
                  <a:pt x="114473" y="98382"/>
                </a:lnTo>
                <a:lnTo>
                  <a:pt x="79095" y="117906"/>
                </a:lnTo>
                <a:lnTo>
                  <a:pt x="75843" y="144499"/>
                </a:lnTo>
                <a:lnTo>
                  <a:pt x="75784" y="145264"/>
                </a:lnTo>
                <a:lnTo>
                  <a:pt x="75370" y="157052"/>
                </a:lnTo>
                <a:lnTo>
                  <a:pt x="75370" y="179350"/>
                </a:lnTo>
                <a:lnTo>
                  <a:pt x="87299" y="220014"/>
                </a:lnTo>
                <a:lnTo>
                  <a:pt x="135670" y="225467"/>
                </a:lnTo>
                <a:lnTo>
                  <a:pt x="156644" y="225885"/>
                </a:lnTo>
                <a:lnTo>
                  <a:pt x="198589" y="225885"/>
                </a:lnTo>
                <a:lnTo>
                  <a:pt x="244081" y="220014"/>
                </a:lnTo>
                <a:lnTo>
                  <a:pt x="254843" y="188290"/>
                </a:lnTo>
                <a:lnTo>
                  <a:pt x="150622" y="188290"/>
                </a:lnTo>
                <a:lnTo>
                  <a:pt x="150622" y="135559"/>
                </a:lnTo>
                <a:lnTo>
                  <a:pt x="255654" y="135559"/>
                </a:lnTo>
                <a:lnTo>
                  <a:pt x="255597" y="134105"/>
                </a:lnTo>
                <a:lnTo>
                  <a:pt x="219328" y="99517"/>
                </a:lnTo>
                <a:lnTo>
                  <a:pt x="195716" y="98382"/>
                </a:lnTo>
                <a:lnTo>
                  <a:pt x="174747" y="97964"/>
                </a:lnTo>
                <a:close/>
              </a:path>
              <a:path w="323850" h="323850">
                <a:moveTo>
                  <a:pt x="255654" y="135559"/>
                </a:moveTo>
                <a:lnTo>
                  <a:pt x="150622" y="135559"/>
                </a:lnTo>
                <a:lnTo>
                  <a:pt x="195821" y="161925"/>
                </a:lnTo>
                <a:lnTo>
                  <a:pt x="150622" y="188290"/>
                </a:lnTo>
                <a:lnTo>
                  <a:pt x="254843" y="188290"/>
                </a:lnTo>
                <a:lnTo>
                  <a:pt x="255537" y="179350"/>
                </a:lnTo>
                <a:lnTo>
                  <a:pt x="255597" y="178585"/>
                </a:lnTo>
                <a:lnTo>
                  <a:pt x="256010" y="166797"/>
                </a:lnTo>
                <a:lnTo>
                  <a:pt x="256010" y="144499"/>
                </a:lnTo>
                <a:lnTo>
                  <a:pt x="255654" y="135559"/>
                </a:lnTo>
                <a:close/>
              </a:path>
            </a:pathLst>
          </a:custGeom>
          <a:solidFill>
            <a:srgbClr val="0097FF"/>
          </a:solidFill>
        </p:spPr>
        <p:txBody>
          <a:bodyPr wrap="square" lIns="0" tIns="0" rIns="0" bIns="0" rtlCol="0"/>
          <a:lstStyle/>
          <a:p>
            <a:endParaRPr/>
          </a:p>
        </p:txBody>
      </p:sp>
      <p:sp>
        <p:nvSpPr>
          <p:cNvPr id="9" name="object 9">
            <a:hlinkClick r:id="rId7"/>
          </p:cNvPr>
          <p:cNvSpPr txBox="1"/>
          <p:nvPr/>
        </p:nvSpPr>
        <p:spPr>
          <a:xfrm>
            <a:off x="8050307" y="3937393"/>
            <a:ext cx="2912968" cy="526491"/>
          </a:xfrm>
          <a:prstGeom prst="rect">
            <a:avLst/>
          </a:prstGeom>
        </p:spPr>
        <p:txBody>
          <a:bodyPr vert="horz" wrap="square" lIns="0" tIns="12700" rIns="0" bIns="0" rtlCol="0">
            <a:spAutoFit/>
          </a:bodyPr>
          <a:lstStyle/>
          <a:p>
            <a:pPr marL="12700" marR="5080" indent="1905">
              <a:lnSpc>
                <a:spcPct val="107200"/>
              </a:lnSpc>
              <a:spcBef>
                <a:spcPts val="100"/>
              </a:spcBef>
            </a:pPr>
            <a:r>
              <a:rPr sz="1600" dirty="0">
                <a:solidFill>
                  <a:srgbClr val="FFFFFF"/>
                </a:solidFill>
                <a:cs typeface="Lucida Sans Unicode"/>
              </a:rPr>
              <a:t>Attend a Gartner conference </a:t>
            </a:r>
            <a:r>
              <a:rPr sz="1600" b="1" dirty="0">
                <a:solidFill>
                  <a:srgbClr val="0097FF"/>
                </a:solidFill>
                <a:latin typeface="Gartner Sans Semibold" panose="020B0504030402040204" pitchFamily="34" charset="77"/>
                <a:cs typeface="Lucida Sans Unicode"/>
              </a:rPr>
              <a:t>View Conference</a:t>
            </a:r>
            <a:endParaRPr sz="1600" b="1" dirty="0">
              <a:latin typeface="Gartner Sans Semibold" panose="020B0504030402040204" pitchFamily="34" charset="77"/>
              <a:cs typeface="Lucida Sans Unicode"/>
            </a:endParaRPr>
          </a:p>
        </p:txBody>
      </p:sp>
      <p:sp>
        <p:nvSpPr>
          <p:cNvPr id="11" name="object 11"/>
          <p:cNvSpPr txBox="1"/>
          <p:nvPr/>
        </p:nvSpPr>
        <p:spPr>
          <a:xfrm>
            <a:off x="469352" y="2314968"/>
            <a:ext cx="5188498" cy="1594411"/>
          </a:xfrm>
          <a:prstGeom prst="rect">
            <a:avLst/>
          </a:prstGeom>
        </p:spPr>
        <p:txBody>
          <a:bodyPr vert="horz" wrap="square" lIns="0" tIns="12700" rIns="0" bIns="0" rtlCol="0">
            <a:spAutoFit/>
          </a:bodyPr>
          <a:lstStyle/>
          <a:p>
            <a:pPr marL="12700" marR="5080" indent="3810">
              <a:lnSpc>
                <a:spcPct val="111100"/>
              </a:lnSpc>
              <a:spcBef>
                <a:spcPts val="100"/>
              </a:spcBef>
            </a:pPr>
            <a:r>
              <a:rPr sz="1600" dirty="0">
                <a:solidFill>
                  <a:srgbClr val="FFFFFF"/>
                </a:solidFill>
                <a:cs typeface="Lucida Sans Unicode"/>
              </a:rPr>
              <a:t>Get actionable, objective business and technology insights that drive smarter decisions and stronger performance on your mission‑critical priorities.</a:t>
            </a:r>
            <a:endParaRPr sz="1600" dirty="0">
              <a:cs typeface="Lucida Sans Unicode"/>
            </a:endParaRPr>
          </a:p>
          <a:p>
            <a:pPr marL="25400">
              <a:lnSpc>
                <a:spcPct val="100000"/>
              </a:lnSpc>
              <a:spcBef>
                <a:spcPts val="1639"/>
              </a:spcBef>
            </a:pPr>
            <a:r>
              <a:rPr sz="1600" dirty="0">
                <a:solidFill>
                  <a:srgbClr val="FFFFFF"/>
                </a:solidFill>
                <a:cs typeface="Lucida Sans Unicode"/>
              </a:rPr>
              <a:t>U.S.: 1 855 322 5484</a:t>
            </a:r>
            <a:endParaRPr sz="1600" dirty="0">
              <a:cs typeface="Lucida Sans Unicode"/>
            </a:endParaRPr>
          </a:p>
          <a:p>
            <a:pPr marL="26034">
              <a:lnSpc>
                <a:spcPct val="100000"/>
              </a:lnSpc>
              <a:spcBef>
                <a:spcPts val="520"/>
              </a:spcBef>
            </a:pPr>
            <a:r>
              <a:rPr sz="1600" dirty="0">
                <a:solidFill>
                  <a:srgbClr val="FFFFFF"/>
                </a:solidFill>
                <a:cs typeface="Lucida Sans Unicode"/>
              </a:rPr>
              <a:t>International: +44 (0) 3300 296 946</a:t>
            </a:r>
            <a:endParaRPr sz="1600" dirty="0">
              <a:cs typeface="Lucida Sans Unicode"/>
            </a:endParaRPr>
          </a:p>
        </p:txBody>
      </p:sp>
      <p:sp>
        <p:nvSpPr>
          <p:cNvPr id="12" name="object 12">
            <a:hlinkClick r:id="rId8"/>
          </p:cNvPr>
          <p:cNvSpPr/>
          <p:nvPr/>
        </p:nvSpPr>
        <p:spPr>
          <a:xfrm>
            <a:off x="463423" y="4275333"/>
            <a:ext cx="1832102" cy="513080"/>
          </a:xfrm>
          <a:custGeom>
            <a:avLst/>
            <a:gdLst/>
            <a:ahLst/>
            <a:cxnLst/>
            <a:rect l="l" t="t" r="r" b="b"/>
            <a:pathLst>
              <a:path w="1816735" h="513079">
                <a:moveTo>
                  <a:pt x="1765630" y="0"/>
                </a:moveTo>
                <a:lnTo>
                  <a:pt x="50800" y="0"/>
                </a:lnTo>
                <a:lnTo>
                  <a:pt x="31027" y="3992"/>
                </a:lnTo>
                <a:lnTo>
                  <a:pt x="14879" y="14879"/>
                </a:lnTo>
                <a:lnTo>
                  <a:pt x="3992" y="31027"/>
                </a:lnTo>
                <a:lnTo>
                  <a:pt x="0" y="50800"/>
                </a:lnTo>
                <a:lnTo>
                  <a:pt x="0" y="462280"/>
                </a:lnTo>
                <a:lnTo>
                  <a:pt x="3992" y="482052"/>
                </a:lnTo>
                <a:lnTo>
                  <a:pt x="14879" y="498200"/>
                </a:lnTo>
                <a:lnTo>
                  <a:pt x="31027" y="509087"/>
                </a:lnTo>
                <a:lnTo>
                  <a:pt x="50800" y="513080"/>
                </a:lnTo>
                <a:lnTo>
                  <a:pt x="1765630" y="513080"/>
                </a:lnTo>
                <a:lnTo>
                  <a:pt x="1785403" y="509087"/>
                </a:lnTo>
                <a:lnTo>
                  <a:pt x="1801550" y="498200"/>
                </a:lnTo>
                <a:lnTo>
                  <a:pt x="1812437" y="482052"/>
                </a:lnTo>
                <a:lnTo>
                  <a:pt x="1816430" y="462280"/>
                </a:lnTo>
                <a:lnTo>
                  <a:pt x="1816430" y="50800"/>
                </a:lnTo>
                <a:lnTo>
                  <a:pt x="1812437" y="31027"/>
                </a:lnTo>
                <a:lnTo>
                  <a:pt x="1801550" y="14879"/>
                </a:lnTo>
                <a:lnTo>
                  <a:pt x="1785403" y="3992"/>
                </a:lnTo>
                <a:lnTo>
                  <a:pt x="1765630" y="0"/>
                </a:lnTo>
                <a:close/>
              </a:path>
            </a:pathLst>
          </a:custGeom>
          <a:solidFill>
            <a:srgbClr val="FFFFFF"/>
          </a:solidFill>
        </p:spPr>
        <p:txBody>
          <a:bodyPr wrap="square" lIns="0" tIns="0" rIns="0" bIns="0" rtlCol="0" anchor="ctr"/>
          <a:lstStyle/>
          <a:p>
            <a:pPr marL="12700" algn="ctr">
              <a:spcBef>
                <a:spcPts val="100"/>
              </a:spcBef>
            </a:pPr>
            <a:r>
              <a:rPr lang="en-US" sz="1400" b="1" dirty="0">
                <a:solidFill>
                  <a:srgbClr val="00236B"/>
                </a:solidFill>
                <a:latin typeface="Gartner Sans Semibold" panose="020B0504030402040204" pitchFamily="34" charset="77"/>
                <a:cs typeface="Lucida Sans Unicode"/>
              </a:rPr>
              <a:t>Become</a:t>
            </a:r>
            <a:r>
              <a:rPr lang="en-US" sz="1400" b="1" spc="-80" dirty="0">
                <a:solidFill>
                  <a:srgbClr val="00236B"/>
                </a:solidFill>
                <a:latin typeface="Gartner Sans Semibold" panose="020B0504030402040204" pitchFamily="34" charset="77"/>
                <a:cs typeface="Lucida Sans Unicode"/>
              </a:rPr>
              <a:t> </a:t>
            </a:r>
            <a:r>
              <a:rPr lang="en-US" sz="1400" b="1" spc="-35" dirty="0">
                <a:solidFill>
                  <a:srgbClr val="00236B"/>
                </a:solidFill>
                <a:latin typeface="Gartner Sans Semibold" panose="020B0504030402040204" pitchFamily="34" charset="77"/>
                <a:cs typeface="Lucida Sans Unicode"/>
              </a:rPr>
              <a:t>a</a:t>
            </a:r>
            <a:r>
              <a:rPr lang="en-US" sz="1400" b="1" spc="-75" dirty="0">
                <a:solidFill>
                  <a:srgbClr val="00236B"/>
                </a:solidFill>
                <a:latin typeface="Gartner Sans Semibold" panose="020B0504030402040204" pitchFamily="34" charset="77"/>
                <a:cs typeface="Lucida Sans Unicode"/>
              </a:rPr>
              <a:t> </a:t>
            </a:r>
            <a:r>
              <a:rPr lang="en-US" sz="1400" b="1" spc="-10" dirty="0">
                <a:solidFill>
                  <a:srgbClr val="00236B"/>
                </a:solidFill>
                <a:latin typeface="Gartner Sans Semibold" panose="020B0504030402040204" pitchFamily="34" charset="77"/>
                <a:cs typeface="Lucida Sans Unicode"/>
              </a:rPr>
              <a:t>Client</a:t>
            </a:r>
            <a:endParaRPr lang="en-US" sz="1400" b="1" dirty="0">
              <a:latin typeface="Gartner Sans Semibold" panose="020B0504030402040204" pitchFamily="34" charset="77"/>
              <a:cs typeface="Lucida Sans Unicode"/>
            </a:endParaRPr>
          </a:p>
        </p:txBody>
      </p:sp>
      <p:sp>
        <p:nvSpPr>
          <p:cNvPr id="15" name="TextBox 14">
            <a:extLst>
              <a:ext uri="{FF2B5EF4-FFF2-40B4-BE49-F238E27FC236}">
                <a16:creationId xmlns:a16="http://schemas.microsoft.com/office/drawing/2014/main" id="{7C184B47-9133-241D-EDCE-1FC74368B676}"/>
              </a:ext>
            </a:extLst>
          </p:cNvPr>
          <p:cNvSpPr txBox="1"/>
          <p:nvPr/>
        </p:nvSpPr>
        <p:spPr>
          <a:xfrm>
            <a:off x="8068733" y="3006442"/>
            <a:ext cx="6097836" cy="246221"/>
          </a:xfrm>
          <a:prstGeom prst="rect">
            <a:avLst/>
          </a:prstGeom>
          <a:noFill/>
        </p:spPr>
        <p:txBody>
          <a:bodyPr wrap="square" lIns="0" tIns="0" rIns="0" bIns="0">
            <a:spAutoFit/>
          </a:bodyPr>
          <a:lstStyle/>
          <a:p>
            <a:pPr>
              <a:lnSpc>
                <a:spcPct val="100000"/>
              </a:lnSpc>
              <a:spcBef>
                <a:spcPts val="1520"/>
              </a:spcBef>
            </a:pPr>
            <a:r>
              <a:rPr lang="en-US" sz="1600" dirty="0">
                <a:solidFill>
                  <a:srgbClr val="FFFFFF"/>
                </a:solidFill>
                <a:cs typeface="Lucida Sans Unicode"/>
              </a:rPr>
              <a:t>Stay connected to the latest insights</a:t>
            </a:r>
            <a:endParaRPr lang="en-US" sz="1600" dirty="0">
              <a:cs typeface="Lucida Sans Unicode"/>
            </a:endParaRPr>
          </a:p>
        </p:txBody>
      </p:sp>
      <p:sp>
        <p:nvSpPr>
          <p:cNvPr id="2" name="object 10" descr="$PPTXTitle">
            <a:extLst>
              <a:ext uri="{FF2B5EF4-FFF2-40B4-BE49-F238E27FC236}">
                <a16:creationId xmlns:a16="http://schemas.microsoft.com/office/drawing/2014/main" id="{1E64690A-5935-E015-FC57-CF9700DFE9C3}"/>
              </a:ext>
            </a:extLst>
          </p:cNvPr>
          <p:cNvSpPr txBox="1">
            <a:spLocks/>
          </p:cNvSpPr>
          <p:nvPr/>
        </p:nvSpPr>
        <p:spPr>
          <a:xfrm>
            <a:off x="463423" y="853502"/>
            <a:ext cx="11274552" cy="843821"/>
          </a:xfrm>
          <a:prstGeom prst="rect">
            <a:avLst/>
          </a:prstGeom>
        </p:spPr>
        <p:txBody>
          <a:bodyPr vert="horz" wrap="square" lIns="0" tIns="12700" rIns="0" bIns="0" rtlCol="0">
            <a:spAutoFit/>
          </a:bodyPr>
          <a:lst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a:lstStyle>
          <a:p>
            <a:pPr marL="12700">
              <a:spcBef>
                <a:spcPts val="100"/>
              </a:spcBef>
            </a:pPr>
            <a:r>
              <a:rPr lang="en-US" sz="5400" dirty="0">
                <a:solidFill>
                  <a:srgbClr val="B8DEFF"/>
                </a:solidFill>
                <a:latin typeface="+mn-lt"/>
              </a:rPr>
              <a:t>Connect with us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6_Corporate_Template">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lgn="l">
          <a:defRPr sz="20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cap="flat" cmpd="sng">
          <a:solidFill>
            <a:srgbClr val="707996"/>
          </a:solidFill>
          <a:prstDash val="solid"/>
          <a:round/>
          <a:headEnd type="none" w="lg" len="med"/>
          <a:tailEnd type="none" w="lg" len="med"/>
        </a:ln>
      </a:spPr>
      <a:bodyPr/>
      <a:lstStyle/>
    </a:lnDef>
    <a:txDef>
      <a:spPr>
        <a:noFill/>
      </a:spPr>
      <a:bodyPr wrap="square" lIns="0" rIns="0" rtlCol="0">
        <a:spAutoFit/>
      </a:bodyPr>
      <a:lstStyle>
        <a:defPPr algn="l">
          <a:spcBef>
            <a:spcPts val="600"/>
          </a:spcBef>
          <a:defRPr sz="2000"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 id="{6178C3BC-7BF3-441C-A905-C2F60EC48173}" vid="{719AA06B-1CFC-43A5-9FD1-9CBDCAEC978F}"/>
    </a:ext>
  </a:extLst>
</a:theme>
</file>

<file path=ppt/theme/theme2.xml><?xml version="1.0" encoding="utf-8"?>
<a:theme xmlns:a="http://schemas.openxmlformats.org/drawingml/2006/main" name="Blue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otx" id="{38F3A75B-F955-4835-AB9E-C03476FD501E}" vid="{23445A35-0F56-43F5-BB44-433EAE89F553}"/>
    </a:ext>
  </a:extLst>
</a:theme>
</file>

<file path=ppt/theme/theme3.xml><?xml version="1.0" encoding="utf-8"?>
<a:theme xmlns:a="http://schemas.openxmlformats.org/drawingml/2006/main" name="Crystal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otx" id="{38F3A75B-F955-4835-AB9E-C03476FD501E}" vid="{CFAB3FAC-95AF-486F-BB77-AC0476B45847}"/>
    </a:ext>
  </a:extLst>
</a:theme>
</file>

<file path=ppt/theme/theme4.xml><?xml version="1.0" encoding="utf-8"?>
<a:theme xmlns:a="http://schemas.openxmlformats.org/drawingml/2006/main" name="1_2026_Corporate_Template">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lgn="l">
          <a:defRPr sz="20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cap="flat" cmpd="sng">
          <a:solidFill>
            <a:srgbClr val="707996"/>
          </a:solidFill>
          <a:prstDash val="solid"/>
          <a:round/>
          <a:headEnd type="none" w="lg" len="med"/>
          <a:tailEnd type="none" w="lg" len="med"/>
        </a:ln>
      </a:spPr>
      <a:bodyPr/>
      <a:lstStyle/>
    </a:lnDef>
    <a:txDef>
      <a:spPr>
        <a:noFill/>
      </a:spPr>
      <a:bodyPr wrap="square" lIns="0" rIns="0" rtlCol="0">
        <a:spAutoFit/>
      </a:bodyPr>
      <a:lstStyle>
        <a:defPPr algn="l">
          <a:spcBef>
            <a:spcPts val="600"/>
          </a:spcBef>
          <a:defRPr sz="2000"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 id="{6178C3BC-7BF3-441C-A905-C2F60EC48173}" vid="{719AA06B-1CFC-43A5-9FD1-9CBDCAEC978F}"/>
    </a:ext>
  </a:extLst>
</a:theme>
</file>

<file path=ppt/theme/theme5.xml><?xml version="1.0" encoding="utf-8"?>
<a:theme xmlns:a="http://schemas.openxmlformats.org/drawingml/2006/main" name="1_Blue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otx" id="{38F3A75B-F955-4835-AB9E-C03476FD501E}" vid="{23445A35-0F56-43F5-BB44-433EAE89F553}"/>
    </a:ext>
  </a:extLst>
</a:theme>
</file>

<file path=ppt/theme/theme6.xml><?xml version="1.0" encoding="utf-8"?>
<a:theme xmlns:a="http://schemas.openxmlformats.org/drawingml/2006/main" name="1_Crystal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otx" id="{38F3A75B-F955-4835-AB9E-C03476FD501E}" vid="{CFAB3FAC-95AF-486F-BB77-AC0476B4584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2026_Corporate_Template</Template>
  <TotalTime>153</TotalTime>
  <Words>1052</Words>
  <Application>Microsoft Macintosh PowerPoint</Application>
  <PresentationFormat>Widescreen</PresentationFormat>
  <Paragraphs>148</Paragraphs>
  <Slides>8</Slides>
  <Notes>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8</vt:i4>
      </vt:variant>
    </vt:vector>
  </HeadingPairs>
  <TitlesOfParts>
    <vt:vector size="21" baseType="lpstr">
      <vt:lpstr>Lucida Sans Unicode</vt:lpstr>
      <vt:lpstr>Arial</vt:lpstr>
      <vt:lpstr>Gartner Sans</vt:lpstr>
      <vt:lpstr>Aptos</vt:lpstr>
      <vt:lpstr>Times New Roman</vt:lpstr>
      <vt:lpstr>Gartner Sans Semibold</vt:lpstr>
      <vt:lpstr>2026_Corporate_Template</vt:lpstr>
      <vt:lpstr>Blue bkgrnd master</vt:lpstr>
      <vt:lpstr>Crystal bkgrnd master</vt:lpstr>
      <vt:lpstr>1_2026_Corporate_Template</vt:lpstr>
      <vt:lpstr>1_Blue bkgrnd master</vt:lpstr>
      <vt:lpstr>1_Crystal bkgrnd master</vt:lpstr>
      <vt:lpstr>think-cell Slide</vt:lpstr>
      <vt:lpstr>Identify Goals and KPIs for Culture Measurement</vt:lpstr>
      <vt:lpstr>PowerPoint Presentation</vt:lpstr>
      <vt:lpstr>1. Review and select high-level culture KPIs</vt:lpstr>
      <vt:lpstr>2. Create culture change statements</vt:lpstr>
      <vt:lpstr>3. Identify success measures for each culture change statement</vt:lpstr>
      <vt:lpstr>4. Capture culture measurement goals</vt:lpstr>
      <vt:lpstr>Actionable, objective insights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Husband</dc:creator>
  <cp:lastModifiedBy>Kaitlin Husband</cp:lastModifiedBy>
  <cp:revision>10</cp:revision>
  <dcterms:created xsi:type="dcterms:W3CDTF">2026-04-17T20:49:59Z</dcterms:created>
  <dcterms:modified xsi:type="dcterms:W3CDTF">2026-04-28T17:52:21Z</dcterms:modified>
</cp:coreProperties>
</file>