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1" r:id="rId4"/>
    <p:sldMasterId id="2147483952" r:id="rId5"/>
    <p:sldMasterId id="2147483969" r:id="rId6"/>
  </p:sldMasterIdLst>
  <p:notesMasterIdLst>
    <p:notesMasterId r:id="rId22"/>
  </p:notesMasterIdLst>
  <p:handoutMasterIdLst>
    <p:handoutMasterId r:id="rId23"/>
  </p:handoutMasterIdLst>
  <p:sldIdLst>
    <p:sldId id="256" r:id="rId7"/>
    <p:sldId id="468" r:id="rId8"/>
    <p:sldId id="460" r:id="rId9"/>
    <p:sldId id="442" r:id="rId10"/>
    <p:sldId id="461" r:id="rId11"/>
    <p:sldId id="462" r:id="rId12"/>
    <p:sldId id="463" r:id="rId13"/>
    <p:sldId id="446" r:id="rId14"/>
    <p:sldId id="464" r:id="rId15"/>
    <p:sldId id="448" r:id="rId16"/>
    <p:sldId id="465" r:id="rId17"/>
    <p:sldId id="466" r:id="rId18"/>
    <p:sldId id="467" r:id="rId19"/>
    <p:sldId id="440" r:id="rId20"/>
    <p:sldId id="470" r:id="rId21"/>
  </p:sldIdLst>
  <p:sldSz cx="12192000" cy="6858000"/>
  <p:notesSz cx="6858000" cy="9144000"/>
  <p:embeddedFontLst>
    <p:embeddedFont>
      <p:font typeface="Gartner Sans" panose="020B0504030402040204" pitchFamily="34" charset="0"/>
      <p:regular r:id="rId24"/>
      <p:bold r:id="rId25"/>
      <p:italic r:id="rId26"/>
      <p:boldItalic r:id="rId27"/>
    </p:embeddedFont>
    <p:embeddedFont>
      <p:font typeface="Gartner Sans Medium" panose="020B0604030402040204" pitchFamily="34" charset="0"/>
      <p:regular r:id="rId28"/>
      <p:italic r:id="rId29"/>
    </p:embeddedFont>
    <p:embeddedFont>
      <p:font typeface="Gartner Sans Semibold" panose="020B0704030402040204" pitchFamily="34" charset="0"/>
      <p:regular r:id="rId30"/>
      <p:bold r:id="rId31"/>
      <p:italic r:id="rId32"/>
      <p:boldItalic r:id="rId33"/>
    </p:embeddedFont>
    <p:embeddedFont>
      <p:font typeface="Gartner Sans Var Light" panose="020B0604020202020204" charset="0"/>
      <p:regular r:id="rId34"/>
      <p: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BDBDC1-CAD5-4D70-BBFF-AEBCEB9A7A20}">
          <p14:sldIdLst>
            <p14:sldId id="256"/>
            <p14:sldId id="468"/>
            <p14:sldId id="460"/>
            <p14:sldId id="442"/>
            <p14:sldId id="461"/>
            <p14:sldId id="462"/>
            <p14:sldId id="463"/>
            <p14:sldId id="446"/>
            <p14:sldId id="464"/>
            <p14:sldId id="448"/>
            <p14:sldId id="465"/>
            <p14:sldId id="466"/>
            <p14:sldId id="467"/>
            <p14:sldId id="440"/>
            <p14:sldId id="4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D39F00-33A1-D504-FFF9-0B46976F0053}" name="Angela Melone" initials="AM" userId="S::angela.melone@gartner.com::476d6350-0513-4268-8d9b-3b3806b80a25" providerId="AD"/>
  <p188:author id="{6AC16F07-C409-1A5F-0824-409203DFF6E4}" name="Ojasvini ." initials="O." userId="S::Ojasvini@gartner.com::0ec44e62-82fc-4835-88f5-7bda29c960b7" providerId="AD"/>
  <p188:author id="{BC4DAC10-4C77-8718-AADA-16282F4AE1C5}" name="Deepanshu Chauhan" initials="DC" userId="S::deepanshu.chauhan@gartner.com::d8f3a64d-a707-4f85-adcf-3135f0967eca" providerId="AD"/>
  <p188:author id="{6486CA16-1795-A5CC-2FDB-035FC1A7BBBD}" name="Marie Fournier Lee" initials="ML" userId="S::Marie.Lee@gartner.com::fb765b38-1786-4eaf-85b3-cf69b56d6314" providerId="AD"/>
  <p188:author id="{9774BD1B-EBBB-C449-CA00-3A1D8953A410}" name="Tracie Valentino" initials="" userId="S::Tracie.Valentino@gartner.com::d210d26e-81a2-450b-9bda-2e853d352f6a" providerId="AD"/>
  <p188:author id="{7F992C1D-119B-281E-A966-3B6318CED4B2}" name="Angela Melone" initials="AM" userId="S::Angela.Melone@gartner.com::476d6350-0513-4268-8d9b-3b3806b80a25" providerId="AD"/>
  <p188:author id="{9392EA1E-9453-3937-7D94-5C59C25EDF86}" name="Nora Silver" initials="NS" userId="S::Nora.Silver@gartner.com::f4d5de43-753d-4c7e-99ff-51350c7a6a87" providerId="AD"/>
  <p188:author id="{CEA0B2B6-C255-4793-F314-CAB67CA26CF1}" name="Raegan Callahan" initials="RC" userId="S::Raegan.Callahan@gartner.com::5f274bea-b19f-4a95-ac76-758f58164f85" providerId="AD"/>
  <p188:author id="{DEA66DC4-FA32-A0B9-6798-C07B7D483537}" name="Tracie Valentino" initials="TV" userId="S::tracie.valentino@gartner.com::d210d26e-81a2-450b-9bda-2e853d352f6a" providerId="AD"/>
  <p188:author id="{69356CCF-29D1-70B7-FE65-53C4050E74F1}" name="Maureen Johnson" initials="MJ" userId="S::Maureen.Johnson@gartner.com::90dbf711-2323-48c6-8fab-a608b913e366" providerId="AD"/>
  <p188:author id="{7A781BD1-220A-F05B-2D41-3D8AB311B40B}" name="Steph Mullins" initials="SM" userId="S::steph.mullins@gartner.com::558de7ef-76a3-4261-abc1-2038b43db33e" providerId="AD"/>
  <p188:author id="{8A3D13D4-A957-24DA-9283-1ABBAB67A73E}" name="Rich Enders" initials="RE" userId="S::Rich.Enders@gartner.com::1ad872d4-5fa0-4d3e-b9bc-40fded2a6f6d" providerId="AD"/>
  <p188:author id="{CFBCEDD4-6AD8-630E-C1BB-56A588D26BA9}" name="Kathleen Losche" initials="KL" userId="S::Kathleen.Losche@gartner.com::1f0fe5ab-5d4b-4bda-8660-95616c868c98" providerId="AD"/>
  <p188:author id="{4D70FBD6-0278-BF37-4C1D-453D85D2A793}" name="Kathleen Losche" initials="KL" userId="S::kathleen.losche@gartner.com::1f0fe5ab-5d4b-4bda-8660-95616c868c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nders,Rich" initials="E" lastIdx="4" clrIdx="0">
    <p:extLst>
      <p:ext uri="{19B8F6BF-5375-455C-9EA6-DF929625EA0E}">
        <p15:presenceInfo xmlns:p15="http://schemas.microsoft.com/office/powerpoint/2012/main" userId="S::Rich.Enders@gartner.com::1ad872d4-5fa0-4d3e-b9bc-40fded2a6f6d" providerId="AD"/>
      </p:ext>
    </p:extLst>
  </p:cmAuthor>
  <p:cmAuthor id="2" name="Puleio,Michelle" initials="P" lastIdx="1" clrIdx="1">
    <p:extLst>
      <p:ext uri="{19B8F6BF-5375-455C-9EA6-DF929625EA0E}">
        <p15:presenceInfo xmlns:p15="http://schemas.microsoft.com/office/powerpoint/2012/main" userId="S::Michelle.Puleio@gartner.com::4d61dde0-08c5-41fb-925d-691e51c28e04" providerId="AD"/>
      </p:ext>
    </p:extLst>
  </p:cmAuthor>
  <p:cmAuthor id="3" name="Rafferty,Charles" initials="R" lastIdx="1" clrIdx="2">
    <p:extLst>
      <p:ext uri="{19B8F6BF-5375-455C-9EA6-DF929625EA0E}">
        <p15:presenceInfo xmlns:p15="http://schemas.microsoft.com/office/powerpoint/2012/main" userId="S::Charles.Rafferty@gartner.com::7a4208b7-acfc-4cce-8499-c63b78448d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6FF"/>
    <a:srgbClr val="006AC7"/>
    <a:srgbClr val="707996"/>
    <a:srgbClr val="FF00FF"/>
    <a:srgbClr val="002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8"/>
    <p:restoredTop sz="94626"/>
  </p:normalViewPr>
  <p:slideViewPr>
    <p:cSldViewPr snapToGrid="0">
      <p:cViewPr varScale="1">
        <p:scale>
          <a:sx n="150" d="100"/>
          <a:sy n="150" d="100"/>
        </p:scale>
        <p:origin x="3648" y="126"/>
      </p:cViewPr>
      <p:guideLst/>
    </p:cSldViewPr>
  </p:slideViewPr>
  <p:notesTextViewPr>
    <p:cViewPr>
      <p:scale>
        <a:sx n="85" d="100"/>
        <a:sy n="85" d="100"/>
      </p:scale>
      <p:origin x="0" y="0"/>
    </p:cViewPr>
  </p:notesTextViewPr>
  <p:sorterViewPr>
    <p:cViewPr>
      <p:scale>
        <a:sx n="66" d="100"/>
        <a:sy n="66" d="100"/>
      </p:scale>
      <p:origin x="0" y="0"/>
    </p:cViewPr>
  </p:sorterViewPr>
  <p:notesViewPr>
    <p:cSldViewPr snapToGrid="0">
      <p:cViewPr>
        <p:scale>
          <a:sx n="1" d="2"/>
          <a:sy n="1" d="2"/>
        </p:scale>
        <p:origin x="270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font" Target="fonts/font11.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26B98C-713B-4B72-A4D4-019F5DA80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C270BE1-CA36-4E08-BA4E-AC3C07DBA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039D-F6B0-4B3D-87CD-5EA4BC8D3B27}" type="datetimeFigureOut">
              <a:rPr lang="en-US" smtClean="0"/>
              <a:t>2/12/2026</a:t>
            </a:fld>
            <a:endParaRPr lang="en-US" dirty="0"/>
          </a:p>
        </p:txBody>
      </p:sp>
      <p:sp>
        <p:nvSpPr>
          <p:cNvPr id="4" name="Footer Placeholder 3">
            <a:extLst>
              <a:ext uri="{FF2B5EF4-FFF2-40B4-BE49-F238E27FC236}">
                <a16:creationId xmlns:a16="http://schemas.microsoft.com/office/drawing/2014/main" id="{87346B8E-2606-4769-BF30-459644BE4B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EC229D-172E-43E4-8A96-CF0E11D3D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3B6B68-6C65-4B67-BFEC-C9B9E8911328}" type="slidenum">
              <a:rPr lang="en-US" smtClean="0"/>
              <a:t>‹#›</a:t>
            </a:fld>
            <a:endParaRPr lang="en-US" dirty="0"/>
          </a:p>
        </p:txBody>
      </p:sp>
    </p:spTree>
    <p:extLst>
      <p:ext uri="{BB962C8B-B14F-4D97-AF65-F5344CB8AC3E}">
        <p14:creationId xmlns:p14="http://schemas.microsoft.com/office/powerpoint/2010/main" val="1730898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246888" y="3134806"/>
            <a:ext cx="6373368" cy="569829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Image Placeholder 7">
            <a:extLst>
              <a:ext uri="{FF2B5EF4-FFF2-40B4-BE49-F238E27FC236}">
                <a16:creationId xmlns:a16="http://schemas.microsoft.com/office/drawing/2014/main" id="{EB9A72EB-8446-4162-8400-EAE51CA4B002}"/>
              </a:ext>
            </a:extLst>
          </p:cNvPr>
          <p:cNvSpPr>
            <a:spLocks noGrp="1" noRot="1" noChangeAspect="1"/>
          </p:cNvSpPr>
          <p:nvPr>
            <p:ph type="sldImg" idx="2"/>
          </p:nvPr>
        </p:nvSpPr>
        <p:spPr>
          <a:xfrm>
            <a:off x="1333500" y="658368"/>
            <a:ext cx="4191000" cy="2357438"/>
          </a:xfrm>
          <a:prstGeom prst="rect">
            <a:avLst/>
          </a:prstGeom>
          <a:noFill/>
          <a:ln w="12700">
            <a:solidFill>
              <a:prstClr val="black"/>
            </a:solidFill>
          </a:ln>
        </p:spPr>
        <p:txBody>
          <a:bodyPr vert="horz" lIns="91440" tIns="45720" rIns="91440" bIns="45720" rtlCol="0" anchor="ctr"/>
          <a:lstStyle/>
          <a:p>
            <a:endParaRPr lang="en-US" dirty="0"/>
          </a:p>
        </p:txBody>
      </p:sp>
      <p:sp>
        <p:nvSpPr>
          <p:cNvPr id="10" name="TextBox 9">
            <a:extLst>
              <a:ext uri="{FF2B5EF4-FFF2-40B4-BE49-F238E27FC236}">
                <a16:creationId xmlns:a16="http://schemas.microsoft.com/office/drawing/2014/main" id="{F59BBFC6-D472-4F66-A33B-98EEDC87B9D3}"/>
              </a:ext>
            </a:extLst>
          </p:cNvPr>
          <p:cNvSpPr txBox="1"/>
          <p:nvPr/>
        </p:nvSpPr>
        <p:spPr>
          <a:xfrm rot="16200000">
            <a:off x="-760712" y="1686780"/>
            <a:ext cx="2143215" cy="138499"/>
          </a:xfrm>
          <a:prstGeom prst="rect">
            <a:avLst/>
          </a:prstGeom>
          <a:noFill/>
        </p:spPr>
        <p:txBody>
          <a:bodyPr wrap="none" lIns="0" tIns="0" rIns="0" bIns="0" rtlCol="0" anchor="ctr" anchorCtr="0">
            <a:spAutoFit/>
          </a:bodyPr>
          <a:lstStyle/>
          <a:p>
            <a:pPr algn="ctr"/>
            <a:r>
              <a:rPr lang="en-US" sz="900" dirty="0">
                <a:solidFill>
                  <a:schemeClr val="bg1">
                    <a:lumMod val="75000"/>
                  </a:schemeClr>
                </a:solidFill>
              </a:rPr>
              <a:t>— NOT FOR EXTERNAL DISTRIBUTION —</a:t>
            </a:r>
          </a:p>
        </p:txBody>
      </p:sp>
      <p:sp>
        <p:nvSpPr>
          <p:cNvPr id="11" name="TextBox 10">
            <a:extLst>
              <a:ext uri="{FF2B5EF4-FFF2-40B4-BE49-F238E27FC236}">
                <a16:creationId xmlns:a16="http://schemas.microsoft.com/office/drawing/2014/main" id="{DA573FBF-EDF7-4974-B2B2-CF1E73B474F9}"/>
              </a:ext>
            </a:extLst>
          </p:cNvPr>
          <p:cNvSpPr txBox="1"/>
          <p:nvPr/>
        </p:nvSpPr>
        <p:spPr>
          <a:xfrm rot="5400000">
            <a:off x="5475496" y="1686780"/>
            <a:ext cx="2143215" cy="138499"/>
          </a:xfrm>
          <a:prstGeom prst="rect">
            <a:avLst/>
          </a:prstGeom>
          <a:noFill/>
        </p:spPr>
        <p:txBody>
          <a:bodyPr wrap="none" lIns="0" tIns="0" rIns="0" bIns="0" rtlCol="0" anchor="ctr" anchorCtr="0">
            <a:spAutoFit/>
          </a:bodyPr>
          <a:lstStyle/>
          <a:p>
            <a:pPr algn="ctr"/>
            <a:r>
              <a:rPr lang="en-US" sz="900" dirty="0">
                <a:solidFill>
                  <a:schemeClr val="bg1">
                    <a:lumMod val="75000"/>
                  </a:schemeClr>
                </a:solidFill>
              </a:rPr>
              <a:t>— NOT FOR EXTERNAL DISTRIBUTION —</a:t>
            </a:r>
          </a:p>
        </p:txBody>
      </p:sp>
      <p:sp>
        <p:nvSpPr>
          <p:cNvPr id="23" name="TextBox 22">
            <a:extLst>
              <a:ext uri="{FF2B5EF4-FFF2-40B4-BE49-F238E27FC236}">
                <a16:creationId xmlns:a16="http://schemas.microsoft.com/office/drawing/2014/main" id="{92C8F8D4-DFC9-4259-86F5-A4F987BA15DE}"/>
              </a:ext>
            </a:extLst>
          </p:cNvPr>
          <p:cNvSpPr txBox="1"/>
          <p:nvPr/>
        </p:nvSpPr>
        <p:spPr>
          <a:xfrm>
            <a:off x="246888" y="8887968"/>
            <a:ext cx="4454746" cy="184666"/>
          </a:xfrm>
          <a:prstGeom prst="rect">
            <a:avLst/>
          </a:prstGeom>
          <a:noFill/>
        </p:spPr>
        <p:txBody>
          <a:bodyPr wrap="none" lIns="0" tIns="0" rIns="0" bIns="0" rtlCol="0" anchor="b" anchorCtr="0">
            <a:spAutoFit/>
          </a:bodyPr>
          <a:lstStyle/>
          <a:p>
            <a:pPr marL="228600" indent="-228600"/>
            <a:fld id="{E1F39F5E-4058-4856-B2BD-0FDE5C1B6221}" type="slidenum">
              <a:rPr lang="en-US" sz="600" smtClean="0">
                <a:solidFill>
                  <a:schemeClr val="tx1"/>
                </a:solidFill>
              </a:rPr>
              <a:t>‹#›</a:t>
            </a:fld>
            <a:r>
              <a:rPr lang="en-US" sz="600" dirty="0">
                <a:solidFill>
                  <a:schemeClr val="tx1"/>
                </a:solidFill>
              </a:rPr>
              <a:t>	© 2026 Gartner, Inc. and/or its affiliates. All rights reserved. Gartner is a registered trademark of Gartner, Inc. or its affiliates.</a:t>
            </a:r>
            <a:br>
              <a:rPr lang="en-US" sz="600" dirty="0">
                <a:solidFill>
                  <a:schemeClr val="tx1"/>
                </a:solidFill>
              </a:rPr>
            </a:br>
            <a:r>
              <a:rPr lang="en-US" sz="600" b="1" dirty="0">
                <a:solidFill>
                  <a:schemeClr val="tx1"/>
                </a:solidFill>
              </a:rPr>
              <a:t>RESTRICTED</a:t>
            </a:r>
            <a:r>
              <a:rPr lang="en-US" sz="600" dirty="0">
                <a:solidFill>
                  <a:schemeClr val="tx1"/>
                </a:solidFill>
              </a:rPr>
              <a:t> | Version X.X | Last updated [insert date format: DD Month YYYY]</a:t>
            </a:r>
          </a:p>
        </p:txBody>
      </p:sp>
      <p:sp>
        <p:nvSpPr>
          <p:cNvPr id="26" name="TextBox 25">
            <a:extLst>
              <a:ext uri="{FF2B5EF4-FFF2-40B4-BE49-F238E27FC236}">
                <a16:creationId xmlns:a16="http://schemas.microsoft.com/office/drawing/2014/main" id="{EF32A807-544A-4EBE-989F-ECAA016BF8D1}"/>
              </a:ext>
            </a:extLst>
          </p:cNvPr>
          <p:cNvSpPr txBox="1"/>
          <p:nvPr/>
        </p:nvSpPr>
        <p:spPr>
          <a:xfrm>
            <a:off x="246887" y="128016"/>
            <a:ext cx="6327648" cy="244682"/>
          </a:xfrm>
          <a:prstGeom prst="rect">
            <a:avLst/>
          </a:prstGeom>
          <a:noFill/>
        </p:spPr>
        <p:txBody>
          <a:bodyPr wrap="square" lIns="0" rtlCol="0">
            <a:spAutoFit/>
          </a:bodyPr>
          <a:lstStyle/>
          <a:p>
            <a:pPr>
              <a:lnSpc>
                <a:spcPct val="90000"/>
              </a:lnSpc>
            </a:pPr>
            <a:r>
              <a:rPr lang="en-US" sz="1100" b="0" dirty="0">
                <a:solidFill>
                  <a:schemeClr val="tx1"/>
                </a:solidFill>
                <a:latin typeface="+mj-lt"/>
              </a:rPr>
              <a:t>Presentation Title</a:t>
            </a:r>
          </a:p>
        </p:txBody>
      </p:sp>
    </p:spTree>
    <p:extLst>
      <p:ext uri="{BB962C8B-B14F-4D97-AF65-F5344CB8AC3E}">
        <p14:creationId xmlns:p14="http://schemas.microsoft.com/office/powerpoint/2010/main" val="92237835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Aft>
        <a:spcPts val="600"/>
      </a:spcAft>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noChangeAspect="1"/>
          </p:cNvSpPr>
          <p:nvPr>
            <p:ph type="body" idx="1"/>
          </p:nvPr>
        </p:nvSpPr>
        <p:spPr/>
        <p:txBody>
          <a:bodyPr/>
          <a:lstStyle/>
          <a:p>
            <a:r>
              <a:rPr lang="en-US" dirty="0"/>
              <a:t>Ver 2026-0109</a:t>
            </a:r>
          </a:p>
          <a:p>
            <a:endParaRPr lang="en-US" dirty="0"/>
          </a:p>
        </p:txBody>
      </p:sp>
      <p:sp>
        <p:nvSpPr>
          <p:cNvPr id="4" name="Rectangle 103">
            <a:extLst>
              <a:ext uri="{FF2B5EF4-FFF2-40B4-BE49-F238E27FC236}">
                <a16:creationId xmlns:a16="http://schemas.microsoft.com/office/drawing/2014/main" id="{B3772AE2-76C5-43EB-BBF0-1E8DDB46AEB7}"/>
              </a:ext>
            </a:extLst>
          </p:cNvPr>
          <p:cNvSpPr>
            <a:spLocks noChangeArrowheads="1"/>
          </p:cNvSpPr>
          <p:nvPr/>
        </p:nvSpPr>
        <p:spPr bwMode="gray">
          <a:xfrm>
            <a:off x="3862389" y="100605"/>
            <a:ext cx="2618422" cy="420582"/>
          </a:xfrm>
          <a:prstGeom prst="rect">
            <a:avLst/>
          </a:prstGeom>
          <a:noFill/>
          <a:ln w="9525">
            <a:noFill/>
            <a:miter lim="800000"/>
            <a:headEnd/>
            <a:tailEnd/>
          </a:ln>
        </p:spPr>
        <p:txBody>
          <a:bodyPr wrap="square" lIns="65028" tIns="25377" rIns="65028" bIns="25377">
            <a:spAutoFit/>
          </a:bodyPr>
          <a:lstStyle/>
          <a:p>
            <a:pPr algn="l" defTabSz="947738">
              <a:lnSpc>
                <a:spcPct val="100000"/>
              </a:lnSpc>
              <a:spcBef>
                <a:spcPct val="0"/>
              </a:spcBef>
              <a:spcAft>
                <a:spcPct val="0"/>
              </a:spcAft>
            </a:pPr>
            <a:r>
              <a:rPr lang="en-US" sz="1200" dirty="0"/>
              <a:t>Presenter's Name</a:t>
            </a:r>
          </a:p>
          <a:p>
            <a:pPr algn="l" defTabSz="947738">
              <a:lnSpc>
                <a:spcPct val="100000"/>
              </a:lnSpc>
              <a:spcBef>
                <a:spcPct val="0"/>
              </a:spcBef>
              <a:spcAft>
                <a:spcPct val="0"/>
              </a:spcAft>
            </a:pPr>
            <a:r>
              <a:rPr lang="en-US" sz="1200" dirty="0"/>
              <a:t>Presenter's Name</a:t>
            </a:r>
          </a:p>
        </p:txBody>
      </p:sp>
      <p:sp>
        <p:nvSpPr>
          <p:cNvPr id="6" name="Slide Image Placeholder 5">
            <a:extLst>
              <a:ext uri="{FF2B5EF4-FFF2-40B4-BE49-F238E27FC236}">
                <a16:creationId xmlns:a16="http://schemas.microsoft.com/office/drawing/2014/main" id="{CE842C09-60FC-3CF9-E372-D32E5E324260}"/>
              </a:ext>
            </a:extLst>
          </p:cNvPr>
          <p:cNvSpPr>
            <a:spLocks noGrp="1" noRot="1" noChangeAspect="1"/>
          </p:cNvSpPr>
          <p:nvPr>
            <p:ph type="sldImg"/>
          </p:nvPr>
        </p:nvSpPr>
        <p:spPr>
          <a:xfrm>
            <a:off x="1333500" y="658813"/>
            <a:ext cx="4191000" cy="2357437"/>
          </a:xfrm>
        </p:spPr>
        <p:txBody>
          <a:bodyPr/>
          <a:lstStyle/>
          <a:p>
            <a:endParaRPr lang="en-IN" dirty="0"/>
          </a:p>
        </p:txBody>
      </p:sp>
    </p:spTree>
    <p:extLst>
      <p:ext uri="{BB962C8B-B14F-4D97-AF65-F5344CB8AC3E}">
        <p14:creationId xmlns:p14="http://schemas.microsoft.com/office/powerpoint/2010/main" val="410466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ECCA-23DA-B226-C3D8-DFC8F626C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62791-B8D9-7D63-43D6-74D4D3CF42E3}"/>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8D96A2F5-2355-8D92-22BC-3998CF45B63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5595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75731-EA00-8CBC-01E4-59055809B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22246-E106-E286-E776-BB24132CFD00}"/>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2ABC69C8-C416-17DE-DCF6-68CFFB6318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69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EC2B4-1CBF-0003-632C-C706EAFA2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2D4BB-6DCB-1DF7-CA3F-E46EE2B2719E}"/>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25963B3A-097A-2976-6998-02D1817FE19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441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A050-127A-19C9-8504-97BECEC8C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72978-9915-3392-263B-4E56191BC7BA}"/>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0C961FE7-62B8-8C0C-F2F5-7F88D27CF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664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4570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82DF5-5971-D795-DFEB-C3ECAC6C7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42795-EBBF-6ADA-4D42-DEEBB5179AF7}"/>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4810AB31-CA31-213A-C88A-475335FE33D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2077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EE46E-1AC1-C80B-9FC0-4A48DA77E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C0AE8-6734-07C2-20E0-122B6BFEE09D}"/>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C68EE81A-BDF4-C991-D214-8B7171811525}"/>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056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AB35-0FF9-ACE3-EE17-C4B1031E8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6BBDB-990E-95C9-F171-35D7EAFE3320}"/>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897AA09E-AD63-FA5E-D181-248D9E2FD07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1668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BE89-FB33-A1F8-9D42-2A7E05E28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DA31C-DC0C-5FCA-E8BE-658940EFAE4F}"/>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3555C7E9-4DDC-97FC-ADD7-4359CC7243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580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8688-7F52-8F5C-322C-72E34D16E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D5D51-452B-1C41-568A-97DDD4AACB45}"/>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E231B245-88A6-C7BE-4261-87EF5C03EF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142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9548-B0ED-526C-8C23-0BA35131D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DB538-BE22-0666-8D53-43B6364DA8D6}"/>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5A2FC450-403E-B3F5-8741-BBDA70D89EB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56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9880-B05D-C060-2B99-88CE7BE2E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8FAA8-A3C9-DC4E-2FD7-9D1DC610A30D}"/>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F13791CE-7315-9AC1-D4B1-38F5955B91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74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7279-4328-73BA-6FEC-3FDA63676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896D8-C739-3164-DA2D-17C8D4E5BCF1}"/>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0711FFC9-D46E-B5EE-87C1-6C0FA5F9FBD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644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498E-9278-C5DB-A034-64BA887C2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9874A-3CFC-AFE9-DFF8-A0A015909081}"/>
              </a:ext>
            </a:extLst>
          </p:cNvPr>
          <p:cNvSpPr>
            <a:spLocks noGrp="1" noRot="1" noChangeAspect="1"/>
          </p:cNvSpPr>
          <p:nvPr>
            <p:ph type="sldImg"/>
          </p:nvPr>
        </p:nvSpPr>
        <p:spPr>
          <a:xfrm>
            <a:off x="1333500" y="658813"/>
            <a:ext cx="4191000" cy="2357437"/>
          </a:xfrm>
        </p:spPr>
        <p:txBody>
          <a:bodyPr/>
          <a:lstStyle/>
          <a:p>
            <a:endParaRPr lang="en-IN" dirty="0"/>
          </a:p>
        </p:txBody>
      </p:sp>
      <p:sp>
        <p:nvSpPr>
          <p:cNvPr id="3" name="Notes Placeholder 2">
            <a:extLst>
              <a:ext uri="{FF2B5EF4-FFF2-40B4-BE49-F238E27FC236}">
                <a16:creationId xmlns:a16="http://schemas.microsoft.com/office/drawing/2014/main" id="{38DD8E99-C24D-FDEE-2838-440C78C9B1B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425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E9D3FD-0B73-6384-F029-CDF1E0E2F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3" y="0"/>
            <a:ext cx="12199222" cy="6858000"/>
          </a:xfrm>
          <a:prstGeom prst="rect">
            <a:avLst/>
          </a:prstGeom>
        </p:spPr>
      </p:pic>
      <p:sp>
        <p:nvSpPr>
          <p:cNvPr id="2" name="Title 1"/>
          <p:cNvSpPr>
            <a:spLocks noGrp="1"/>
          </p:cNvSpPr>
          <p:nvPr>
            <p:ph type="ctrTitle" hasCustomPrompt="1"/>
          </p:nvPr>
        </p:nvSpPr>
        <p:spPr bwMode="invGray">
          <a:xfrm>
            <a:off x="1371600" y="2149713"/>
            <a:ext cx="8426918" cy="2185214"/>
          </a:xfrm>
          <a:prstGeom prst="bracketPair">
            <a:avLst>
              <a:gd name="adj" fmla="val 0"/>
            </a:avLst>
          </a:prstGeom>
          <a:ln w="101600">
            <a:solidFill>
              <a:schemeClr val="accent3"/>
            </a:solidFill>
          </a:ln>
        </p:spPr>
        <p:txBody>
          <a:bodyPr wrap="square"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wrap="square"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b="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dirty="0"/>
              <a:t>© 2026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3602839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9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E0F1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284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E0F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282060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userDrawn="1"/>
        </p:nvSpPr>
        <p:spPr bwMode="invGray">
          <a:xfrm>
            <a:off x="-1" y="0"/>
            <a:ext cx="4050792" cy="6858000"/>
          </a:xfrm>
          <a:prstGeom prst="rect">
            <a:avLst/>
          </a:prstGeom>
          <a:gradFill>
            <a:gsLst>
              <a:gs pos="20000">
                <a:srgbClr val="002869"/>
              </a:gs>
              <a:gs pos="100000">
                <a:srgbClr val="0057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userDrawn="1"/>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dirty="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706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userDrawn="1"/>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dirty="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82729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userDrawn="1"/>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dirty="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1157396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userDrawn="1"/>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4" name="TextBox 3">
            <a:extLst>
              <a:ext uri="{FF2B5EF4-FFF2-40B4-BE49-F238E27FC236}">
                <a16:creationId xmlns:a16="http://schemas.microsoft.com/office/drawing/2014/main" id="{AA84E2C2-7CA7-DF36-F217-BE27B9E2B7F8}"/>
              </a:ext>
            </a:extLst>
          </p:cNvPr>
          <p:cNvSpPr txBox="1"/>
          <p:nvPr userDrawn="1"/>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(1_Title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1491741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9" cy="2185214"/>
          </a:xfrm>
          <a:prstGeom prst="bracketPair">
            <a:avLst>
              <a:gd name="adj" fmla="val 0"/>
            </a:avLst>
          </a:prstGeom>
          <a:ln w="1016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dirty="0"/>
              <a:t>© 2026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1637713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dirty="0"/>
              <a:t>© 2026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rcRect t="217" b="217"/>
          <a:stretch/>
        </p:blipFill>
        <p:spPr>
          <a:xfrm>
            <a:off x="685800" y="685800"/>
            <a:ext cx="1736281"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81384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72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rgbClr val="E0F1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wrap="square"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dirty="0"/>
              <a:t>© 2026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rcRect t="226" b="226"/>
          <a:stretch/>
        </p:blipFill>
        <p:spPr>
          <a:xfrm>
            <a:off x="685800" y="685800"/>
            <a:ext cx="1736570"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1909068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80047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886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918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773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264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1A3E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644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61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1A3E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64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1832228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userDrawn="1"/>
        </p:nvSpPr>
        <p:spPr bwMode="invGray">
          <a:xfrm>
            <a:off x="-1" y="0"/>
            <a:ext cx="4050792" cy="6858000"/>
          </a:xfrm>
          <a:prstGeom prst="rect">
            <a:avLst/>
          </a:prstGeom>
          <a:gradFill>
            <a:gsLst>
              <a:gs pos="0">
                <a:schemeClr val="accent2"/>
              </a:gs>
              <a:gs pos="8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userDrawn="1"/>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dirty="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635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8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userDrawn="1"/>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dirty="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99034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userDrawn="1"/>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dirty="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791098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userDrawn="1"/>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2" name="TextBox 1">
            <a:extLst>
              <a:ext uri="{FF2B5EF4-FFF2-40B4-BE49-F238E27FC236}">
                <a16:creationId xmlns:a16="http://schemas.microsoft.com/office/drawing/2014/main" id="{EB11D6F1-48A0-B0B0-BC3C-5FC66330BED9}"/>
              </a:ext>
            </a:extLst>
          </p:cNvPr>
          <p:cNvSpPr txBox="1"/>
          <p:nvPr userDrawn="1"/>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(1_Title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113489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20000">
              <a:schemeClr val="bg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invGray">
          <a:xfrm>
            <a:off x="1371600" y="2149713"/>
            <a:ext cx="8426919" cy="2185214"/>
          </a:xfrm>
          <a:prstGeom prst="bracketPair">
            <a:avLst>
              <a:gd name="adj" fmla="val 0"/>
            </a:avLst>
          </a:prstGeom>
          <a:ln w="1016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dirty="0"/>
              <a:t>© 2026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1737435" cy="395448"/>
          </a:xfrm>
          <a:prstGeom prst="rect">
            <a:avLst/>
          </a:prstGeom>
        </p:spPr>
      </p:pic>
    </p:spTree>
    <p:extLst>
      <p:ext uri="{BB962C8B-B14F-4D97-AF65-F5344CB8AC3E}">
        <p14:creationId xmlns:p14="http://schemas.microsoft.com/office/powerpoint/2010/main" val="1387404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371600" y="2149713"/>
            <a:ext cx="8426919" cy="2185214"/>
          </a:xfrm>
          <a:prstGeom prst="bracketPair">
            <a:avLst>
              <a:gd name="adj" fmla="val 0"/>
            </a:avLst>
          </a:prstGeom>
          <a:ln w="114300">
            <a:solidFill>
              <a:schemeClr val="accent3"/>
            </a:solidFill>
          </a:ln>
        </p:spPr>
        <p:txBody>
          <a:bodyPr lIns="228600" tIns="91440" rIns="182880" bIns="731520" anchor="t" anchorCtr="0">
            <a:spAutoFit/>
          </a:bodyPr>
          <a:lstStyle>
            <a:lvl1pPr algn="l">
              <a:defRPr sz="4400"/>
            </a:lvl1pPr>
          </a:lstStyle>
          <a:p>
            <a:r>
              <a:rPr lang="en-US"/>
              <a:t>Click to Add Title; 2 Lines of Copy; 60 Characters Maximum</a:t>
            </a:r>
          </a:p>
        </p:txBody>
      </p:sp>
      <p:sp>
        <p:nvSpPr>
          <p:cNvPr id="14" name="TextBox 13">
            <a:extLst>
              <a:ext uri="{FF2B5EF4-FFF2-40B4-BE49-F238E27FC236}">
                <a16:creationId xmlns:a16="http://schemas.microsoft.com/office/drawing/2014/main" id="{BB93A754-CF98-4BEB-BE89-ADF1CF77AA4F}"/>
              </a:ext>
            </a:extLst>
          </p:cNvPr>
          <p:cNvSpPr txBox="1"/>
          <p:nvPr/>
        </p:nvSpPr>
        <p:spPr>
          <a:xfrm>
            <a:off x="685800" y="6199632"/>
            <a:ext cx="7095744" cy="323165"/>
          </a:xfrm>
          <a:prstGeom prst="rect">
            <a:avLst/>
          </a:prstGeom>
          <a:noFill/>
        </p:spPr>
        <p:txBody>
          <a:bodyPr wrap="square" lIns="0" tIns="0" rIns="0" bIns="0" rtlCol="0" anchor="b" anchorCtr="0">
            <a:spAutoFit/>
          </a:bodyPr>
          <a:lstStyle/>
          <a:p>
            <a:r>
              <a:rPr lang="en-US" sz="700" dirty="0"/>
              <a:t>© 2026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rcRect t="226" b="226"/>
          <a:stretch/>
        </p:blipFill>
        <p:spPr>
          <a:xfrm>
            <a:off x="685800" y="685800"/>
            <a:ext cx="1736570" cy="395448"/>
          </a:xfrm>
          <a:prstGeom prst="rect">
            <a:avLst/>
          </a:prstGeom>
        </p:spPr>
      </p:pic>
      <p:sp>
        <p:nvSpPr>
          <p:cNvPr id="3" name="Subtitle 2"/>
          <p:cNvSpPr>
            <a:spLocks noGrp="1"/>
          </p:cNvSpPr>
          <p:nvPr>
            <p:ph type="subTitle" idx="1" hasCustomPrompt="1"/>
          </p:nvPr>
        </p:nvSpPr>
        <p:spPr>
          <a:xfrm>
            <a:off x="1371600" y="3851940"/>
            <a:ext cx="8426919" cy="276999"/>
          </a:xfrm>
        </p:spPr>
        <p:txBody>
          <a:bodyPr lIns="246888" rIns="182880">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2794719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86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920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4160567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529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5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48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235267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009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B8DE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733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854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3348482"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6239764"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bwMode="ltGray">
          <a:xfrm>
            <a:off x="9131046" y="1527048"/>
            <a:ext cx="2600706" cy="4462272"/>
          </a:xfrm>
          <a:solidFill>
            <a:srgbClr val="B8DEFF"/>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233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BAA7-7402-7653-A21A-2C33B981B892}"/>
              </a:ext>
            </a:extLst>
          </p:cNvPr>
          <p:cNvSpPr>
            <a:spLocks noGrp="1"/>
          </p:cNvSpPr>
          <p:nvPr>
            <p:ph type="title" hasCustomPrompt="1"/>
          </p:nvPr>
        </p:nvSpPr>
        <p:spPr bwMode="gray">
          <a:xfrm>
            <a:off x="1365814" y="1590378"/>
            <a:ext cx="5408210" cy="2031326"/>
          </a:xfrm>
          <a:prstGeom prst="bracketPair">
            <a:avLst>
              <a:gd name="adj" fmla="val 0"/>
            </a:avLst>
          </a:prstGeom>
          <a:ln w="101600">
            <a:solidFill>
              <a:schemeClr val="accent3"/>
            </a:solidFill>
          </a:ln>
        </p:spPr>
        <p:txBody>
          <a:bodyPr wrap="square" lIns="228600" rIns="182880" anchor="ctr" anchorCtr="0">
            <a:spAutoFit/>
          </a:bodyPr>
          <a:lstStyle>
            <a:lvl1pPr>
              <a:defRPr sz="4400"/>
            </a:lvl1pPr>
          </a:lstStyle>
          <a:p>
            <a:r>
              <a:rPr lang="en-US"/>
              <a:t>Divider Slide</a:t>
            </a:r>
            <a:br>
              <a:rPr lang="en-US"/>
            </a:br>
            <a:r>
              <a:rPr lang="en-US"/>
              <a:t>30 Characters Max.</a:t>
            </a:r>
            <a:br>
              <a:rPr lang="en-US"/>
            </a:br>
            <a:r>
              <a:rPr lang="en-US"/>
              <a:t>Lorem Ipsum</a:t>
            </a:r>
          </a:p>
        </p:txBody>
      </p:sp>
    </p:spTree>
    <p:extLst>
      <p:ext uri="{BB962C8B-B14F-4D97-AF65-F5344CB8AC3E}">
        <p14:creationId xmlns:p14="http://schemas.microsoft.com/office/powerpoint/2010/main" val="1694389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Rai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F3F689-0EFE-267D-1F38-8A7BB7CF62AF}"/>
              </a:ext>
            </a:extLst>
          </p:cNvPr>
          <p:cNvSpPr/>
          <p:nvPr userDrawn="1"/>
        </p:nvSpPr>
        <p:spPr bwMode="invGray">
          <a:xfrm>
            <a:off x="-1" y="0"/>
            <a:ext cx="4050792" cy="6858000"/>
          </a:xfrm>
          <a:prstGeom prst="rect">
            <a:avLst/>
          </a:prstGeom>
          <a:gradFill>
            <a:gsLst>
              <a:gs pos="0">
                <a:schemeClr val="accent2"/>
              </a:gs>
              <a:gs pos="80000">
                <a:schemeClr val="tx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9D03778-9F51-35F8-9B55-7FB58E49C224}"/>
              </a:ext>
            </a:extLst>
          </p:cNvPr>
          <p:cNvSpPr>
            <a:spLocks noGrp="1"/>
          </p:cNvSpPr>
          <p:nvPr>
            <p:ph type="title"/>
          </p:nvPr>
        </p:nvSpPr>
        <p:spPr>
          <a:xfrm>
            <a:off x="457200" y="361950"/>
            <a:ext cx="3114675" cy="2051312"/>
          </a:xfrm>
        </p:spPr>
        <p:txBody>
          <a:bodyPr/>
          <a:lstStyle>
            <a:lvl1pPr>
              <a:defRPr>
                <a:solidFill>
                  <a:srgbClr val="FFFFFF"/>
                </a:solidFill>
              </a:defRPr>
            </a:lvl1pPr>
          </a:lstStyle>
          <a:p>
            <a:r>
              <a:rPr lang="en-US"/>
              <a:t>Click to edit Master title style</a:t>
            </a:r>
          </a:p>
        </p:txBody>
      </p:sp>
      <p:sp>
        <p:nvSpPr>
          <p:cNvPr id="4" name="TextBox 3">
            <a:extLst>
              <a:ext uri="{FF2B5EF4-FFF2-40B4-BE49-F238E27FC236}">
                <a16:creationId xmlns:a16="http://schemas.microsoft.com/office/drawing/2014/main" id="{64B9B515-6C0A-2DCC-BDD9-2AEDE0D6D5DB}"/>
              </a:ext>
            </a:extLst>
          </p:cNvPr>
          <p:cNvSpPr txBox="1"/>
          <p:nvPr userDrawn="1"/>
        </p:nvSpPr>
        <p:spPr>
          <a:xfrm>
            <a:off x="457200" y="6393216"/>
            <a:ext cx="3566160"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rgbClr val="FFFFFF"/>
                </a:solidFill>
              </a:rPr>
              <a:t>‹#›</a:t>
            </a:fld>
            <a:r>
              <a:rPr lang="en-US" sz="700" b="0" dirty="0">
                <a:solidFill>
                  <a:srgbClr val="FFFFFF"/>
                </a:solidFill>
              </a:rPr>
              <a:t>	RESTRICTED © 2026 Gartner, Inc. and/or its affiliates. All rights reserved.</a:t>
            </a:r>
          </a:p>
        </p:txBody>
      </p:sp>
      <p:sp>
        <p:nvSpPr>
          <p:cNvPr id="6" name="Content Placeholder 5">
            <a:extLst>
              <a:ext uri="{FF2B5EF4-FFF2-40B4-BE49-F238E27FC236}">
                <a16:creationId xmlns:a16="http://schemas.microsoft.com/office/drawing/2014/main" id="{D3AB07D3-66B0-EF24-E15D-D61DB03311CA}"/>
              </a:ext>
            </a:extLst>
          </p:cNvPr>
          <p:cNvSpPr>
            <a:spLocks noGrp="1"/>
          </p:cNvSpPr>
          <p:nvPr>
            <p:ph sz="quarter" idx="10"/>
          </p:nvPr>
        </p:nvSpPr>
        <p:spPr>
          <a:xfrm>
            <a:off x="4478482" y="1346200"/>
            <a:ext cx="7256318" cy="4504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398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83FFE-85A9-5C0D-5033-94BE254D3694}"/>
              </a:ext>
            </a:extLst>
          </p:cNvPr>
          <p:cNvSpPr txBox="1"/>
          <p:nvPr userDrawn="1"/>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dirty="0">
              <a:latin typeface="+mn-lt"/>
            </a:endParaRPr>
          </a:p>
        </p:txBody>
      </p:sp>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773056" y="1009268"/>
            <a:ext cx="5718415" cy="4476115"/>
          </a:xfrm>
        </p:spPr>
        <p:txBody>
          <a:bodyPr anchor="ctr" anchorCtr="0"/>
          <a:lstStyle>
            <a:lvl1pPr marL="0" indent="0">
              <a:lnSpc>
                <a:spcPct val="100000"/>
              </a:lnSpc>
              <a:defRPr sz="2800">
                <a:latin typeface="+mj-lt"/>
              </a:defRPr>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773056" y="5641514"/>
            <a:ext cx="5718415"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3928"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211464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1137-E6C9-A053-8403-388C27EB8CE1}"/>
              </a:ext>
            </a:extLst>
          </p:cNvPr>
          <p:cNvSpPr txBox="1"/>
          <p:nvPr userDrawn="1"/>
        </p:nvSpPr>
        <p:spPr bwMode="ltGray">
          <a:xfrm>
            <a:off x="457200" y="1401620"/>
            <a:ext cx="1425191" cy="1121270"/>
          </a:xfrm>
          <a:custGeom>
            <a:avLst/>
            <a:gdLst/>
            <a:ahLst/>
            <a:cxnLst/>
            <a:rect l="l" t="t" r="r" b="b"/>
            <a:pathLst>
              <a:path w="611876" h="481394">
                <a:moveTo>
                  <a:pt x="561203" y="0"/>
                </a:moveTo>
                <a:lnTo>
                  <a:pt x="611876" y="100080"/>
                </a:lnTo>
                <a:cubicBezTo>
                  <a:pt x="564581" y="124572"/>
                  <a:pt x="531433" y="149697"/>
                  <a:pt x="512430" y="175456"/>
                </a:cubicBezTo>
                <a:cubicBezTo>
                  <a:pt x="502929" y="188335"/>
                  <a:pt x="495803" y="202429"/>
                  <a:pt x="491053" y="217736"/>
                </a:cubicBezTo>
                <a:lnTo>
                  <a:pt x="489521" y="224578"/>
                </a:lnTo>
                <a:lnTo>
                  <a:pt x="492794" y="224228"/>
                </a:lnTo>
                <a:cubicBezTo>
                  <a:pt x="525732" y="224228"/>
                  <a:pt x="553813" y="236474"/>
                  <a:pt x="577038" y="260966"/>
                </a:cubicBezTo>
                <a:cubicBezTo>
                  <a:pt x="600263" y="285458"/>
                  <a:pt x="611876" y="315440"/>
                  <a:pt x="611876" y="350911"/>
                </a:cubicBezTo>
                <a:cubicBezTo>
                  <a:pt x="611876" y="387227"/>
                  <a:pt x="599841" y="418053"/>
                  <a:pt x="575772" y="443389"/>
                </a:cubicBezTo>
                <a:cubicBezTo>
                  <a:pt x="551702" y="468726"/>
                  <a:pt x="521509" y="481394"/>
                  <a:pt x="485194" y="481394"/>
                </a:cubicBezTo>
                <a:cubicBezTo>
                  <a:pt x="441277" y="481394"/>
                  <a:pt x="404328" y="464925"/>
                  <a:pt x="374346" y="431988"/>
                </a:cubicBezTo>
                <a:cubicBezTo>
                  <a:pt x="344365" y="399050"/>
                  <a:pt x="329374" y="355556"/>
                  <a:pt x="329374" y="301505"/>
                </a:cubicBezTo>
                <a:cubicBezTo>
                  <a:pt x="329374" y="230563"/>
                  <a:pt x="350699" y="169122"/>
                  <a:pt x="393349" y="117182"/>
                </a:cubicBezTo>
                <a:cubicBezTo>
                  <a:pt x="435998" y="65242"/>
                  <a:pt x="491950" y="26181"/>
                  <a:pt x="561203" y="0"/>
                </a:cubicBezTo>
                <a:close/>
                <a:moveTo>
                  <a:pt x="231829" y="0"/>
                </a:moveTo>
                <a:lnTo>
                  <a:pt x="282502" y="100080"/>
                </a:lnTo>
                <a:cubicBezTo>
                  <a:pt x="235207" y="124572"/>
                  <a:pt x="202058" y="149697"/>
                  <a:pt x="183056" y="175456"/>
                </a:cubicBezTo>
                <a:cubicBezTo>
                  <a:pt x="173555" y="188335"/>
                  <a:pt x="166429" y="202429"/>
                  <a:pt x="161678" y="217736"/>
                </a:cubicBezTo>
                <a:lnTo>
                  <a:pt x="160146" y="224578"/>
                </a:lnTo>
                <a:lnTo>
                  <a:pt x="163420" y="224228"/>
                </a:lnTo>
                <a:cubicBezTo>
                  <a:pt x="196357" y="224228"/>
                  <a:pt x="224439" y="236474"/>
                  <a:pt x="247664" y="260966"/>
                </a:cubicBezTo>
                <a:cubicBezTo>
                  <a:pt x="270889" y="285458"/>
                  <a:pt x="282501" y="315440"/>
                  <a:pt x="282502" y="350911"/>
                </a:cubicBezTo>
                <a:cubicBezTo>
                  <a:pt x="282501" y="387227"/>
                  <a:pt x="270467" y="418053"/>
                  <a:pt x="246397" y="443389"/>
                </a:cubicBezTo>
                <a:cubicBezTo>
                  <a:pt x="222327" y="468726"/>
                  <a:pt x="192135" y="481394"/>
                  <a:pt x="155819" y="481394"/>
                </a:cubicBezTo>
                <a:cubicBezTo>
                  <a:pt x="111902" y="481394"/>
                  <a:pt x="74953" y="464925"/>
                  <a:pt x="44972" y="431988"/>
                </a:cubicBezTo>
                <a:cubicBezTo>
                  <a:pt x="14990" y="399050"/>
                  <a:pt x="0" y="355556"/>
                  <a:pt x="0" y="301505"/>
                </a:cubicBezTo>
                <a:cubicBezTo>
                  <a:pt x="0" y="230563"/>
                  <a:pt x="21324" y="169122"/>
                  <a:pt x="63974" y="117182"/>
                </a:cubicBezTo>
                <a:cubicBezTo>
                  <a:pt x="106624" y="65242"/>
                  <a:pt x="162575" y="26181"/>
                  <a:pt x="231829" y="0"/>
                </a:cubicBezTo>
                <a:close/>
              </a:path>
            </a:pathLst>
          </a:custGeom>
          <a:noFill/>
          <a:ln w="25400">
            <a:solidFill>
              <a:srgbClr val="B8DEFF"/>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600"/>
              </a:spcBef>
            </a:pPr>
            <a:endParaRPr lang="en-US" sz="10000" b="1" i="0" dirty="0">
              <a:latin typeface="+mn-lt"/>
            </a:endParaRPr>
          </a:p>
        </p:txBody>
      </p:sp>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773054" y="995363"/>
            <a:ext cx="8086466" cy="4460875"/>
          </a:xfrm>
        </p:spPr>
        <p:txBody>
          <a:bodyPr anchor="ctr" anchorCtr="0"/>
          <a:lstStyle>
            <a:lvl1pPr marL="0" indent="0">
              <a:lnSpc>
                <a:spcPct val="100000"/>
              </a:lnSpc>
              <a:defRPr sz="28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Mauris </a:t>
            </a:r>
            <a:r>
              <a:rPr lang="en-US" err="1"/>
              <a:t>accum</a:t>
            </a:r>
            <a:r>
              <a:rPr lang="en-US"/>
              <a:t> </a:t>
            </a:r>
            <a:r>
              <a:rPr lang="en-US" err="1"/>
              <a:t>san</a:t>
            </a:r>
            <a:r>
              <a:rPr lang="en-US"/>
              <a:t> </a:t>
            </a:r>
            <a:r>
              <a:rPr lang="en-US" err="1"/>
              <a:t>urna</a:t>
            </a:r>
            <a:r>
              <a:rPr lang="en-US"/>
              <a:t>. Sus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773056" y="5641514"/>
            <a:ext cx="8086463" cy="347472"/>
          </a:xfr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Tree>
    <p:extLst>
      <p:ext uri="{BB962C8B-B14F-4D97-AF65-F5344CB8AC3E}">
        <p14:creationId xmlns:p14="http://schemas.microsoft.com/office/powerpoint/2010/main" val="656736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764A-9DB5-E0B9-2854-737204071442}"/>
              </a:ext>
            </a:extLst>
          </p:cNvPr>
          <p:cNvSpPr txBox="1"/>
          <p:nvPr userDrawn="1"/>
        </p:nvSpPr>
        <p:spPr>
          <a:xfrm>
            <a:off x="208972" y="189623"/>
            <a:ext cx="11774056" cy="6555641"/>
          </a:xfrm>
          <a:prstGeom prst="rect">
            <a:avLst/>
          </a:prstGeom>
          <a:noFill/>
        </p:spPr>
        <p:txBody>
          <a:bodyPr wrap="none" lIns="0" rIns="0" rtlCol="0">
            <a:spAutoFit/>
          </a:bodyPr>
          <a:lstStyle/>
          <a:p>
            <a:pPr algn="ctr">
              <a:spcBef>
                <a:spcPts val="600"/>
              </a:spcBef>
            </a:pPr>
            <a:r>
              <a:rPr lang="en-US" sz="9600" dirty="0">
                <a:solidFill>
                  <a:srgbClr val="00002D"/>
                </a:solidFill>
                <a:latin typeface="+mj-lt"/>
              </a:rPr>
              <a:t>Don’t use this or any </a:t>
            </a:r>
            <a:br>
              <a:rPr lang="en-US" sz="9600" dirty="0">
                <a:solidFill>
                  <a:srgbClr val="00002D"/>
                </a:solidFill>
                <a:latin typeface="+mj-lt"/>
              </a:rPr>
            </a:br>
            <a:r>
              <a:rPr lang="en-US" sz="9600" dirty="0">
                <a:solidFill>
                  <a:srgbClr val="00002D"/>
                </a:solidFill>
                <a:latin typeface="+mj-lt"/>
              </a:rPr>
              <a:t>layouts after this.</a:t>
            </a:r>
            <a:endParaRPr lang="en-US" sz="4400" dirty="0">
              <a:solidFill>
                <a:srgbClr val="00002D"/>
              </a:solidFill>
              <a:latin typeface="+mj-lt"/>
            </a:endParaRPr>
          </a:p>
          <a:p>
            <a:pPr algn="ctr">
              <a:spcBef>
                <a:spcPts val="3600"/>
              </a:spcBef>
            </a:pPr>
            <a:r>
              <a:rPr lang="en-US" sz="6600" dirty="0">
                <a:solidFill>
                  <a:srgbClr val="00002D"/>
                </a:solidFill>
              </a:rPr>
              <a:t>Choose an appropriate </a:t>
            </a:r>
            <a:br>
              <a:rPr lang="en-US" sz="6600" dirty="0">
                <a:solidFill>
                  <a:srgbClr val="00002D"/>
                </a:solidFill>
              </a:rPr>
            </a:br>
            <a:r>
              <a:rPr lang="en-US" sz="6600" dirty="0">
                <a:solidFill>
                  <a:srgbClr val="00002D"/>
                </a:solidFill>
              </a:rPr>
              <a:t>layout from </a:t>
            </a:r>
            <a:br>
              <a:rPr lang="en-US" sz="6600" dirty="0">
                <a:solidFill>
                  <a:srgbClr val="00002D"/>
                </a:solidFill>
              </a:rPr>
            </a:br>
            <a:r>
              <a:rPr lang="en-US" sz="6600" b="1" dirty="0">
                <a:solidFill>
                  <a:srgbClr val="00002D"/>
                </a:solidFill>
              </a:rPr>
              <a:t>Home</a:t>
            </a:r>
            <a:r>
              <a:rPr lang="en-US" sz="6600" dirty="0">
                <a:solidFill>
                  <a:srgbClr val="00002D"/>
                </a:solidFill>
              </a:rPr>
              <a:t> &gt; </a:t>
            </a:r>
            <a:r>
              <a:rPr lang="en-US" sz="6600" b="1" dirty="0">
                <a:solidFill>
                  <a:srgbClr val="00002D"/>
                </a:solidFill>
              </a:rPr>
              <a:t>Layout gallery</a:t>
            </a:r>
            <a:r>
              <a:rPr lang="en-US" sz="6600" dirty="0">
                <a:solidFill>
                  <a:srgbClr val="00002D"/>
                </a:solidFill>
              </a:rPr>
              <a:t>.</a:t>
            </a:r>
          </a:p>
        </p:txBody>
      </p:sp>
      <p:sp>
        <p:nvSpPr>
          <p:cNvPr id="2" name="TextBox 1">
            <a:extLst>
              <a:ext uri="{FF2B5EF4-FFF2-40B4-BE49-F238E27FC236}">
                <a16:creationId xmlns:a16="http://schemas.microsoft.com/office/drawing/2014/main" id="{C79BCB47-00AD-DF01-2171-B288626052B6}"/>
              </a:ext>
            </a:extLst>
          </p:cNvPr>
          <p:cNvSpPr txBox="1"/>
          <p:nvPr userDrawn="1"/>
        </p:nvSpPr>
        <p:spPr>
          <a:xfrm>
            <a:off x="12346930" y="835909"/>
            <a:ext cx="2668480" cy="2539157"/>
          </a:xfrm>
          <a:prstGeom prst="rect">
            <a:avLst/>
          </a:prstGeom>
          <a:noFill/>
          <a:ln>
            <a:solidFill>
              <a:srgbClr val="707996"/>
            </a:solidFill>
          </a:ln>
        </p:spPr>
        <p:txBody>
          <a:bodyPr wrap="square" lIns="91440" rIns="91440" rtlCol="0">
            <a:spAutoFit/>
          </a:bodyPr>
          <a:lstStyle/>
          <a:p>
            <a:pPr algn="l">
              <a:spcBef>
                <a:spcPts val="600"/>
              </a:spcBef>
            </a:pPr>
            <a:r>
              <a:rPr lang="en-US" sz="1400" dirty="0">
                <a:solidFill>
                  <a:srgbClr val="00002D"/>
                </a:solidFill>
              </a:rPr>
              <a:t>When pasting legacy slides that doesn’t match any of the new layouts, PowerPoint adds it to the end of the layouts and prepends the layout name with a number (1_Title Slide, for example). </a:t>
            </a:r>
          </a:p>
          <a:p>
            <a:pPr algn="l">
              <a:spcBef>
                <a:spcPts val="600"/>
              </a:spcBef>
            </a:pPr>
            <a:r>
              <a:rPr lang="en-US" sz="1400" dirty="0">
                <a:solidFill>
                  <a:srgbClr val="00002D"/>
                </a:solidFill>
              </a:rPr>
              <a:t>These “orphaned” layouts should not be used, instead choose from the layouts preceding this one. </a:t>
            </a:r>
          </a:p>
        </p:txBody>
      </p:sp>
    </p:spTree>
    <p:extLst>
      <p:ext uri="{BB962C8B-B14F-4D97-AF65-F5344CB8AC3E}">
        <p14:creationId xmlns:p14="http://schemas.microsoft.com/office/powerpoint/2010/main" val="2995931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8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04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78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41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bwMode="ltGray">
          <a:xfrm>
            <a:off x="457200"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bwMode="ltGray">
          <a:xfrm>
            <a:off x="4425696"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bwMode="ltGray">
          <a:xfrm>
            <a:off x="8394192" y="1527048"/>
            <a:ext cx="3337560" cy="4462272"/>
          </a:xfrm>
          <a:solidFill>
            <a:srgbClr val="E0F1FF"/>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462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26" b="226"/>
          <a:stretch/>
        </p:blipFill>
        <p:spPr>
          <a:xfrm>
            <a:off x="10454640" y="6239533"/>
            <a:ext cx="1350666" cy="307571"/>
          </a:xfrm>
          <a:prstGeom prst="rect">
            <a:avLst/>
          </a:prstGeom>
        </p:spPr>
      </p:pic>
    </p:spTree>
    <p:extLst>
      <p:ext uri="{BB962C8B-B14F-4D97-AF65-F5344CB8AC3E}">
        <p14:creationId xmlns:p14="http://schemas.microsoft.com/office/powerpoint/2010/main" val="377813297"/>
      </p:ext>
    </p:extLst>
  </p:cSld>
  <p:clrMap bg1="lt1" tx1="dk1" bg2="lt2" tx2="dk2" accent1="accent1" accent2="accent2" accent3="accent3" accent4="accent4" accent5="accent5" accent6="accent6" hlink="hlink" folHlink="folHlink"/>
  <p:sldLayoutIdLst>
    <p:sldLayoutId id="2147483852" r:id="rId1"/>
    <p:sldLayoutId id="2147483929" r:id="rId2"/>
    <p:sldLayoutId id="2147483854" r:id="rId3"/>
    <p:sldLayoutId id="2147483855" r:id="rId4"/>
    <p:sldLayoutId id="2147483856" r:id="rId5"/>
    <p:sldLayoutId id="2147483857" r:id="rId6"/>
    <p:sldLayoutId id="2147483858" r:id="rId7"/>
    <p:sldLayoutId id="2147483859" r:id="rId8"/>
    <p:sldLayoutId id="2147483860" r:id="rId9"/>
    <p:sldLayoutId id="2147483943" r:id="rId10"/>
    <p:sldLayoutId id="2147483944" r:id="rId11"/>
    <p:sldLayoutId id="2147483948" r:id="rId12"/>
    <p:sldLayoutId id="2147483947" r:id="rId13"/>
    <p:sldLayoutId id="2147483867" r:id="rId14"/>
    <p:sldLayoutId id="2147483941" r:id="rId15"/>
    <p:sldLayoutId id="2147483949"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userDrawn="1">
          <p15:clr>
            <a:srgbClr val="A4A3A4"/>
          </p15:clr>
        </p15:guide>
        <p15:guide id="15" pos="3840" userDrawn="1">
          <p15:clr>
            <a:srgbClr val="A4A3A4"/>
          </p15:clr>
        </p15:guide>
        <p15:guide id="16" orient="horz" pos="228" userDrawn="1">
          <p15:clr>
            <a:srgbClr val="5ACBF0"/>
          </p15:clr>
        </p15:guide>
        <p15:guide id="17" orient="horz" pos="537" userDrawn="1">
          <p15:clr>
            <a:srgbClr val="FDE53C"/>
          </p15:clr>
        </p15:guide>
        <p15:guide id="18" orient="horz" pos="848" userDrawn="1">
          <p15:clr>
            <a:srgbClr val="FDE53C"/>
          </p15:clr>
        </p15:guide>
        <p15:guide id="19" orient="horz" pos="960" userDrawn="1">
          <p15:clr>
            <a:srgbClr val="5ACBF0"/>
          </p15:clr>
        </p15:guide>
        <p15:guide id="20" orient="horz" pos="3773" userDrawn="1">
          <p15:clr>
            <a:srgbClr val="FBAE40"/>
          </p15:clr>
        </p15:guide>
        <p15:guide id="21" orient="horz" pos="4001" userDrawn="1">
          <p15:clr>
            <a:srgbClr val="5ACBF0"/>
          </p15:clr>
        </p15:guide>
        <p15:guide id="22" orient="horz" pos="4113" userDrawn="1">
          <p15:clr>
            <a:srgbClr val="5ACBF0"/>
          </p15:clr>
        </p15:guide>
        <p15:guide id="23" pos="288" userDrawn="1">
          <p15:clr>
            <a:srgbClr val="5ACBF0"/>
          </p15:clr>
        </p15:guide>
        <p15:guide id="24" pos="3756" userDrawn="1">
          <p15:clr>
            <a:srgbClr val="5ACBF0"/>
          </p15:clr>
        </p15:guide>
        <p15:guide id="25" pos="3927" userDrawn="1">
          <p15:clr>
            <a:srgbClr val="5ACBF0"/>
          </p15:clr>
        </p15:guide>
        <p15:guide id="26" pos="7394" userDrawn="1">
          <p15:clr>
            <a:srgbClr val="5ACBF0"/>
          </p15:clr>
        </p15:guide>
        <p15:guide id="27" orient="horz" pos="3969"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17" b="217"/>
          <a:stretch/>
        </p:blipFill>
        <p:spPr>
          <a:xfrm>
            <a:off x="10454640" y="6239533"/>
            <a:ext cx="1350441" cy="307571"/>
          </a:xfrm>
          <a:prstGeom prst="rect">
            <a:avLst/>
          </a:prstGeom>
        </p:spPr>
      </p:pic>
    </p:spTree>
    <p:extLst>
      <p:ext uri="{BB962C8B-B14F-4D97-AF65-F5344CB8AC3E}">
        <p14:creationId xmlns:p14="http://schemas.microsoft.com/office/powerpoint/2010/main" val="1624709770"/>
      </p:ext>
    </p:extLst>
  </p:cSld>
  <p:clrMap bg1="dk1" tx1="lt1" bg2="dk2" tx2="lt2" accent1="accent1" accent2="accent2" accent3="accent3" accent4="accent4" accent5="accent5" accent6="accent6" hlink="hlink" folHlink="folHlink"/>
  <p:sldLayoutIdLst>
    <p:sldLayoutId id="2147483954" r:id="rId1"/>
    <p:sldLayoutId id="2147483953"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85"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userDrawn="1">
          <p15:clr>
            <a:srgbClr val="A4A3A4"/>
          </p15:clr>
        </p15:guide>
        <p15:guide id="15" pos="3840" userDrawn="1">
          <p15:clr>
            <a:srgbClr val="A4A3A4"/>
          </p15:clr>
        </p15:guide>
        <p15:guide id="16" orient="horz" pos="228" userDrawn="1">
          <p15:clr>
            <a:srgbClr val="5ACBF0"/>
          </p15:clr>
        </p15:guide>
        <p15:guide id="17" orient="horz" pos="537" userDrawn="1">
          <p15:clr>
            <a:srgbClr val="FDE53C"/>
          </p15:clr>
        </p15:guide>
        <p15:guide id="18" orient="horz" pos="848" userDrawn="1">
          <p15:clr>
            <a:srgbClr val="FDE53C"/>
          </p15:clr>
        </p15:guide>
        <p15:guide id="19" orient="horz" pos="960" userDrawn="1">
          <p15:clr>
            <a:srgbClr val="5ACBF0"/>
          </p15:clr>
        </p15:guide>
        <p15:guide id="20" orient="horz" pos="3773" userDrawn="1">
          <p15:clr>
            <a:srgbClr val="FBAE40"/>
          </p15:clr>
        </p15:guide>
        <p15:guide id="21" orient="horz" pos="4001" userDrawn="1">
          <p15:clr>
            <a:srgbClr val="5ACBF0"/>
          </p15:clr>
        </p15:guide>
        <p15:guide id="22" orient="horz" pos="4113" userDrawn="1">
          <p15:clr>
            <a:srgbClr val="5ACBF0"/>
          </p15:clr>
        </p15:guide>
        <p15:guide id="23" pos="288" userDrawn="1">
          <p15:clr>
            <a:srgbClr val="5ACBF0"/>
          </p15:clr>
        </p15:guide>
        <p15:guide id="24" pos="3756" userDrawn="1">
          <p15:clr>
            <a:srgbClr val="5ACBF0"/>
          </p15:clr>
        </p15:guide>
        <p15:guide id="25" pos="3927" userDrawn="1">
          <p15:clr>
            <a:srgbClr val="5ACBF0"/>
          </p15:clr>
        </p15:guide>
        <p15:guide id="26" pos="7394" userDrawn="1">
          <p15:clr>
            <a:srgbClr val="5ACBF0"/>
          </p15:clr>
        </p15:guide>
        <p15:guide id="27" orient="horz" pos="3969"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0F1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RESTRICTED © 2026 Gartner, Inc. and/or its affiliates. All rights reserved.</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8">
            <a:extLst>
              <a:ext uri="{28A0092B-C50C-407E-A947-70E740481C1C}">
                <a14:useLocalDpi xmlns:a14="http://schemas.microsoft.com/office/drawing/2010/main" val="0"/>
              </a:ext>
            </a:extLst>
          </a:blip>
          <a:srcRect t="226" b="226"/>
          <a:stretch/>
        </p:blipFill>
        <p:spPr>
          <a:xfrm>
            <a:off x="10454640" y="6239533"/>
            <a:ext cx="1350666" cy="307571"/>
          </a:xfrm>
          <a:prstGeom prst="rect">
            <a:avLst/>
          </a:prstGeom>
        </p:spPr>
      </p:pic>
    </p:spTree>
    <p:extLst>
      <p:ext uri="{BB962C8B-B14F-4D97-AF65-F5344CB8AC3E}">
        <p14:creationId xmlns:p14="http://schemas.microsoft.com/office/powerpoint/2010/main" val="2602401083"/>
      </p:ext>
    </p:extLst>
  </p:cSld>
  <p:clrMap bg1="lt1" tx1="dk1" bg2="lt2" tx2="dk2" accent1="accent1" accent2="accent2" accent3="accent3" accent4="accent4" accent5="accent5" accent6="accent6" hlink="hlink" folHlink="folHlink"/>
  <p:sldLayoutIdLst>
    <p:sldLayoutId id="2147483971" r:id="rId1"/>
    <p:sldLayoutId id="2147483970"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6" r:id="rId1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100000"/>
        </a:lnSpc>
        <a:spcBef>
          <a:spcPts val="0"/>
        </a:spcBef>
        <a:spcAft>
          <a:spcPts val="0"/>
        </a:spcAft>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1pPr>
      <a:lvl2pPr marL="630936" indent="-292608"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978408" indent="-228600" algn="l" defTabSz="914400" rtl="0" eaLnBrk="1" latinLnBrk="0" hangingPunct="1">
        <a:lnSpc>
          <a:spcPct val="100000"/>
        </a:lnSpc>
        <a:spcBef>
          <a:spcPts val="1200"/>
        </a:spcBef>
        <a:spcAft>
          <a:spcPts val="0"/>
        </a:spcAft>
        <a:buSzPct val="100000"/>
        <a:buFont typeface="Arial" panose="020B0604020202020204" pitchFamily="34" charset="0"/>
        <a:buChar char="•"/>
        <a:defRPr sz="2000" kern="1200">
          <a:solidFill>
            <a:schemeClr val="tx1"/>
          </a:solidFill>
          <a:latin typeface="+mn-lt"/>
          <a:ea typeface="+mn-ea"/>
          <a:cs typeface="+mn-cs"/>
        </a:defRPr>
      </a:lvl3pPr>
      <a:lvl4pPr marL="1380744" indent="-292608" algn="l" defTabSz="914400" rtl="0" eaLnBrk="1" latinLnBrk="0" hangingPunct="1">
        <a:lnSpc>
          <a:spcPct val="100000"/>
        </a:lnSpc>
        <a:spcBef>
          <a:spcPts val="1200"/>
        </a:spcBef>
        <a:spcAft>
          <a:spcPts val="0"/>
        </a:spcAft>
        <a:buSzPct val="100000"/>
        <a:buFont typeface="Arial" panose="020B0604020202020204" pitchFamily="34" charset="0"/>
        <a:buChar char="–"/>
        <a:tabLst/>
        <a:defRPr sz="2000" kern="1200">
          <a:solidFill>
            <a:schemeClr val="tx1"/>
          </a:solidFill>
          <a:latin typeface="+mn-lt"/>
          <a:ea typeface="+mn-ea"/>
          <a:cs typeface="+mn-cs"/>
        </a:defRPr>
      </a:lvl4pPr>
      <a:lvl5pPr marL="1719072" indent="-2286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userDrawn="1">
          <p15:clr>
            <a:srgbClr val="A4A3A4"/>
          </p15:clr>
        </p15:guide>
        <p15:guide id="15" pos="3840" userDrawn="1">
          <p15:clr>
            <a:srgbClr val="A4A3A4"/>
          </p15:clr>
        </p15:guide>
        <p15:guide id="16" orient="horz" pos="228" userDrawn="1">
          <p15:clr>
            <a:srgbClr val="5ACBF0"/>
          </p15:clr>
        </p15:guide>
        <p15:guide id="17" orient="horz" pos="537" userDrawn="1">
          <p15:clr>
            <a:srgbClr val="FDE53C"/>
          </p15:clr>
        </p15:guide>
        <p15:guide id="18" orient="horz" pos="848" userDrawn="1">
          <p15:clr>
            <a:srgbClr val="FDE53C"/>
          </p15:clr>
        </p15:guide>
        <p15:guide id="19" orient="horz" pos="960" userDrawn="1">
          <p15:clr>
            <a:srgbClr val="5ACBF0"/>
          </p15:clr>
        </p15:guide>
        <p15:guide id="20" orient="horz" pos="3773" userDrawn="1">
          <p15:clr>
            <a:srgbClr val="FBAE40"/>
          </p15:clr>
        </p15:guide>
        <p15:guide id="21" orient="horz" pos="4001" userDrawn="1">
          <p15:clr>
            <a:srgbClr val="5ACBF0"/>
          </p15:clr>
        </p15:guide>
        <p15:guide id="22" orient="horz" pos="4113" userDrawn="1">
          <p15:clr>
            <a:srgbClr val="5ACBF0"/>
          </p15:clr>
        </p15:guide>
        <p15:guide id="23" pos="288" userDrawn="1">
          <p15:clr>
            <a:srgbClr val="5ACBF0"/>
          </p15:clr>
        </p15:guide>
        <p15:guide id="24" pos="3756" userDrawn="1">
          <p15:clr>
            <a:srgbClr val="5ACBF0"/>
          </p15:clr>
        </p15:guide>
        <p15:guide id="25" pos="3927" userDrawn="1">
          <p15:clr>
            <a:srgbClr val="5ACBF0"/>
          </p15:clr>
        </p15:guide>
        <p15:guide id="26" pos="7394" userDrawn="1">
          <p15:clr>
            <a:srgbClr val="5ACBF0"/>
          </p15:clr>
        </p15:guide>
        <p15:guide id="27" orient="horz" pos="3969"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rtner.com/en/human-resources/become-a-client-hr1?utm_campaign=RM_GB_2026_HRL_NPP_IA1_HRTFGUIDE" TargetMode="External"/><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22.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gartner.com/en/human-resources/research/datahub?utm_campaign=RM_GB_2026_HRL_NPP_IA1_HRTFGUIDE" TargetMode="External"/><Relationship Id="rId7" Type="http://schemas.openxmlformats.org/officeDocument/2006/relationships/image" Target="../media/image16.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hyperlink" Target="https://www.gartner.com/en/human-resources/become-a-client-hr1?utm_campaign=RM_GB_2026_HRL_NPP_IA1_HRTFGUIDE"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hyperlink" Target="https://www.gartner.com/en/human-resources/become-a-client-hr1?utm_campaign=RM_GB_2026_HRL_NPP_IA1_HRTFGUIDE" TargetMode="External"/><Relationship Id="rId7" Type="http://schemas.openxmlformats.org/officeDocument/2006/relationships/hyperlink" Target="https://x.com/Gartner_inc?utm_campaign=RM_GB_2026_HRL_NPP_IA1_HRTFGUIDE"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5.emf"/><Relationship Id="rId11" Type="http://schemas.openxmlformats.org/officeDocument/2006/relationships/hyperlink" Target="https://www.gartner.com/en/conferences/calendar?utm_campaign=RM_GB_2026_HRL_NPP_IA1_HRTFGUIDE" TargetMode="External"/><Relationship Id="rId5" Type="http://schemas.openxmlformats.org/officeDocument/2006/relationships/hyperlink" Target="https://www.linkedin.com/showcase/gartner-for-hr/posts/?feedView=all&amp;utm_campaign=RM_GB_2026_HRL_NPP_IA1_HRTFGUIDE" TargetMode="External"/><Relationship Id="rId10" Type="http://schemas.openxmlformats.org/officeDocument/2006/relationships/image" Target="../media/image27.emf"/><Relationship Id="rId4" Type="http://schemas.openxmlformats.org/officeDocument/2006/relationships/hyperlink" Target="https://www.gartner.com/en/human-resources/products/gartner-for-chro?utm_campaign=RM_GB_2026_HRL_NPP_IA1_HRTFGUIDE" TargetMode="External"/><Relationship Id="rId9" Type="http://schemas.openxmlformats.org/officeDocument/2006/relationships/hyperlink" Target="https://www.youtube.com/channel/UCSNX50LYGXWV_e5UWZGPGbw?utm_campaign=RM_GB_2026_HRL_NPP_IA1_HRTFGUI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hyperlink" Target="https://www.gartner.com/en/human-resources/become-a-client-hr1?utm_campaign=RM_GB_2026_HRL_NPP_IA1_HRTFGUIDE" TargetMode="External"/><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gartner.com/en/human-resources/become-a-client-hr1?utm_campaign=RM_GB_2026_HRL_NPP_IA1_HRTFGUIDE" TargetMode="External"/><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hyperlink" Target="https://www.gartner.com/en/human-resources/research/hr-score?utm_campaign=RM_GB_2026_HRL_NPP_IA1_HRTFGUIDE" TargetMode="External"/><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AD108D-BB58-724B-E16A-E24ECD77937C}"/>
              </a:ext>
            </a:extLst>
          </p:cNvPr>
          <p:cNvSpPr>
            <a:spLocks noGrp="1"/>
          </p:cNvSpPr>
          <p:nvPr>
            <p:ph type="ctrTitle"/>
          </p:nvPr>
        </p:nvSpPr>
        <p:spPr>
          <a:xfrm>
            <a:off x="1371601" y="2149712"/>
            <a:ext cx="5265415" cy="2419699"/>
          </a:xfrm>
        </p:spPr>
        <p:txBody>
          <a:bodyPr/>
          <a:lstStyle/>
          <a:p>
            <a:r>
              <a:rPr lang="en-US" dirty="0"/>
              <a:t>CHRO Guide for HR Transformation</a:t>
            </a:r>
          </a:p>
        </p:txBody>
      </p:sp>
      <p:sp>
        <p:nvSpPr>
          <p:cNvPr id="11" name="Subtitle 10">
            <a:extLst>
              <a:ext uri="{FF2B5EF4-FFF2-40B4-BE49-F238E27FC236}">
                <a16:creationId xmlns:a16="http://schemas.microsoft.com/office/drawing/2014/main" id="{4EC3D150-5641-23F2-B13B-CD41FB7E5972}"/>
              </a:ext>
            </a:extLst>
          </p:cNvPr>
          <p:cNvSpPr>
            <a:spLocks noGrp="1"/>
          </p:cNvSpPr>
          <p:nvPr>
            <p:ph type="subTitle" idx="1"/>
          </p:nvPr>
        </p:nvSpPr>
        <p:spPr>
          <a:xfrm>
            <a:off x="1371601" y="3851940"/>
            <a:ext cx="4914900" cy="553998"/>
          </a:xfrm>
        </p:spPr>
        <p:txBody>
          <a:bodyPr/>
          <a:lstStyle/>
          <a:p>
            <a:r>
              <a:rPr lang="en-US" dirty="0"/>
              <a:t>A step‑by‑step template for your 2026 HR transformation agenda</a:t>
            </a:r>
          </a:p>
        </p:txBody>
      </p:sp>
      <p:grpSp>
        <p:nvGrpSpPr>
          <p:cNvPr id="10" name="Group 9" hidden="1">
            <a:extLst>
              <a:ext uri="{FF2B5EF4-FFF2-40B4-BE49-F238E27FC236}">
                <a16:creationId xmlns:a16="http://schemas.microsoft.com/office/drawing/2014/main" id="{E8B14D26-73D5-7724-3AAF-CFDBCDAE0C20}"/>
              </a:ext>
            </a:extLst>
          </p:cNvPr>
          <p:cNvGrpSpPr/>
          <p:nvPr/>
        </p:nvGrpSpPr>
        <p:grpSpPr>
          <a:xfrm>
            <a:off x="-839787" y="2254488"/>
            <a:ext cx="628650" cy="638175"/>
            <a:chOff x="1524000" y="1892538"/>
            <a:chExt cx="628650" cy="638175"/>
          </a:xfrm>
        </p:grpSpPr>
        <p:cxnSp>
          <p:nvCxnSpPr>
            <p:cNvPr id="7" name="Straight Connector 6">
              <a:extLst>
                <a:ext uri="{FF2B5EF4-FFF2-40B4-BE49-F238E27FC236}">
                  <a16:creationId xmlns:a16="http://schemas.microsoft.com/office/drawing/2014/main" id="{11E3F0AD-1321-4D63-D89E-A2C2A0167524}"/>
                </a:ext>
              </a:extLst>
            </p:cNvPr>
            <p:cNvCxnSpPr/>
            <p:nvPr/>
          </p:nvCxnSpPr>
          <p:spPr>
            <a:xfrm>
              <a:off x="1524000" y="1892538"/>
              <a:ext cx="0" cy="638175"/>
            </a:xfrm>
            <a:prstGeom prst="line">
              <a:avLst/>
            </a:prstGeom>
            <a:noFill/>
            <a:ln w="190500" cap="flat" cmpd="sng">
              <a:solidFill>
                <a:srgbClr val="707996"/>
              </a:solidFill>
              <a:prstDash val="solid"/>
              <a:round/>
              <a:headEnd type="none" w="lg" len="med"/>
              <a:tailEnd type="none" w="lg" len="med"/>
            </a:ln>
          </p:spPr>
        </p:cxnSp>
        <p:cxnSp>
          <p:nvCxnSpPr>
            <p:cNvPr id="9" name="Straight Connector 8">
              <a:extLst>
                <a:ext uri="{FF2B5EF4-FFF2-40B4-BE49-F238E27FC236}">
                  <a16:creationId xmlns:a16="http://schemas.microsoft.com/office/drawing/2014/main" id="{D80AA33C-716C-4A0B-9E8F-6880972D80E8}"/>
                </a:ext>
              </a:extLst>
            </p:cNvPr>
            <p:cNvCxnSpPr/>
            <p:nvPr/>
          </p:nvCxnSpPr>
          <p:spPr>
            <a:xfrm>
              <a:off x="1584325" y="1892538"/>
              <a:ext cx="568325" cy="0"/>
            </a:xfrm>
            <a:prstGeom prst="line">
              <a:avLst/>
            </a:prstGeom>
            <a:noFill/>
            <a:ln w="190500" cap="flat" cmpd="sng">
              <a:solidFill>
                <a:srgbClr val="707996"/>
              </a:solidFill>
              <a:prstDash val="solid"/>
              <a:round/>
              <a:headEnd type="none" w="lg" len="med"/>
              <a:tailEnd type="none" w="lg" len="med"/>
            </a:ln>
          </p:spPr>
        </p:cxnSp>
      </p:grpSp>
      <p:sp>
        <p:nvSpPr>
          <p:cNvPr id="3" name="TextBox 2">
            <a:extLst>
              <a:ext uri="{FF2B5EF4-FFF2-40B4-BE49-F238E27FC236}">
                <a16:creationId xmlns:a16="http://schemas.microsoft.com/office/drawing/2014/main" id="{A2E0E453-0394-BE43-B581-4720226A9D9E}"/>
              </a:ext>
            </a:extLst>
          </p:cNvPr>
          <p:cNvSpPr txBox="1"/>
          <p:nvPr/>
        </p:nvSpPr>
        <p:spPr>
          <a:xfrm>
            <a:off x="604299" y="5307148"/>
            <a:ext cx="7396702" cy="847924"/>
          </a:xfrm>
          <a:prstGeom prst="rect">
            <a:avLst/>
          </a:prstGeom>
          <a:noFill/>
        </p:spPr>
        <p:txBody>
          <a:bodyPr wrap="square">
            <a:spAutoFit/>
          </a:bodyPr>
          <a:lstStyle/>
          <a:p>
            <a:pPr marL="0" marR="0" lvl="0" indent="0" algn="l" defTabSz="457200" rtl="0" eaLnBrk="1" fontAlgn="auto" latinLnBrk="0" hangingPunct="1">
              <a:lnSpc>
                <a:spcPct val="90000"/>
              </a:lnSpc>
              <a:spcBef>
                <a:spcPts val="200"/>
              </a:spcBef>
              <a:spcAft>
                <a:spcPts val="0"/>
              </a:spcAft>
              <a:buClrTx/>
              <a:buSzTx/>
              <a:buFontTx/>
              <a:buNone/>
              <a:tabLst/>
              <a:defRPr/>
            </a:pPr>
            <a:r>
              <a:rPr lang="en-US" sz="700" b="1" dirty="0"/>
              <a:t>Approved for external reuse — not for resale.</a:t>
            </a:r>
            <a:endParaRPr lang="en-US" sz="700" dirty="0"/>
          </a:p>
          <a:p>
            <a:pPr>
              <a:lnSpc>
                <a:spcPct val="90000"/>
              </a:lnSpc>
              <a:spcBef>
                <a:spcPts val="200"/>
              </a:spcBef>
              <a:spcAft>
                <a:spcPts val="0"/>
              </a:spcAft>
            </a:pPr>
            <a:r>
              <a:rPr lang="en-US" sz="700" dirty="0"/>
              <a:t>Unless otherwise marked for external use, the items in this Guide for Building an HR Transformation Plan are for internal noncommercial use by the licensed Gartner client. The materials contained in this Tool may not be repackaged or resold. Gartner makes no representations or warranties as to the suitability of this Tool for any particular purpose, and disclaims all liabilities for any damages, whether direct, consequential, incidental or special, arising out of the use of or inability to use this material or the information provided herein.</a:t>
            </a:r>
          </a:p>
          <a:p>
            <a:pPr>
              <a:lnSpc>
                <a:spcPct val="90000"/>
              </a:lnSpc>
              <a:spcBef>
                <a:spcPts val="200"/>
              </a:spcBef>
              <a:spcAft>
                <a:spcPts val="0"/>
              </a:spcAft>
            </a:pPr>
            <a:r>
              <a:rPr lang="en-US" sz="700" dirty="0"/>
              <a:t>The instructions, intent and objective of this template are contained in the source document. Please refer back to that document for details.</a:t>
            </a:r>
          </a:p>
          <a:p>
            <a:pPr>
              <a:lnSpc>
                <a:spcPct val="90000"/>
              </a:lnSpc>
              <a:spcBef>
                <a:spcPts val="200"/>
              </a:spcBef>
              <a:spcAft>
                <a:spcPts val="0"/>
              </a:spcAft>
            </a:pPr>
            <a:r>
              <a:rPr lang="en-US" sz="700" b="1" dirty="0"/>
              <a:t>Notes accompany this presentation.</a:t>
            </a:r>
            <a:br>
              <a:rPr lang="en-US" sz="700" b="1" dirty="0"/>
            </a:br>
            <a:r>
              <a:rPr lang="en-US" sz="700" b="1" dirty="0"/>
              <a:t>Please select Notes Page view to examine the Notes text. </a:t>
            </a:r>
          </a:p>
        </p:txBody>
      </p:sp>
    </p:spTree>
    <p:extLst>
      <p:ext uri="{BB962C8B-B14F-4D97-AF65-F5344CB8AC3E}">
        <p14:creationId xmlns:p14="http://schemas.microsoft.com/office/powerpoint/2010/main" val="3567511094"/>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hyp="http://schemas.microsoft.com/office/drawing/2018/hyperlinkcolo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CE777-8F96-B240-4591-17DCA6642C07}"/>
            </a:ext>
          </a:extLst>
        </p:cNvPr>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DF099473-4A59-C213-1899-F02747004EE4}"/>
              </a:ext>
            </a:extLst>
          </p:cNvPr>
          <p:cNvCxnSpPr>
            <a:cxnSpLocks/>
          </p:cNvCxnSpPr>
          <p:nvPr/>
        </p:nvCxnSpPr>
        <p:spPr>
          <a:xfrm flipV="1">
            <a:off x="7506809" y="4966364"/>
            <a:ext cx="0" cy="331319"/>
          </a:xfrm>
          <a:prstGeom prst="straightConnector1">
            <a:avLst/>
          </a:prstGeom>
          <a:ln w="19050">
            <a:solidFill>
              <a:srgbClr val="E36135"/>
            </a:solidFill>
            <a:headEnd type="none" w="lg" len="med"/>
            <a:tailEnd type="triangle" w="lg" len="med"/>
          </a:ln>
        </p:spPr>
        <p:style>
          <a:lnRef idx="1">
            <a:schemeClr val="accent5"/>
          </a:lnRef>
          <a:fillRef idx="0">
            <a:schemeClr val="accent5"/>
          </a:fillRef>
          <a:effectRef idx="0">
            <a:schemeClr val="accent5"/>
          </a:effectRef>
          <a:fontRef idx="minor">
            <a:schemeClr val="tx1"/>
          </a:fontRef>
        </p:style>
      </p:cxnSp>
      <p:sp>
        <p:nvSpPr>
          <p:cNvPr id="17" name="Title 1">
            <a:extLst>
              <a:ext uri="{FF2B5EF4-FFF2-40B4-BE49-F238E27FC236}">
                <a16:creationId xmlns:a16="http://schemas.microsoft.com/office/drawing/2014/main" id="{6D955DDE-18F1-476E-1DC3-B102E2697370}"/>
              </a:ext>
            </a:extLst>
          </p:cNvPr>
          <p:cNvSpPr>
            <a:spLocks noGrp="1"/>
          </p:cNvSpPr>
          <p:nvPr>
            <p:ph type="title"/>
          </p:nvPr>
        </p:nvSpPr>
        <p:spPr>
          <a:xfrm>
            <a:off x="457200" y="661342"/>
            <a:ext cx="11274552" cy="451231"/>
          </a:xfrm>
        </p:spPr>
        <p:txBody>
          <a:bodyPr/>
          <a:lstStyle/>
          <a:p>
            <a:r>
              <a:rPr lang="en-US" dirty="0"/>
              <a:t>7. Other major stakeholders</a:t>
            </a:r>
          </a:p>
        </p:txBody>
      </p:sp>
      <p:sp>
        <p:nvSpPr>
          <p:cNvPr id="18" name="TextBox 17">
            <a:extLst>
              <a:ext uri="{FF2B5EF4-FFF2-40B4-BE49-F238E27FC236}">
                <a16:creationId xmlns:a16="http://schemas.microsoft.com/office/drawing/2014/main" id="{935A75AA-99D0-6702-E227-DF9D43459D7C}"/>
              </a:ext>
            </a:extLst>
          </p:cNvPr>
          <p:cNvSpPr txBox="1"/>
          <p:nvPr/>
        </p:nvSpPr>
        <p:spPr>
          <a:xfrm>
            <a:off x="930425" y="5878624"/>
            <a:ext cx="7573617" cy="461665"/>
          </a:xfrm>
          <a:prstGeom prst="rect">
            <a:avLst/>
          </a:prstGeom>
          <a:noFill/>
          <a:ln w="19050">
            <a:noFill/>
          </a:ln>
        </p:spPr>
        <p:txBody>
          <a:bodyPr wrap="square" lIns="0" tIns="0" rIns="0" bIns="0">
            <a:spAutoFit/>
          </a:bodyPr>
          <a:lstStyle/>
          <a:p>
            <a:r>
              <a:rPr lang="en-US" sz="1000" dirty="0"/>
              <a:t>Gartner for CHRO clients have access to instant HR insights backed by over 25,000 annual client interactions and 4,400 research pieces shaped by proven solutions, including enterprise leadership insights to enhance CEO, CFO and CIO partnerships. </a:t>
            </a:r>
          </a:p>
          <a:p>
            <a:r>
              <a:rPr lang="en-US" sz="1000" b="1" dirty="0">
                <a:hlinkClick r:id="rId3"/>
              </a:rPr>
              <a:t>Learn more about becoming a client.</a:t>
            </a:r>
            <a:endParaRPr lang="en-US" sz="1000" b="1" dirty="0"/>
          </a:p>
        </p:txBody>
      </p:sp>
      <p:sp>
        <p:nvSpPr>
          <p:cNvPr id="19" name="Rectangle 18">
            <a:extLst>
              <a:ext uri="{FF2B5EF4-FFF2-40B4-BE49-F238E27FC236}">
                <a16:creationId xmlns:a16="http://schemas.microsoft.com/office/drawing/2014/main" id="{90E2F082-DA9F-5E5B-E4CF-2F35A53A0793}"/>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Who</a:t>
            </a:r>
          </a:p>
        </p:txBody>
      </p:sp>
      <p:sp>
        <p:nvSpPr>
          <p:cNvPr id="20" name="TextBox 19">
            <a:extLst>
              <a:ext uri="{FF2B5EF4-FFF2-40B4-BE49-F238E27FC236}">
                <a16:creationId xmlns:a16="http://schemas.microsoft.com/office/drawing/2014/main" id="{CD15124B-4F1B-3879-2C33-95C278A5FE1F}"/>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A list of major stakeholders outside of the formal transformation governance structure who will be supporting the HR transformation. </a:t>
            </a:r>
          </a:p>
          <a:p>
            <a:pPr marL="146304" indent="-146304">
              <a:spcBef>
                <a:spcPts val="0"/>
              </a:spcBef>
              <a:buFont typeface="Arial" panose="020B0604020202020204" pitchFamily="34" charset="0"/>
              <a:buChar char="•"/>
            </a:pPr>
            <a:r>
              <a:rPr lang="en-US" b="0" dirty="0">
                <a:solidFill>
                  <a:srgbClr val="00002D"/>
                </a:solidFill>
              </a:rPr>
              <a:t>Be honest about where your HR transformation team lacks expertise and identify other sources of support for transformation success.</a:t>
            </a:r>
            <a:endParaRPr lang="en-US" altLang="en-US" b="0" dirty="0">
              <a:solidFill>
                <a:srgbClr val="00002D"/>
              </a:solidFill>
            </a:endParaRPr>
          </a:p>
        </p:txBody>
      </p:sp>
      <p:sp>
        <p:nvSpPr>
          <p:cNvPr id="21" name="TextBox 20">
            <a:extLst>
              <a:ext uri="{FF2B5EF4-FFF2-40B4-BE49-F238E27FC236}">
                <a16:creationId xmlns:a16="http://schemas.microsoft.com/office/drawing/2014/main" id="{A5E8FB5E-109D-C6D2-F210-7C23884D1EFE}"/>
              </a:ext>
            </a:extLst>
          </p:cNvPr>
          <p:cNvSpPr txBox="1"/>
          <p:nvPr/>
        </p:nvSpPr>
        <p:spPr>
          <a:xfrm>
            <a:off x="457201" y="2032703"/>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Examples:</a:t>
            </a:r>
            <a:endParaRPr lang="en-US" sz="1200" b="1" i="1" dirty="0">
              <a:solidFill>
                <a:srgbClr val="00002D"/>
              </a:solidFill>
              <a:ea typeface="Calibri" panose="020F0502020204030204" pitchFamily="34" charset="0"/>
              <a:cs typeface="Calibri" panose="020F0502020204030204" pitchFamily="34" charset="0"/>
            </a:endParaRPr>
          </a:p>
        </p:txBody>
      </p:sp>
      <p:pic>
        <p:nvPicPr>
          <p:cNvPr id="24" name="Graphic 42">
            <a:extLst>
              <a:ext uri="{FF2B5EF4-FFF2-40B4-BE49-F238E27FC236}">
                <a16:creationId xmlns:a16="http://schemas.microsoft.com/office/drawing/2014/main" id="{81CBB1D5-1613-5E20-10F1-41C4E969B1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443" y="156875"/>
            <a:ext cx="384067" cy="298719"/>
          </a:xfrm>
          <a:prstGeom prst="rect">
            <a:avLst/>
          </a:prstGeom>
        </p:spPr>
      </p:pic>
      <p:graphicFrame>
        <p:nvGraphicFramePr>
          <p:cNvPr id="25" name="Table 5">
            <a:extLst>
              <a:ext uri="{FF2B5EF4-FFF2-40B4-BE49-F238E27FC236}">
                <a16:creationId xmlns:a16="http://schemas.microsoft.com/office/drawing/2014/main" id="{AE367D65-44F7-ADB8-006B-39678653A12B}"/>
              </a:ext>
            </a:extLst>
          </p:cNvPr>
          <p:cNvGraphicFramePr>
            <a:graphicFrameLocks noGrp="1"/>
          </p:cNvGraphicFramePr>
          <p:nvPr>
            <p:extLst>
              <p:ext uri="{D42A27DB-BD31-4B8C-83A1-F6EECF244321}">
                <p14:modId xmlns:p14="http://schemas.microsoft.com/office/powerpoint/2010/main" val="468612021"/>
              </p:ext>
            </p:extLst>
          </p:nvPr>
        </p:nvGraphicFramePr>
        <p:xfrm>
          <a:off x="457199" y="2619515"/>
          <a:ext cx="11274548" cy="2315045"/>
        </p:xfrm>
        <a:graphic>
          <a:graphicData uri="http://schemas.openxmlformats.org/drawingml/2006/table">
            <a:tbl>
              <a:tblPr firstRow="1" bandRow="1">
                <a:tableStyleId>{6E25E649-3F16-4E02-A733-19D2CDBF48F0}</a:tableStyleId>
              </a:tblPr>
              <a:tblGrid>
                <a:gridCol w="2818637">
                  <a:extLst>
                    <a:ext uri="{9D8B030D-6E8A-4147-A177-3AD203B41FA5}">
                      <a16:colId xmlns:a16="http://schemas.microsoft.com/office/drawing/2014/main" val="3486081781"/>
                    </a:ext>
                  </a:extLst>
                </a:gridCol>
                <a:gridCol w="2818637">
                  <a:extLst>
                    <a:ext uri="{9D8B030D-6E8A-4147-A177-3AD203B41FA5}">
                      <a16:colId xmlns:a16="http://schemas.microsoft.com/office/drawing/2014/main" val="1282699574"/>
                    </a:ext>
                  </a:extLst>
                </a:gridCol>
                <a:gridCol w="2818637">
                  <a:extLst>
                    <a:ext uri="{9D8B030D-6E8A-4147-A177-3AD203B41FA5}">
                      <a16:colId xmlns:a16="http://schemas.microsoft.com/office/drawing/2014/main" val="195219166"/>
                    </a:ext>
                  </a:extLst>
                </a:gridCol>
                <a:gridCol w="2818637">
                  <a:extLst>
                    <a:ext uri="{9D8B030D-6E8A-4147-A177-3AD203B41FA5}">
                      <a16:colId xmlns:a16="http://schemas.microsoft.com/office/drawing/2014/main" val="1570400088"/>
                    </a:ext>
                  </a:extLst>
                </a:gridCol>
              </a:tblGrid>
              <a:tr h="396311">
                <a:tc>
                  <a:txBody>
                    <a:bodyPr/>
                    <a:lstStyle/>
                    <a:p>
                      <a:pPr algn="l"/>
                      <a:r>
                        <a:rPr lang="en-US" sz="1400" dirty="0">
                          <a:solidFill>
                            <a:srgbClr val="B8DEFF"/>
                          </a:solidFill>
                        </a:rPr>
                        <a:t>Support needed</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Stakeholder</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Involvement</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Notes</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8185648"/>
                  </a:ext>
                </a:extLst>
              </a:tr>
              <a:tr h="395279">
                <a:tc>
                  <a:txBody>
                    <a:bodyPr/>
                    <a:lstStyle/>
                    <a:p>
                      <a:pPr algn="l"/>
                      <a:r>
                        <a:rPr lang="en-US" sz="1200" dirty="0"/>
                        <a:t>Technical expertise for the construction of the employee self-service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200" dirty="0"/>
                        <a:t>Internal web development team from the IT function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200" dirty="0"/>
                        <a:t>Support needed through 1Q and 2Q, with tool deployment planned at start of 3Q.</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200" dirty="0"/>
                        <a:t>IT support is needed strictly for technical development. The HR leadership team will provide the vision for the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29779481"/>
                  </a:ext>
                </a:extLst>
              </a:tr>
              <a:tr h="365258">
                <a:tc>
                  <a:txBody>
                    <a:bodyPr/>
                    <a:lstStyle/>
                    <a:p>
                      <a:pPr algn="l"/>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2760642107"/>
                  </a:ext>
                </a:extLst>
              </a:tr>
              <a:tr h="365258">
                <a:tc>
                  <a:txBody>
                    <a:bodyPr/>
                    <a:lstStyle/>
                    <a:p>
                      <a:pPr algn="l"/>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90637566"/>
                  </a:ext>
                </a:extLst>
              </a:tr>
              <a:tr h="365258">
                <a:tc>
                  <a:txBody>
                    <a:bodyPr/>
                    <a:lstStyle/>
                    <a:p>
                      <a:pPr algn="l"/>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2646290730"/>
                  </a:ext>
                </a:extLst>
              </a:tr>
            </a:tbl>
          </a:graphicData>
        </a:graphic>
      </p:graphicFrame>
      <p:sp>
        <p:nvSpPr>
          <p:cNvPr id="27" name="TextBox 26">
            <a:extLst>
              <a:ext uri="{FF2B5EF4-FFF2-40B4-BE49-F238E27FC236}">
                <a16:creationId xmlns:a16="http://schemas.microsoft.com/office/drawing/2014/main" id="{0D733CB7-BF73-F475-1E00-FA00D06FBE28}"/>
              </a:ext>
            </a:extLst>
          </p:cNvPr>
          <p:cNvSpPr txBox="1"/>
          <p:nvPr/>
        </p:nvSpPr>
        <p:spPr>
          <a:xfrm>
            <a:off x="6150132" y="5144982"/>
            <a:ext cx="4427752" cy="523220"/>
          </a:xfrm>
          <a:prstGeom prst="rect">
            <a:avLst/>
          </a:prstGeom>
          <a:solidFill>
            <a:schemeClr val="bg1"/>
          </a:solidFill>
          <a:ln w="19050">
            <a:solidFill>
              <a:srgbClr val="E36135"/>
            </a:solidFill>
          </a:ln>
        </p:spPr>
        <p:txBody>
          <a:bodyPr wrap="square" lIns="91440" tIns="91440" rIns="91440" bIns="91440" rtlCol="0">
            <a:spAutoFit/>
          </a:bodyPr>
          <a:lstStyle/>
          <a:p>
            <a:pPr algn="l">
              <a:spcBef>
                <a:spcPts val="600"/>
              </a:spcBef>
            </a:pPr>
            <a:r>
              <a:rPr lang="en-US" sz="1100" dirty="0"/>
              <a:t>Be specific about the time investment needed from the stakeholder to keep expectations clear.</a:t>
            </a:r>
          </a:p>
        </p:txBody>
      </p:sp>
      <p:sp>
        <p:nvSpPr>
          <p:cNvPr id="31" name="Rectangle 30">
            <a:extLst>
              <a:ext uri="{FF2B5EF4-FFF2-40B4-BE49-F238E27FC236}">
                <a16:creationId xmlns:a16="http://schemas.microsoft.com/office/drawing/2014/main" id="{4C673247-E9CA-3323-E380-F4A14CE7DA84}"/>
              </a:ext>
            </a:extLst>
          </p:cNvPr>
          <p:cNvSpPr/>
          <p:nvPr/>
        </p:nvSpPr>
        <p:spPr>
          <a:xfrm>
            <a:off x="3271323" y="2612457"/>
            <a:ext cx="2824673" cy="2322104"/>
          </a:xfrm>
          <a:prstGeom prst="rect">
            <a:avLst/>
          </a:prstGeom>
          <a:noFill/>
          <a:ln w="19050">
            <a:solidFill>
              <a:srgbClr val="E361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ectangle 31">
            <a:extLst>
              <a:ext uri="{FF2B5EF4-FFF2-40B4-BE49-F238E27FC236}">
                <a16:creationId xmlns:a16="http://schemas.microsoft.com/office/drawing/2014/main" id="{B33F8333-5D88-5383-48B0-815AE4532491}"/>
              </a:ext>
            </a:extLst>
          </p:cNvPr>
          <p:cNvSpPr/>
          <p:nvPr/>
        </p:nvSpPr>
        <p:spPr>
          <a:xfrm>
            <a:off x="6094473" y="2612457"/>
            <a:ext cx="2824673" cy="2322104"/>
          </a:xfrm>
          <a:prstGeom prst="rect">
            <a:avLst/>
          </a:prstGeom>
          <a:noFill/>
          <a:ln w="19050">
            <a:solidFill>
              <a:srgbClr val="E361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33" name="Straight Arrow Connector 32">
            <a:extLst>
              <a:ext uri="{FF2B5EF4-FFF2-40B4-BE49-F238E27FC236}">
                <a16:creationId xmlns:a16="http://schemas.microsoft.com/office/drawing/2014/main" id="{84CB96CB-DEB9-517A-5810-3B4F67488857}"/>
              </a:ext>
            </a:extLst>
          </p:cNvPr>
          <p:cNvCxnSpPr>
            <a:cxnSpLocks/>
          </p:cNvCxnSpPr>
          <p:nvPr/>
        </p:nvCxnSpPr>
        <p:spPr>
          <a:xfrm flipV="1">
            <a:off x="4683659" y="4966364"/>
            <a:ext cx="0" cy="331319"/>
          </a:xfrm>
          <a:prstGeom prst="straightConnector1">
            <a:avLst/>
          </a:prstGeom>
          <a:ln w="19050">
            <a:solidFill>
              <a:srgbClr val="E36135"/>
            </a:solidFill>
            <a:headEnd type="none" w="lg" len="med"/>
            <a:tailEnd type="triangle" w="lg" len="med"/>
          </a:ln>
        </p:spPr>
        <p:style>
          <a:lnRef idx="1">
            <a:schemeClr val="accent5"/>
          </a:lnRef>
          <a:fillRef idx="0">
            <a:schemeClr val="accent5"/>
          </a:fillRef>
          <a:effectRef idx="0">
            <a:schemeClr val="accent5"/>
          </a:effectRef>
          <a:fontRef idx="minor">
            <a:schemeClr val="tx1"/>
          </a:fontRef>
        </p:style>
      </p:cxnSp>
      <p:sp>
        <p:nvSpPr>
          <p:cNvPr id="26" name="TextBox 25">
            <a:extLst>
              <a:ext uri="{FF2B5EF4-FFF2-40B4-BE49-F238E27FC236}">
                <a16:creationId xmlns:a16="http://schemas.microsoft.com/office/drawing/2014/main" id="{720826B0-7A04-9118-7FBA-7A11D4368CC2}"/>
              </a:ext>
            </a:extLst>
          </p:cNvPr>
          <p:cNvSpPr txBox="1"/>
          <p:nvPr/>
        </p:nvSpPr>
        <p:spPr>
          <a:xfrm>
            <a:off x="1614116" y="5144982"/>
            <a:ext cx="4441364" cy="523220"/>
          </a:xfrm>
          <a:prstGeom prst="rect">
            <a:avLst/>
          </a:prstGeom>
          <a:solidFill>
            <a:schemeClr val="bg1"/>
          </a:solidFill>
          <a:ln w="19050">
            <a:solidFill>
              <a:srgbClr val="E36135"/>
            </a:solidFill>
          </a:ln>
        </p:spPr>
        <p:txBody>
          <a:bodyPr wrap="square" lIns="91440" tIns="91440" rIns="91440" bIns="91440" rtlCol="0">
            <a:spAutoFit/>
          </a:bodyPr>
          <a:lstStyle/>
          <a:p>
            <a:pPr algn="l">
              <a:spcBef>
                <a:spcPts val="600"/>
              </a:spcBef>
            </a:pPr>
            <a:r>
              <a:rPr lang="en-US" sz="1100" dirty="0"/>
              <a:t>Consider transformation support from cross-functional teams, vendors or third-party consultants.</a:t>
            </a:r>
          </a:p>
        </p:txBody>
      </p:sp>
      <p:pic>
        <p:nvPicPr>
          <p:cNvPr id="2" name="Graphic 1">
            <a:extLst>
              <a:ext uri="{FF2B5EF4-FFF2-40B4-BE49-F238E27FC236}">
                <a16:creationId xmlns:a16="http://schemas.microsoft.com/office/drawing/2014/main" id="{477A2D01-B575-3131-225F-35AF06AE5C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359778" y="5886641"/>
            <a:ext cx="526033" cy="409137"/>
          </a:xfrm>
          <a:prstGeom prst="rect">
            <a:avLst/>
          </a:prstGeom>
        </p:spPr>
      </p:pic>
    </p:spTree>
    <p:extLst>
      <p:ext uri="{BB962C8B-B14F-4D97-AF65-F5344CB8AC3E}">
        <p14:creationId xmlns:p14="http://schemas.microsoft.com/office/powerpoint/2010/main" val="1945696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955B-A723-48A5-C455-840070E98036}"/>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F8460334-2895-EFD9-A02E-FC102EE89DD4}"/>
              </a:ext>
            </a:extLst>
          </p:cNvPr>
          <p:cNvSpPr>
            <a:spLocks noGrp="1"/>
          </p:cNvSpPr>
          <p:nvPr>
            <p:ph type="title"/>
          </p:nvPr>
        </p:nvSpPr>
        <p:spPr>
          <a:xfrm>
            <a:off x="457200" y="661342"/>
            <a:ext cx="11274552" cy="451231"/>
          </a:xfrm>
        </p:spPr>
        <p:txBody>
          <a:bodyPr/>
          <a:lstStyle/>
          <a:p>
            <a:r>
              <a:rPr lang="en-US" dirty="0"/>
              <a:t>8. Success measures</a:t>
            </a:r>
          </a:p>
        </p:txBody>
      </p:sp>
      <p:sp>
        <p:nvSpPr>
          <p:cNvPr id="18" name="TextBox 17">
            <a:extLst>
              <a:ext uri="{FF2B5EF4-FFF2-40B4-BE49-F238E27FC236}">
                <a16:creationId xmlns:a16="http://schemas.microsoft.com/office/drawing/2014/main" id="{72F80E09-C7E8-B598-757F-D13932AB4820}"/>
              </a:ext>
            </a:extLst>
          </p:cNvPr>
          <p:cNvSpPr txBox="1"/>
          <p:nvPr/>
        </p:nvSpPr>
        <p:spPr>
          <a:xfrm>
            <a:off x="924339" y="5871705"/>
            <a:ext cx="4989443" cy="461665"/>
          </a:xfrm>
          <a:prstGeom prst="rect">
            <a:avLst/>
          </a:prstGeom>
          <a:noFill/>
          <a:ln w="19050">
            <a:noFill/>
          </a:ln>
        </p:spPr>
        <p:txBody>
          <a:bodyPr wrap="square" lIns="0" tIns="0" rIns="0" bIns="0">
            <a:spAutoFit/>
          </a:bodyPr>
          <a:lstStyle/>
          <a:p>
            <a:r>
              <a:rPr lang="en-US" sz="1000" dirty="0"/>
              <a:t>Gartner DataHub gives CHROs fast access to the metrics that matter, paired with contextualized insights and objective peer comparisons. </a:t>
            </a:r>
          </a:p>
          <a:p>
            <a:r>
              <a:rPr lang="en-US" sz="1000" b="1" dirty="0">
                <a:hlinkClick r:id="rId3"/>
              </a:rPr>
              <a:t>Learn more about DataHub</a:t>
            </a:r>
            <a:endParaRPr lang="en-US" sz="1000" b="1" dirty="0"/>
          </a:p>
        </p:txBody>
      </p:sp>
      <p:sp>
        <p:nvSpPr>
          <p:cNvPr id="19" name="Rectangle 18">
            <a:extLst>
              <a:ext uri="{FF2B5EF4-FFF2-40B4-BE49-F238E27FC236}">
                <a16:creationId xmlns:a16="http://schemas.microsoft.com/office/drawing/2014/main" id="{04EC4450-250F-29A6-2F37-878484C647C7}"/>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How</a:t>
            </a:r>
          </a:p>
        </p:txBody>
      </p:sp>
      <p:sp>
        <p:nvSpPr>
          <p:cNvPr id="20" name="TextBox 19">
            <a:extLst>
              <a:ext uri="{FF2B5EF4-FFF2-40B4-BE49-F238E27FC236}">
                <a16:creationId xmlns:a16="http://schemas.microsoft.com/office/drawing/2014/main" id="{24B98F00-2CC2-0D43-7000-2DC9C640BEF7}"/>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Standard measurements and methods to assess progress and accomplishments of HR transformation initiatives and their activities.</a:t>
            </a:r>
          </a:p>
          <a:p>
            <a:pPr marL="146304" indent="-146304">
              <a:spcBef>
                <a:spcPts val="0"/>
              </a:spcBef>
              <a:buFont typeface="Arial" panose="020B0604020202020204" pitchFamily="34" charset="0"/>
              <a:buChar char="•"/>
            </a:pPr>
            <a:r>
              <a:rPr lang="en-US" b="0" dirty="0">
                <a:solidFill>
                  <a:srgbClr val="00002D"/>
                </a:solidFill>
              </a:rPr>
              <a:t>Naming the success measures upfront holds the team accountable and enables objective evaluation of the HR transformation.</a:t>
            </a:r>
            <a:endParaRPr lang="en-US" altLang="en-US" b="0" dirty="0">
              <a:solidFill>
                <a:srgbClr val="00002D"/>
              </a:solidFill>
            </a:endParaRPr>
          </a:p>
        </p:txBody>
      </p:sp>
      <p:sp>
        <p:nvSpPr>
          <p:cNvPr id="21" name="TextBox 20">
            <a:extLst>
              <a:ext uri="{FF2B5EF4-FFF2-40B4-BE49-F238E27FC236}">
                <a16:creationId xmlns:a16="http://schemas.microsoft.com/office/drawing/2014/main" id="{409250D5-A410-872D-C6A7-96CEC57BDF6E}"/>
              </a:ext>
            </a:extLst>
          </p:cNvPr>
          <p:cNvSpPr txBox="1"/>
          <p:nvPr/>
        </p:nvSpPr>
        <p:spPr>
          <a:xfrm>
            <a:off x="457201" y="2008642"/>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a:t>
            </a:r>
            <a:endParaRPr lang="en-US" sz="1200" b="1" i="1" dirty="0">
              <a:solidFill>
                <a:srgbClr val="00002D"/>
              </a:solidFill>
              <a:ea typeface="Calibri" panose="020F0502020204030204" pitchFamily="34" charset="0"/>
              <a:cs typeface="Calibri" panose="020F0502020204030204" pitchFamily="34" charset="0"/>
            </a:endParaRPr>
          </a:p>
        </p:txBody>
      </p:sp>
      <p:graphicFrame>
        <p:nvGraphicFramePr>
          <p:cNvPr id="25" name="Table 5">
            <a:extLst>
              <a:ext uri="{FF2B5EF4-FFF2-40B4-BE49-F238E27FC236}">
                <a16:creationId xmlns:a16="http://schemas.microsoft.com/office/drawing/2014/main" id="{A1AEC083-33CC-5E20-C3B2-7B41BF41CB33}"/>
              </a:ext>
            </a:extLst>
          </p:cNvPr>
          <p:cNvGraphicFramePr>
            <a:graphicFrameLocks noGrp="1"/>
          </p:cNvGraphicFramePr>
          <p:nvPr>
            <p:extLst>
              <p:ext uri="{D42A27DB-BD31-4B8C-83A1-F6EECF244321}">
                <p14:modId xmlns:p14="http://schemas.microsoft.com/office/powerpoint/2010/main" val="3007998554"/>
              </p:ext>
            </p:extLst>
          </p:nvPr>
        </p:nvGraphicFramePr>
        <p:xfrm>
          <a:off x="457199" y="2508201"/>
          <a:ext cx="11274550" cy="2543574"/>
        </p:xfrm>
        <a:graphic>
          <a:graphicData uri="http://schemas.openxmlformats.org/drawingml/2006/table">
            <a:tbl>
              <a:tblPr firstRow="1" bandRow="1">
                <a:tableStyleId>{6E25E649-3F16-4E02-A733-19D2CDBF48F0}</a:tableStyleId>
              </a:tblPr>
              <a:tblGrid>
                <a:gridCol w="1610650">
                  <a:extLst>
                    <a:ext uri="{9D8B030D-6E8A-4147-A177-3AD203B41FA5}">
                      <a16:colId xmlns:a16="http://schemas.microsoft.com/office/drawing/2014/main" val="3486081781"/>
                    </a:ext>
                  </a:extLst>
                </a:gridCol>
                <a:gridCol w="1610650">
                  <a:extLst>
                    <a:ext uri="{9D8B030D-6E8A-4147-A177-3AD203B41FA5}">
                      <a16:colId xmlns:a16="http://schemas.microsoft.com/office/drawing/2014/main" val="3237084805"/>
                    </a:ext>
                  </a:extLst>
                </a:gridCol>
                <a:gridCol w="1610650">
                  <a:extLst>
                    <a:ext uri="{9D8B030D-6E8A-4147-A177-3AD203B41FA5}">
                      <a16:colId xmlns:a16="http://schemas.microsoft.com/office/drawing/2014/main" val="1282699574"/>
                    </a:ext>
                  </a:extLst>
                </a:gridCol>
                <a:gridCol w="1610650">
                  <a:extLst>
                    <a:ext uri="{9D8B030D-6E8A-4147-A177-3AD203B41FA5}">
                      <a16:colId xmlns:a16="http://schemas.microsoft.com/office/drawing/2014/main" val="2572726722"/>
                    </a:ext>
                  </a:extLst>
                </a:gridCol>
                <a:gridCol w="1610650">
                  <a:extLst>
                    <a:ext uri="{9D8B030D-6E8A-4147-A177-3AD203B41FA5}">
                      <a16:colId xmlns:a16="http://schemas.microsoft.com/office/drawing/2014/main" val="195219166"/>
                    </a:ext>
                  </a:extLst>
                </a:gridCol>
                <a:gridCol w="1610650">
                  <a:extLst>
                    <a:ext uri="{9D8B030D-6E8A-4147-A177-3AD203B41FA5}">
                      <a16:colId xmlns:a16="http://schemas.microsoft.com/office/drawing/2014/main" val="736010417"/>
                    </a:ext>
                  </a:extLst>
                </a:gridCol>
                <a:gridCol w="1610650">
                  <a:extLst>
                    <a:ext uri="{9D8B030D-6E8A-4147-A177-3AD203B41FA5}">
                      <a16:colId xmlns:a16="http://schemas.microsoft.com/office/drawing/2014/main" val="1570400088"/>
                    </a:ext>
                  </a:extLst>
                </a:gridCol>
              </a:tblGrid>
              <a:tr h="396311">
                <a:tc>
                  <a:txBody>
                    <a:bodyPr/>
                    <a:lstStyle/>
                    <a:p>
                      <a:pPr algn="l"/>
                      <a:r>
                        <a:rPr lang="en-US" sz="1400" dirty="0">
                          <a:solidFill>
                            <a:srgbClr val="B8DEFF"/>
                          </a:solidFill>
                        </a:rPr>
                        <a:t>Initiative and activity</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Metric</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Definition or calculation</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Purpose</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Baseline</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Targets</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Checkpoint interval</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8185648"/>
                  </a:ext>
                </a:extLst>
              </a:tr>
              <a:tr h="395279">
                <a:tc>
                  <a:txBody>
                    <a:bodyPr/>
                    <a:lstStyle/>
                    <a:p>
                      <a:pPr algn="l"/>
                      <a:r>
                        <a:rPr lang="en-US" sz="1100" dirty="0"/>
                        <a:t>Introduce new cloud HCM system: Analyze adoption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a:t>Percentage of employees who are active users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a:t>The proportion of employees that are active users (has signed in at least once since deployment)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a:t>As adoption increases, it will be easier to scale HR processes to support business growth</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a:t>25% (as of MM/DD/YY)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spcAft>
                          <a:spcPts val="600"/>
                        </a:spcAft>
                      </a:pPr>
                      <a:r>
                        <a:rPr lang="en-US" sz="1100" dirty="0"/>
                        <a:t>Short term: </a:t>
                      </a:r>
                      <a:br>
                        <a:rPr lang="en-US" sz="1100" dirty="0"/>
                      </a:br>
                      <a:r>
                        <a:rPr lang="en-US" sz="1100" dirty="0"/>
                        <a:t>75% by 20XX+1</a:t>
                      </a:r>
                    </a:p>
                    <a:p>
                      <a:pPr algn="l">
                        <a:spcAft>
                          <a:spcPts val="600"/>
                        </a:spcAft>
                      </a:pPr>
                      <a:r>
                        <a:rPr lang="en-US" sz="1100" dirty="0"/>
                        <a:t>Long term: </a:t>
                      </a:r>
                      <a:br>
                        <a:rPr lang="en-US" sz="1100" dirty="0"/>
                      </a:br>
                      <a:r>
                        <a:rPr lang="en-US" sz="1100" dirty="0"/>
                        <a:t>100% by 20XX+3</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a:t>Monthly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29779481"/>
                  </a:ext>
                </a:extLst>
              </a:tr>
              <a:tr h="365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2760642107"/>
                  </a:ext>
                </a:extLst>
              </a:tr>
              <a:tr h="365258">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90637566"/>
                  </a:ext>
                </a:extLst>
              </a:tr>
              <a:tr h="365258">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2646290730"/>
                  </a:ext>
                </a:extLst>
              </a:tr>
            </a:tbl>
          </a:graphicData>
        </a:graphic>
      </p:graphicFrame>
      <p:sp>
        <p:nvSpPr>
          <p:cNvPr id="26" name="TextBox 25">
            <a:extLst>
              <a:ext uri="{FF2B5EF4-FFF2-40B4-BE49-F238E27FC236}">
                <a16:creationId xmlns:a16="http://schemas.microsoft.com/office/drawing/2014/main" id="{085FF16B-E575-7E22-384C-0FCCA938AB8B}"/>
              </a:ext>
            </a:extLst>
          </p:cNvPr>
          <p:cNvSpPr txBox="1"/>
          <p:nvPr/>
        </p:nvSpPr>
        <p:spPr>
          <a:xfrm>
            <a:off x="3373059" y="5201762"/>
            <a:ext cx="5442829" cy="523220"/>
          </a:xfrm>
          <a:prstGeom prst="rect">
            <a:avLst/>
          </a:prstGeom>
          <a:solidFill>
            <a:schemeClr val="bg1"/>
          </a:solidFill>
          <a:ln w="19050">
            <a:solidFill>
              <a:srgbClr val="E36135"/>
            </a:solidFill>
          </a:ln>
        </p:spPr>
        <p:txBody>
          <a:bodyPr wrap="square" lIns="91440" tIns="91440" rIns="91440" bIns="91440" rtlCol="0">
            <a:spAutoFit/>
          </a:bodyPr>
          <a:lstStyle/>
          <a:p>
            <a:pPr>
              <a:spcBef>
                <a:spcPts val="600"/>
              </a:spcBef>
            </a:pPr>
            <a:r>
              <a:rPr lang="en-US" sz="1100" dirty="0"/>
              <a:t>Strong HR transformation metrics are specific, tied to broader business goals and are time-bound to short- and long-term targets.</a:t>
            </a:r>
          </a:p>
        </p:txBody>
      </p:sp>
      <p:pic>
        <p:nvPicPr>
          <p:cNvPr id="2" name="Graphic 43">
            <a:extLst>
              <a:ext uri="{FF2B5EF4-FFF2-40B4-BE49-F238E27FC236}">
                <a16:creationId xmlns:a16="http://schemas.microsoft.com/office/drawing/2014/main" id="{74287C35-6E3B-7932-AA57-7478663EA2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443" y="202767"/>
            <a:ext cx="325065" cy="252828"/>
          </a:xfrm>
          <a:prstGeom prst="rect">
            <a:avLst/>
          </a:prstGeom>
        </p:spPr>
      </p:pic>
      <p:pic>
        <p:nvPicPr>
          <p:cNvPr id="3" name="Graphic 2">
            <a:extLst>
              <a:ext uri="{FF2B5EF4-FFF2-40B4-BE49-F238E27FC236}">
                <a16:creationId xmlns:a16="http://schemas.microsoft.com/office/drawing/2014/main" id="{C62A277B-2473-3B4F-94DE-2A4AC09D83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359778" y="5886641"/>
            <a:ext cx="526033" cy="409137"/>
          </a:xfrm>
          <a:prstGeom prst="rect">
            <a:avLst/>
          </a:prstGeom>
        </p:spPr>
      </p:pic>
    </p:spTree>
    <p:extLst>
      <p:ext uri="{BB962C8B-B14F-4D97-AF65-F5344CB8AC3E}">
        <p14:creationId xmlns:p14="http://schemas.microsoft.com/office/powerpoint/2010/main" val="2321841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2791A-80D7-2251-A24C-4795E5467066}"/>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BD09F192-36BE-2CB0-069A-0EFF329845BE}"/>
              </a:ext>
            </a:extLst>
          </p:cNvPr>
          <p:cNvSpPr>
            <a:spLocks noGrp="1"/>
          </p:cNvSpPr>
          <p:nvPr>
            <p:ph type="title"/>
          </p:nvPr>
        </p:nvSpPr>
        <p:spPr>
          <a:xfrm>
            <a:off x="457200" y="661342"/>
            <a:ext cx="11274552" cy="451231"/>
          </a:xfrm>
        </p:spPr>
        <p:txBody>
          <a:bodyPr/>
          <a:lstStyle/>
          <a:p>
            <a:r>
              <a:rPr lang="en-US" dirty="0"/>
              <a:t>9. Timeline</a:t>
            </a:r>
          </a:p>
        </p:txBody>
      </p:sp>
      <p:sp>
        <p:nvSpPr>
          <p:cNvPr id="19" name="Rectangle 18">
            <a:extLst>
              <a:ext uri="{FF2B5EF4-FFF2-40B4-BE49-F238E27FC236}">
                <a16:creationId xmlns:a16="http://schemas.microsoft.com/office/drawing/2014/main" id="{CE5C2EC9-9443-DFAA-1FA3-6BB66C60001A}"/>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How</a:t>
            </a:r>
          </a:p>
        </p:txBody>
      </p:sp>
      <p:sp>
        <p:nvSpPr>
          <p:cNvPr id="20" name="TextBox 19">
            <a:extLst>
              <a:ext uri="{FF2B5EF4-FFF2-40B4-BE49-F238E27FC236}">
                <a16:creationId xmlns:a16="http://schemas.microsoft.com/office/drawing/2014/main" id="{F0DB639E-BB5B-285E-F36F-C38486186B95}"/>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Break down initiatives into discrete activities to identify resourcing and interdependencies within and across chronological transformation initiatives. Add intermediate targets for your success measures to assess progress toward goals along the transformation timeline.</a:t>
            </a:r>
            <a:endParaRPr lang="en-US" altLang="en-US" b="0" dirty="0">
              <a:solidFill>
                <a:srgbClr val="00002D"/>
              </a:solidFill>
            </a:endParaRPr>
          </a:p>
        </p:txBody>
      </p:sp>
      <p:sp>
        <p:nvSpPr>
          <p:cNvPr id="21" name="TextBox 20">
            <a:extLst>
              <a:ext uri="{FF2B5EF4-FFF2-40B4-BE49-F238E27FC236}">
                <a16:creationId xmlns:a16="http://schemas.microsoft.com/office/drawing/2014/main" id="{07791555-B765-74CC-C2C5-FCDE71BB2820}"/>
              </a:ext>
            </a:extLst>
          </p:cNvPr>
          <p:cNvSpPr txBox="1"/>
          <p:nvPr/>
        </p:nvSpPr>
        <p:spPr>
          <a:xfrm>
            <a:off x="457201" y="2034402"/>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a:t>
            </a:r>
            <a:endParaRPr lang="en-US" sz="1200" b="1" i="1" dirty="0">
              <a:solidFill>
                <a:srgbClr val="00002D"/>
              </a:solidFill>
              <a:ea typeface="Calibri" panose="020F0502020204030204" pitchFamily="34" charset="0"/>
              <a:cs typeface="Calibri" panose="020F0502020204030204" pitchFamily="34" charset="0"/>
            </a:endParaRPr>
          </a:p>
        </p:txBody>
      </p:sp>
      <p:graphicFrame>
        <p:nvGraphicFramePr>
          <p:cNvPr id="25" name="Table 5">
            <a:extLst>
              <a:ext uri="{FF2B5EF4-FFF2-40B4-BE49-F238E27FC236}">
                <a16:creationId xmlns:a16="http://schemas.microsoft.com/office/drawing/2014/main" id="{8072FDFD-2193-FF8A-7B40-143FDEA2FD89}"/>
              </a:ext>
            </a:extLst>
          </p:cNvPr>
          <p:cNvGraphicFramePr>
            <a:graphicFrameLocks noGrp="1"/>
          </p:cNvGraphicFramePr>
          <p:nvPr>
            <p:extLst>
              <p:ext uri="{D42A27DB-BD31-4B8C-83A1-F6EECF244321}">
                <p14:modId xmlns:p14="http://schemas.microsoft.com/office/powerpoint/2010/main" val="785172483"/>
              </p:ext>
            </p:extLst>
          </p:nvPr>
        </p:nvGraphicFramePr>
        <p:xfrm>
          <a:off x="457197" y="2667227"/>
          <a:ext cx="11274549" cy="2242893"/>
        </p:xfrm>
        <a:graphic>
          <a:graphicData uri="http://schemas.openxmlformats.org/drawingml/2006/table">
            <a:tbl>
              <a:tblPr firstRow="1" bandRow="1">
                <a:tableStyleId>{6E25E649-3F16-4E02-A733-19D2CDBF48F0}</a:tableStyleId>
              </a:tblPr>
              <a:tblGrid>
                <a:gridCol w="1024959">
                  <a:extLst>
                    <a:ext uri="{9D8B030D-6E8A-4147-A177-3AD203B41FA5}">
                      <a16:colId xmlns:a16="http://schemas.microsoft.com/office/drawing/2014/main" val="3486081781"/>
                    </a:ext>
                  </a:extLst>
                </a:gridCol>
                <a:gridCol w="1024959">
                  <a:extLst>
                    <a:ext uri="{9D8B030D-6E8A-4147-A177-3AD203B41FA5}">
                      <a16:colId xmlns:a16="http://schemas.microsoft.com/office/drawing/2014/main" val="2720937688"/>
                    </a:ext>
                  </a:extLst>
                </a:gridCol>
                <a:gridCol w="1024959">
                  <a:extLst>
                    <a:ext uri="{9D8B030D-6E8A-4147-A177-3AD203B41FA5}">
                      <a16:colId xmlns:a16="http://schemas.microsoft.com/office/drawing/2014/main" val="3237084805"/>
                    </a:ext>
                  </a:extLst>
                </a:gridCol>
                <a:gridCol w="1024959">
                  <a:extLst>
                    <a:ext uri="{9D8B030D-6E8A-4147-A177-3AD203B41FA5}">
                      <a16:colId xmlns:a16="http://schemas.microsoft.com/office/drawing/2014/main" val="1282699574"/>
                    </a:ext>
                  </a:extLst>
                </a:gridCol>
                <a:gridCol w="1024959">
                  <a:extLst>
                    <a:ext uri="{9D8B030D-6E8A-4147-A177-3AD203B41FA5}">
                      <a16:colId xmlns:a16="http://schemas.microsoft.com/office/drawing/2014/main" val="3777148969"/>
                    </a:ext>
                  </a:extLst>
                </a:gridCol>
                <a:gridCol w="1024959">
                  <a:extLst>
                    <a:ext uri="{9D8B030D-6E8A-4147-A177-3AD203B41FA5}">
                      <a16:colId xmlns:a16="http://schemas.microsoft.com/office/drawing/2014/main" val="1055365597"/>
                    </a:ext>
                  </a:extLst>
                </a:gridCol>
                <a:gridCol w="1024959">
                  <a:extLst>
                    <a:ext uri="{9D8B030D-6E8A-4147-A177-3AD203B41FA5}">
                      <a16:colId xmlns:a16="http://schemas.microsoft.com/office/drawing/2014/main" val="1720308842"/>
                    </a:ext>
                  </a:extLst>
                </a:gridCol>
                <a:gridCol w="1024959">
                  <a:extLst>
                    <a:ext uri="{9D8B030D-6E8A-4147-A177-3AD203B41FA5}">
                      <a16:colId xmlns:a16="http://schemas.microsoft.com/office/drawing/2014/main" val="90584401"/>
                    </a:ext>
                  </a:extLst>
                </a:gridCol>
                <a:gridCol w="1024959">
                  <a:extLst>
                    <a:ext uri="{9D8B030D-6E8A-4147-A177-3AD203B41FA5}">
                      <a16:colId xmlns:a16="http://schemas.microsoft.com/office/drawing/2014/main" val="2572726722"/>
                    </a:ext>
                  </a:extLst>
                </a:gridCol>
                <a:gridCol w="1024959">
                  <a:extLst>
                    <a:ext uri="{9D8B030D-6E8A-4147-A177-3AD203B41FA5}">
                      <a16:colId xmlns:a16="http://schemas.microsoft.com/office/drawing/2014/main" val="195219166"/>
                    </a:ext>
                  </a:extLst>
                </a:gridCol>
                <a:gridCol w="1024959">
                  <a:extLst>
                    <a:ext uri="{9D8B030D-6E8A-4147-A177-3AD203B41FA5}">
                      <a16:colId xmlns:a16="http://schemas.microsoft.com/office/drawing/2014/main" val="736010417"/>
                    </a:ext>
                  </a:extLst>
                </a:gridCol>
              </a:tblGrid>
              <a:tr h="396311">
                <a:tc>
                  <a:txBody>
                    <a:bodyPr/>
                    <a:lstStyle/>
                    <a:p>
                      <a:pPr algn="l"/>
                      <a:r>
                        <a:rPr lang="en-US" sz="1400" dirty="0">
                          <a:solidFill>
                            <a:srgbClr val="B8DEFF"/>
                          </a:solidFill>
                        </a:rPr>
                        <a:t> </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1QXX</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2QXX</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3QXX</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4QXX</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1QXX+1</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2QXX+1</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3QXX+1</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chemeClr val="bg1"/>
                          </a:solidFill>
                        </a:rPr>
                        <a:t>4QXX+1</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20XX+1 Targets</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7A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20XX+1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Targets</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7AF"/>
                    </a:solidFill>
                  </a:tcPr>
                </a:tc>
                <a:extLst>
                  <a:ext uri="{0D108BD9-81ED-4DB2-BD59-A6C34878D82A}">
                    <a16:rowId xmlns:a16="http://schemas.microsoft.com/office/drawing/2014/main" val="1628185648"/>
                  </a:ext>
                </a:extLst>
              </a:tr>
              <a:tr h="0">
                <a:tc gridSpan="11">
                  <a:txBody>
                    <a:bodyPr/>
                    <a:lstStyle/>
                    <a:p>
                      <a:pPr algn="l"/>
                      <a:endParaRPr lang="en-US" sz="100" b="1" dirty="0">
                        <a:solidFill>
                          <a:schemeClr val="tx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endParaRPr lang="en-US"/>
                    </a:p>
                  </a:txBody>
                  <a:tcPr/>
                </a:tc>
                <a:tc hMerge="1">
                  <a:txBody>
                    <a:bodyPr/>
                    <a:lstStyle/>
                    <a:p>
                      <a:pPr algn="ctr"/>
                      <a:endParaRPr lang="en-US" sz="110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endParaRPr lang="en-US"/>
                    </a:p>
                  </a:txBody>
                  <a:tcPr/>
                </a:tc>
                <a:tc hMerge="1">
                  <a:txBody>
                    <a:bodyPr/>
                    <a:lstStyle/>
                    <a:p>
                      <a:pPr algn="ctr"/>
                      <a:endParaRPr lang="en-US" sz="110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46304" indent="-146304" algn="l">
                        <a:buFont typeface="Arial" panose="020B0604020202020204" pitchFamily="34" charset="0"/>
                        <a:buChar char="•"/>
                      </a:pPr>
                      <a:endParaRPr lang="en-US" sz="1100" dirty="0">
                        <a:solidFill>
                          <a:schemeClr val="tx1"/>
                        </a:solidFill>
                      </a:endParaRP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marL="146304" indent="-146304" algn="l">
                        <a:buFont typeface="Arial" panose="020B0604020202020204" pitchFamily="34" charset="0"/>
                        <a:buChar char="•"/>
                      </a:pPr>
                      <a:endParaRPr lang="en-US" sz="1100" dirty="0">
                        <a:solidFill>
                          <a:schemeClr val="tx1"/>
                        </a:solidFill>
                      </a:endParaRP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extLst>
                  <a:ext uri="{0D108BD9-81ED-4DB2-BD59-A6C34878D82A}">
                    <a16:rowId xmlns:a16="http://schemas.microsoft.com/office/drawing/2014/main" val="920069603"/>
                  </a:ext>
                </a:extLst>
              </a:tr>
              <a:tr h="395279">
                <a:tc rowSpan="2">
                  <a:txBody>
                    <a:bodyPr/>
                    <a:lstStyle/>
                    <a:p>
                      <a:pPr algn="l"/>
                      <a:r>
                        <a:rPr lang="en-US" sz="1300" b="1" dirty="0">
                          <a:solidFill>
                            <a:srgbClr val="B8DEFF"/>
                          </a:solidFill>
                        </a:rPr>
                        <a:t>Example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869"/>
                    </a:solidFill>
                  </a:tcPr>
                </a:tc>
                <a:tc gridSpan="2">
                  <a:txBody>
                    <a:bodyPr/>
                    <a:lstStyle/>
                    <a:p>
                      <a:pPr algn="ctr"/>
                      <a:r>
                        <a:rPr lang="en-US" sz="1200" dirty="0">
                          <a:solidFill>
                            <a:schemeClr val="tx1"/>
                          </a:solidFill>
                        </a:rPr>
                        <a:t>Identify offerings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endParaRP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gridSpan="2">
                  <a:txBody>
                    <a:bodyPr/>
                    <a:lstStyle/>
                    <a:p>
                      <a:pPr algn="ctr"/>
                      <a:r>
                        <a:rPr lang="en-US" sz="1200" dirty="0">
                          <a:solidFill>
                            <a:schemeClr val="tx1"/>
                          </a:solidFill>
                        </a:rPr>
                        <a:t>Manage setup</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l"/>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gridSpan="4">
                  <a:txBody>
                    <a:bodyPr/>
                    <a:lstStyle/>
                    <a:p>
                      <a:pPr algn="ctr"/>
                      <a:r>
                        <a:rPr lang="en-US" sz="1200" dirty="0">
                          <a:solidFill>
                            <a:schemeClr val="tx1"/>
                          </a:solidFill>
                        </a:rPr>
                        <a:t>Analyze adoption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l"/>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l"/>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rowSpan="2">
                  <a:txBody>
                    <a:bodyPr/>
                    <a:lstStyle/>
                    <a:p>
                      <a:pPr marL="146304" indent="-146304" algn="l">
                        <a:buFont typeface="Arial" panose="020B0604020202020204" pitchFamily="34" charset="0"/>
                        <a:buChar char="•"/>
                      </a:pPr>
                      <a:r>
                        <a:rPr lang="en-US" sz="1200" dirty="0">
                          <a:solidFill>
                            <a:schemeClr val="tx1"/>
                          </a:solidFill>
                        </a:rPr>
                        <a:t>75% adoption</a:t>
                      </a: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rowSpan="2">
                  <a:txBody>
                    <a:bodyPr/>
                    <a:lstStyle/>
                    <a:p>
                      <a:pPr marL="146304" indent="-146304" algn="l">
                        <a:buFont typeface="Arial" panose="020B0604020202020204" pitchFamily="34" charset="0"/>
                        <a:buChar char="•"/>
                      </a:pPr>
                      <a:r>
                        <a:rPr lang="en-US" sz="1200" dirty="0">
                          <a:solidFill>
                            <a:schemeClr val="tx1"/>
                          </a:solidFill>
                        </a:rPr>
                        <a:t>100% adoption</a:t>
                      </a: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3529779481"/>
                  </a:ext>
                </a:extLst>
              </a:tr>
              <a:tr h="365258">
                <a:tc vMerge="1">
                  <a:txBody>
                    <a:bodyPr/>
                    <a:lstStyle/>
                    <a:p>
                      <a:pPr algn="l"/>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ct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gridSpan="3">
                  <a:txBody>
                    <a:bodyPr/>
                    <a:lstStyle/>
                    <a:p>
                      <a:pPr algn="ctr"/>
                      <a:r>
                        <a:rPr lang="en-US" sz="1200" dirty="0">
                          <a:solidFill>
                            <a:schemeClr val="tx1"/>
                          </a:solidFill>
                        </a:rPr>
                        <a:t>Configure offerings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l"/>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pPr algn="l"/>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ctr"/>
                      <a:r>
                        <a:rPr lang="en-US" sz="1200" dirty="0">
                          <a:solidFill>
                            <a:schemeClr val="tx1"/>
                          </a:solidFill>
                        </a:rPr>
                        <a:t>Deploy</a:t>
                      </a: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a:txBody>
                    <a:bodyPr/>
                    <a:lstStyle/>
                    <a:p>
                      <a:pPr algn="ct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ct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ct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vMerge="1">
                  <a:txBody>
                    <a:bodyPr/>
                    <a:lstStyle/>
                    <a:p>
                      <a:endParaRP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vMerge="1">
                  <a:txBody>
                    <a:bodyPr/>
                    <a:lstStyle/>
                    <a:p>
                      <a:endParaRP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2760642107"/>
                  </a:ext>
                </a:extLst>
              </a:tr>
              <a:tr h="0">
                <a:tc gridSpan="11">
                  <a:txBody>
                    <a:bodyPr/>
                    <a:lstStyle/>
                    <a:p>
                      <a:pPr marL="146304" indent="-146304" algn="l"/>
                      <a:endParaRPr lang="en-US" sz="100" b="1" dirty="0">
                        <a:solidFill>
                          <a:srgbClr val="B8DEFF"/>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endParaRPr lang="en-US"/>
                    </a:p>
                  </a:txBody>
                  <a:tcPr/>
                </a:tc>
                <a:tc hMerge="1">
                  <a:txBody>
                    <a:bodyPr/>
                    <a:lstStyle/>
                    <a:p>
                      <a:endParaRPr lang="en-US"/>
                    </a:p>
                  </a:txBody>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pPr marL="146304" indent="-146304" algn="l">
                        <a:buFont typeface="Arial" panose="020B0604020202020204" pitchFamily="34" charset="0"/>
                        <a:buChar char="•"/>
                      </a:pPr>
                      <a:endParaRPr lang="en-US" sz="1100" dirty="0">
                        <a:solidFill>
                          <a:schemeClr val="tx1"/>
                        </a:solidFill>
                      </a:endParaRP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marL="146304" indent="-146304" algn="l">
                        <a:buFont typeface="Arial" panose="020B0604020202020204" pitchFamily="34" charset="0"/>
                        <a:buChar char="•"/>
                      </a:pPr>
                      <a:endParaRPr lang="en-US" sz="1100" dirty="0">
                        <a:solidFill>
                          <a:schemeClr val="tx1"/>
                        </a:solidFill>
                      </a:endParaRP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extLst>
                  <a:ext uri="{0D108BD9-81ED-4DB2-BD59-A6C34878D82A}">
                    <a16:rowId xmlns:a16="http://schemas.microsoft.com/office/drawing/2014/main" val="1156392101"/>
                  </a:ext>
                </a:extLst>
              </a:tr>
              <a:tr h="36525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B8DEFF"/>
                          </a:solidFill>
                        </a:rPr>
                        <a:t>Initiative 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869"/>
                    </a:solidFill>
                  </a:tcPr>
                </a:tc>
                <a:tc gridSpan="2">
                  <a:txBody>
                    <a:bodyPr/>
                    <a:lstStyle/>
                    <a:p>
                      <a:pPr algn="ctr"/>
                      <a:r>
                        <a:rPr lang="en-US" sz="1200" dirty="0">
                          <a:solidFill>
                            <a:schemeClr val="tx1"/>
                          </a:solidFill>
                        </a:rPr>
                        <a:t>Activity</a:t>
                      </a: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gridSpan="2">
                  <a:txBody>
                    <a:bodyPr/>
                    <a:lstStyle/>
                    <a:p>
                      <a:pPr algn="ctr"/>
                      <a:r>
                        <a:rPr lang="en-US" sz="1200" dirty="0">
                          <a:solidFill>
                            <a:schemeClr val="tx1"/>
                          </a:solidFill>
                        </a:rPr>
                        <a:t>Activity</a:t>
                      </a: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gridSpan="4">
                  <a:txBody>
                    <a:bodyPr/>
                    <a:lstStyle/>
                    <a:p>
                      <a:pPr algn="ctr"/>
                      <a:r>
                        <a:rPr lang="en-US" sz="1200" dirty="0">
                          <a:solidFill>
                            <a:schemeClr val="tx1"/>
                          </a:solidFill>
                        </a:rPr>
                        <a:t>Activity</a:t>
                      </a: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rowSpan="2">
                  <a:txBody>
                    <a:bodyPr/>
                    <a:lstStyle/>
                    <a:p>
                      <a:pPr marL="146304" indent="-146304" algn="l">
                        <a:buFont typeface="Arial" panose="020B0604020202020204" pitchFamily="34" charset="0"/>
                        <a:buChar char="•"/>
                      </a:pPr>
                      <a:r>
                        <a:rPr lang="en-US" sz="1200" dirty="0" err="1"/>
                        <a:t>Xxxxx</a:t>
                      </a:r>
                      <a:endParaRPr lang="en-US" sz="1200" dirty="0"/>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rowSpan="2">
                  <a:txBody>
                    <a:bodyPr/>
                    <a:lstStyle/>
                    <a:p>
                      <a:pPr marL="146304" indent="-146304" algn="l">
                        <a:buFont typeface="Arial" panose="020B0604020202020204" pitchFamily="34" charset="0"/>
                        <a:buChar char="•"/>
                      </a:pPr>
                      <a:r>
                        <a:rPr lang="en-US" sz="1200" dirty="0" err="1"/>
                        <a:t>Xxxxx</a:t>
                      </a:r>
                      <a:endParaRPr lang="en-US" sz="1200" dirty="0"/>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1990637566"/>
                  </a:ext>
                </a:extLst>
              </a:tr>
              <a:tr h="365258">
                <a:tc vMerge="1">
                  <a:txBody>
                    <a:bodyPr/>
                    <a:lstStyle/>
                    <a:p>
                      <a:pPr algn="l"/>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96FF"/>
                    </a:solidFill>
                  </a:tcPr>
                </a:tc>
                <a:tc>
                  <a:txBody>
                    <a:bodyPr/>
                    <a:lstStyle/>
                    <a:p>
                      <a:pPr algn="ct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gridSpan="3">
                  <a:txBody>
                    <a:bodyPr/>
                    <a:lstStyle/>
                    <a:p>
                      <a:pPr algn="ctr"/>
                      <a:r>
                        <a:rPr lang="en-US" sz="1200" dirty="0">
                          <a:solidFill>
                            <a:schemeClr val="tx1"/>
                          </a:solidFill>
                        </a:rPr>
                        <a:t>Activity</a:t>
                      </a: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gridSpan="2">
                  <a:txBody>
                    <a:bodyPr/>
                    <a:lstStyle/>
                    <a:p>
                      <a:pPr algn="ctr"/>
                      <a:r>
                        <a:rPr lang="en-US" sz="1200" dirty="0">
                          <a:solidFill>
                            <a:schemeClr val="tx1"/>
                          </a:solidFill>
                        </a:rPr>
                        <a:t>Activity</a:t>
                      </a: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8DEFF"/>
                    </a:solidFill>
                  </a:tcPr>
                </a:tc>
                <a:tc h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ct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ctr"/>
                      <a:endParaRPr lang="en-US" sz="12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v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vMerge="1">
                  <a:txBody>
                    <a:bodyPr/>
                    <a:lstStyle/>
                    <a:p>
                      <a:pPr algn="ctr"/>
                      <a:endParaRPr lang="en-US" sz="11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2646290730"/>
                  </a:ext>
                </a:extLst>
              </a:tr>
            </a:tbl>
          </a:graphicData>
        </a:graphic>
      </p:graphicFrame>
      <p:pic>
        <p:nvPicPr>
          <p:cNvPr id="2" name="Graphic 43">
            <a:extLst>
              <a:ext uri="{FF2B5EF4-FFF2-40B4-BE49-F238E27FC236}">
                <a16:creationId xmlns:a16="http://schemas.microsoft.com/office/drawing/2014/main" id="{D38B64FC-1423-0861-6DDE-DAA9E6C11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443" y="202767"/>
            <a:ext cx="325065" cy="252828"/>
          </a:xfrm>
          <a:prstGeom prst="rect">
            <a:avLst/>
          </a:prstGeom>
        </p:spPr>
      </p:pic>
    </p:spTree>
    <p:extLst>
      <p:ext uri="{BB962C8B-B14F-4D97-AF65-F5344CB8AC3E}">
        <p14:creationId xmlns:p14="http://schemas.microsoft.com/office/powerpoint/2010/main" val="4084412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57342-0D49-A67F-445A-31FC4F526B37}"/>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39E34FDA-D603-6AEC-473A-6634F744934D}"/>
              </a:ext>
            </a:extLst>
          </p:cNvPr>
          <p:cNvSpPr>
            <a:spLocks noGrp="1"/>
          </p:cNvSpPr>
          <p:nvPr>
            <p:ph type="title"/>
          </p:nvPr>
        </p:nvSpPr>
        <p:spPr>
          <a:xfrm>
            <a:off x="457200" y="661342"/>
            <a:ext cx="11274552" cy="451231"/>
          </a:xfrm>
        </p:spPr>
        <p:txBody>
          <a:bodyPr/>
          <a:lstStyle/>
          <a:p>
            <a:r>
              <a:rPr lang="en-US" dirty="0"/>
              <a:t>10. Communication plan</a:t>
            </a:r>
          </a:p>
        </p:txBody>
      </p:sp>
      <p:sp>
        <p:nvSpPr>
          <p:cNvPr id="19" name="Rectangle 18">
            <a:extLst>
              <a:ext uri="{FF2B5EF4-FFF2-40B4-BE49-F238E27FC236}">
                <a16:creationId xmlns:a16="http://schemas.microsoft.com/office/drawing/2014/main" id="{BD117D2D-FF05-4051-7250-B4A2D078B3D8}"/>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How</a:t>
            </a:r>
          </a:p>
        </p:txBody>
      </p:sp>
      <p:sp>
        <p:nvSpPr>
          <p:cNvPr id="20" name="TextBox 19">
            <a:extLst>
              <a:ext uri="{FF2B5EF4-FFF2-40B4-BE49-F238E27FC236}">
                <a16:creationId xmlns:a16="http://schemas.microsoft.com/office/drawing/2014/main" id="{9F661658-AD74-5D25-4071-D9AAAB5E1B64}"/>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An initial plan, tailored to the stakeholder/audience, for communicating about HR transformation.</a:t>
            </a:r>
          </a:p>
          <a:p>
            <a:pPr marL="146304" indent="-146304">
              <a:spcBef>
                <a:spcPts val="0"/>
              </a:spcBef>
              <a:buFont typeface="Arial" panose="020B0604020202020204" pitchFamily="34" charset="0"/>
              <a:buChar char="•"/>
            </a:pPr>
            <a:r>
              <a:rPr lang="en-US" b="0" dirty="0">
                <a:solidFill>
                  <a:srgbClr val="00002D"/>
                </a:solidFill>
              </a:rPr>
              <a:t>Clear, consistent and early communication promotes employee buy-in, prevents misinformation and reduces anxiety and frustration.</a:t>
            </a:r>
            <a:endParaRPr lang="en-US" altLang="en-US" b="0" dirty="0">
              <a:solidFill>
                <a:srgbClr val="00002D"/>
              </a:solidFill>
            </a:endParaRPr>
          </a:p>
        </p:txBody>
      </p:sp>
      <p:sp>
        <p:nvSpPr>
          <p:cNvPr id="21" name="TextBox 20">
            <a:extLst>
              <a:ext uri="{FF2B5EF4-FFF2-40B4-BE49-F238E27FC236}">
                <a16:creationId xmlns:a16="http://schemas.microsoft.com/office/drawing/2014/main" id="{5671A690-9082-845D-550A-917A822795C9}"/>
              </a:ext>
            </a:extLst>
          </p:cNvPr>
          <p:cNvSpPr txBox="1"/>
          <p:nvPr/>
        </p:nvSpPr>
        <p:spPr>
          <a:xfrm>
            <a:off x="457201" y="2040446"/>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Examples:</a:t>
            </a:r>
            <a:endParaRPr lang="en-US" sz="1200" b="1" i="1" dirty="0">
              <a:solidFill>
                <a:srgbClr val="00002D"/>
              </a:solidFill>
              <a:ea typeface="Calibri" panose="020F0502020204030204" pitchFamily="34" charset="0"/>
              <a:cs typeface="Calibri" panose="020F0502020204030204" pitchFamily="34" charset="0"/>
            </a:endParaRPr>
          </a:p>
        </p:txBody>
      </p:sp>
      <p:graphicFrame>
        <p:nvGraphicFramePr>
          <p:cNvPr id="25" name="Table 5">
            <a:extLst>
              <a:ext uri="{FF2B5EF4-FFF2-40B4-BE49-F238E27FC236}">
                <a16:creationId xmlns:a16="http://schemas.microsoft.com/office/drawing/2014/main" id="{4F628CE1-2350-31F2-ECAE-F0EB6DB3B496}"/>
              </a:ext>
            </a:extLst>
          </p:cNvPr>
          <p:cNvGraphicFramePr>
            <a:graphicFrameLocks noGrp="1"/>
          </p:cNvGraphicFramePr>
          <p:nvPr>
            <p:extLst>
              <p:ext uri="{D42A27DB-BD31-4B8C-83A1-F6EECF244321}">
                <p14:modId xmlns:p14="http://schemas.microsoft.com/office/powerpoint/2010/main" val="1425307706"/>
              </p:ext>
            </p:extLst>
          </p:nvPr>
        </p:nvGraphicFramePr>
        <p:xfrm>
          <a:off x="457199" y="2652968"/>
          <a:ext cx="11274552" cy="1691209"/>
        </p:xfrm>
        <a:graphic>
          <a:graphicData uri="http://schemas.openxmlformats.org/drawingml/2006/table">
            <a:tbl>
              <a:tblPr firstRow="1" bandRow="1">
                <a:tableStyleId>{6E25E649-3F16-4E02-A733-19D2CDBF48F0}</a:tableStyleId>
              </a:tblPr>
              <a:tblGrid>
                <a:gridCol w="1879092">
                  <a:extLst>
                    <a:ext uri="{9D8B030D-6E8A-4147-A177-3AD203B41FA5}">
                      <a16:colId xmlns:a16="http://schemas.microsoft.com/office/drawing/2014/main" val="3486081781"/>
                    </a:ext>
                  </a:extLst>
                </a:gridCol>
                <a:gridCol w="1879092">
                  <a:extLst>
                    <a:ext uri="{9D8B030D-6E8A-4147-A177-3AD203B41FA5}">
                      <a16:colId xmlns:a16="http://schemas.microsoft.com/office/drawing/2014/main" val="3237084805"/>
                    </a:ext>
                  </a:extLst>
                </a:gridCol>
                <a:gridCol w="1879092">
                  <a:extLst>
                    <a:ext uri="{9D8B030D-6E8A-4147-A177-3AD203B41FA5}">
                      <a16:colId xmlns:a16="http://schemas.microsoft.com/office/drawing/2014/main" val="1282699574"/>
                    </a:ext>
                  </a:extLst>
                </a:gridCol>
                <a:gridCol w="1879092">
                  <a:extLst>
                    <a:ext uri="{9D8B030D-6E8A-4147-A177-3AD203B41FA5}">
                      <a16:colId xmlns:a16="http://schemas.microsoft.com/office/drawing/2014/main" val="2572726722"/>
                    </a:ext>
                  </a:extLst>
                </a:gridCol>
                <a:gridCol w="1879092">
                  <a:extLst>
                    <a:ext uri="{9D8B030D-6E8A-4147-A177-3AD203B41FA5}">
                      <a16:colId xmlns:a16="http://schemas.microsoft.com/office/drawing/2014/main" val="195219166"/>
                    </a:ext>
                  </a:extLst>
                </a:gridCol>
                <a:gridCol w="1879092">
                  <a:extLst>
                    <a:ext uri="{9D8B030D-6E8A-4147-A177-3AD203B41FA5}">
                      <a16:colId xmlns:a16="http://schemas.microsoft.com/office/drawing/2014/main" val="736010417"/>
                    </a:ext>
                  </a:extLst>
                </a:gridCol>
              </a:tblGrid>
              <a:tr h="396311">
                <a:tc>
                  <a:txBody>
                    <a:bodyPr/>
                    <a:lstStyle/>
                    <a:p>
                      <a:pPr algn="l"/>
                      <a:r>
                        <a:rPr lang="en-US" sz="1400" dirty="0">
                          <a:solidFill>
                            <a:srgbClr val="B8DEFF"/>
                          </a:solidFill>
                        </a:rPr>
                        <a:t>Purpose</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Message</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Audience</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B8DEFF"/>
                          </a:solidFill>
                        </a:rPr>
                        <a:t>Communicator</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Channel</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a:r>
                        <a:rPr lang="en-US" sz="1400" dirty="0">
                          <a:solidFill>
                            <a:srgbClr val="B8DEFF"/>
                          </a:solidFill>
                        </a:rPr>
                        <a:t>Timing</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8185648"/>
                  </a:ext>
                </a:extLst>
              </a:tr>
              <a:tr h="395279">
                <a:tc>
                  <a:txBody>
                    <a:bodyPr/>
                    <a:lstStyle/>
                    <a:p>
                      <a:r>
                        <a:rPr lang="en-US" sz="1100" dirty="0"/>
                        <a:t>Announcement: Formally announce the transformation’s start, explain its purpose and goals.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r>
                        <a:rPr lang="en-US" sz="1100" dirty="0"/>
                        <a:t>“This transformation will introduce new technology to improve the way we work.”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r>
                        <a:rPr lang="en-US" sz="1100" dirty="0"/>
                        <a:t>All HR and business leaders, employees and managers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gn="l"/>
                      <a:r>
                        <a:rPr lang="en-US" sz="1100" dirty="0"/>
                        <a:t>CHRO</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r>
                        <a:rPr lang="en-US" sz="1100" dirty="0"/>
                        <a:t>Townhall, followed by email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r>
                        <a:rPr lang="en-US" sz="1100" dirty="0"/>
                        <a:t>January 1, 20XX</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29779481"/>
                  </a:ext>
                </a:extLst>
              </a:tr>
              <a:tr h="365258">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algn="l"/>
                      <a:r>
                        <a:rPr lang="en-US" sz="1100" dirty="0" err="1"/>
                        <a:t>Xxxxx</a:t>
                      </a:r>
                      <a:endParaRPr lang="en-US" sz="11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2760642107"/>
                  </a:ext>
                </a:extLst>
              </a:tr>
            </a:tbl>
          </a:graphicData>
        </a:graphic>
      </p:graphicFrame>
      <p:sp>
        <p:nvSpPr>
          <p:cNvPr id="26" name="TextBox 25">
            <a:extLst>
              <a:ext uri="{FF2B5EF4-FFF2-40B4-BE49-F238E27FC236}">
                <a16:creationId xmlns:a16="http://schemas.microsoft.com/office/drawing/2014/main" id="{789AB03F-28C5-83E5-FAAA-351810A97213}"/>
              </a:ext>
            </a:extLst>
          </p:cNvPr>
          <p:cNvSpPr txBox="1"/>
          <p:nvPr/>
        </p:nvSpPr>
        <p:spPr>
          <a:xfrm>
            <a:off x="457197" y="4624950"/>
            <a:ext cx="5486400" cy="692497"/>
          </a:xfrm>
          <a:prstGeom prst="rect">
            <a:avLst/>
          </a:prstGeom>
          <a:solidFill>
            <a:schemeClr val="bg1"/>
          </a:solidFill>
          <a:ln w="19050">
            <a:solidFill>
              <a:srgbClr val="E36135"/>
            </a:solidFill>
          </a:ln>
        </p:spPr>
        <p:txBody>
          <a:bodyPr wrap="square" lIns="91440" tIns="91440" rIns="91440" bIns="91440" rtlCol="0">
            <a:spAutoFit/>
          </a:bodyPr>
          <a:lstStyle/>
          <a:p>
            <a:pPr>
              <a:spcBef>
                <a:spcPts val="600"/>
              </a:spcBef>
            </a:pPr>
            <a:r>
              <a:rPr lang="en-US" sz="1100" dirty="0"/>
              <a:t>Involve internal and external stakeholder groups affected by the change at each step in the transformation. Consider how they may be affected, what role they can play in facilitating the implementation and how their teams may operate differently. </a:t>
            </a:r>
          </a:p>
        </p:txBody>
      </p:sp>
      <p:pic>
        <p:nvPicPr>
          <p:cNvPr id="2" name="Graphic 43">
            <a:extLst>
              <a:ext uri="{FF2B5EF4-FFF2-40B4-BE49-F238E27FC236}">
                <a16:creationId xmlns:a16="http://schemas.microsoft.com/office/drawing/2014/main" id="{EEA8E9D9-BA1C-8C99-9D8B-B922D5B404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443" y="202767"/>
            <a:ext cx="325065" cy="252828"/>
          </a:xfrm>
          <a:prstGeom prst="rect">
            <a:avLst/>
          </a:prstGeom>
        </p:spPr>
      </p:pic>
      <p:sp>
        <p:nvSpPr>
          <p:cNvPr id="3" name="TextBox 2">
            <a:extLst>
              <a:ext uri="{FF2B5EF4-FFF2-40B4-BE49-F238E27FC236}">
                <a16:creationId xmlns:a16="http://schemas.microsoft.com/office/drawing/2014/main" id="{A6015540-06AA-41DB-FD9E-0B21157CD082}"/>
              </a:ext>
            </a:extLst>
          </p:cNvPr>
          <p:cNvSpPr txBox="1"/>
          <p:nvPr/>
        </p:nvSpPr>
        <p:spPr>
          <a:xfrm>
            <a:off x="6245351" y="4624950"/>
            <a:ext cx="5486400" cy="692497"/>
          </a:xfrm>
          <a:prstGeom prst="rect">
            <a:avLst/>
          </a:prstGeom>
          <a:solidFill>
            <a:schemeClr val="bg1"/>
          </a:solidFill>
          <a:ln w="19050">
            <a:solidFill>
              <a:srgbClr val="E36135"/>
            </a:solidFill>
          </a:ln>
        </p:spPr>
        <p:txBody>
          <a:bodyPr wrap="square" lIns="91440" tIns="91440" rIns="91440" bIns="91440" rtlCol="0">
            <a:spAutoFit/>
          </a:bodyPr>
          <a:lstStyle/>
          <a:p>
            <a:pPr>
              <a:spcBef>
                <a:spcPts val="600"/>
              </a:spcBef>
            </a:pPr>
            <a:r>
              <a:rPr lang="en-US" sz="1100" dirty="0"/>
              <a:t>An effective communication plan includes a variety of messages, channels and communicators to appeal to different stakeholder segments and reinforce the change.</a:t>
            </a:r>
          </a:p>
        </p:txBody>
      </p:sp>
    </p:spTree>
    <p:extLst>
      <p:ext uri="{BB962C8B-B14F-4D97-AF65-F5344CB8AC3E}">
        <p14:creationId xmlns:p14="http://schemas.microsoft.com/office/powerpoint/2010/main" val="3613405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8BAE-10EB-1E22-4DA3-EE33446F9D03}"/>
              </a:ext>
            </a:extLst>
          </p:cNvPr>
          <p:cNvSpPr>
            <a:spLocks noGrp="1"/>
          </p:cNvSpPr>
          <p:nvPr>
            <p:ph type="title"/>
          </p:nvPr>
        </p:nvSpPr>
        <p:spPr>
          <a:xfrm>
            <a:off x="457200" y="361950"/>
            <a:ext cx="11399520" cy="889099"/>
          </a:xfrm>
        </p:spPr>
        <p:txBody>
          <a:bodyPr/>
          <a:lstStyle/>
          <a:p>
            <a:r>
              <a:rPr lang="en-US" sz="2400" dirty="0"/>
              <a:t>Trusted insights, tailored guidance and execution tools backed by 25,000+ annual CHRO conversations, 200+ HR experts and dozens of quantitative studies</a:t>
            </a:r>
          </a:p>
        </p:txBody>
      </p:sp>
      <p:sp>
        <p:nvSpPr>
          <p:cNvPr id="4" name="TextBox 3">
            <a:extLst>
              <a:ext uri="{FF2B5EF4-FFF2-40B4-BE49-F238E27FC236}">
                <a16:creationId xmlns:a16="http://schemas.microsoft.com/office/drawing/2014/main" id="{8962F514-BF6C-73CF-B24E-AB7ADEA8575F}"/>
              </a:ext>
            </a:extLst>
          </p:cNvPr>
          <p:cNvSpPr txBox="1"/>
          <p:nvPr/>
        </p:nvSpPr>
        <p:spPr>
          <a:xfrm>
            <a:off x="420717" y="1426250"/>
            <a:ext cx="6096000" cy="276999"/>
          </a:xfrm>
          <a:prstGeom prst="rect">
            <a:avLst/>
          </a:prstGeom>
          <a:noFill/>
        </p:spPr>
        <p:txBody>
          <a:bodyPr wrap="square" lIns="0" tIns="0" rIns="0" bIns="0">
            <a:spAutoFit/>
          </a:bodyPr>
          <a:lstStyle/>
          <a:p>
            <a:pPr>
              <a:buClr>
                <a:prstClr val="black"/>
              </a:buClr>
              <a:defRPr/>
            </a:pPr>
            <a:r>
              <a:rPr lang="en-US" dirty="0">
                <a:solidFill>
                  <a:srgbClr val="1F96FF"/>
                </a:solidFill>
                <a:latin typeface="+mj-lt"/>
              </a:rPr>
              <a:t>Gartner for CHROs</a:t>
            </a:r>
          </a:p>
        </p:txBody>
      </p:sp>
      <p:sp>
        <p:nvSpPr>
          <p:cNvPr id="6" name="TextBox 5">
            <a:extLst>
              <a:ext uri="{FF2B5EF4-FFF2-40B4-BE49-F238E27FC236}">
                <a16:creationId xmlns:a16="http://schemas.microsoft.com/office/drawing/2014/main" id="{58835DB1-586D-CDBA-A211-B4EC1304EEE8}"/>
              </a:ext>
            </a:extLst>
          </p:cNvPr>
          <p:cNvSpPr txBox="1"/>
          <p:nvPr/>
        </p:nvSpPr>
        <p:spPr>
          <a:xfrm>
            <a:off x="342900" y="1703249"/>
            <a:ext cx="6096000" cy="584775"/>
          </a:xfrm>
          <a:prstGeom prst="rect">
            <a:avLst/>
          </a:prstGeom>
          <a:noFill/>
        </p:spPr>
        <p:txBody>
          <a:bodyPr wrap="square">
            <a:spAutoFit/>
          </a:bodyPr>
          <a:lstStyle/>
          <a:p>
            <a:pPr>
              <a:buNone/>
            </a:pPr>
            <a:r>
              <a:rPr lang="en-US" sz="1600" dirty="0">
                <a:effectLst/>
              </a:rPr>
              <a:t>Achieve your mission-critical priorities with personalized guidance from an experienced Executive Partner.</a:t>
            </a:r>
          </a:p>
        </p:txBody>
      </p:sp>
      <p:grpSp>
        <p:nvGrpSpPr>
          <p:cNvPr id="11" name="Group 10">
            <a:extLst>
              <a:ext uri="{FF2B5EF4-FFF2-40B4-BE49-F238E27FC236}">
                <a16:creationId xmlns:a16="http://schemas.microsoft.com/office/drawing/2014/main" id="{AA1FF8DF-F0CF-0F8D-1C35-8FB89535D89B}"/>
              </a:ext>
            </a:extLst>
          </p:cNvPr>
          <p:cNvGrpSpPr/>
          <p:nvPr/>
        </p:nvGrpSpPr>
        <p:grpSpPr>
          <a:xfrm>
            <a:off x="457200" y="2847500"/>
            <a:ext cx="11254740" cy="1371601"/>
            <a:chOff x="518160" y="3147058"/>
            <a:chExt cx="11147479" cy="1371601"/>
          </a:xfrm>
        </p:grpSpPr>
        <p:sp>
          <p:nvSpPr>
            <p:cNvPr id="7" name="TextBox 6">
              <a:extLst>
                <a:ext uri="{FF2B5EF4-FFF2-40B4-BE49-F238E27FC236}">
                  <a16:creationId xmlns:a16="http://schemas.microsoft.com/office/drawing/2014/main" id="{E0B7CA93-4BA1-6BAA-9F53-8EC347F41620}"/>
                </a:ext>
              </a:extLst>
            </p:cNvPr>
            <p:cNvSpPr txBox="1"/>
            <p:nvPr/>
          </p:nvSpPr>
          <p:spPr>
            <a:xfrm>
              <a:off x="518160" y="3147059"/>
              <a:ext cx="2651760" cy="1371600"/>
            </a:xfrm>
            <a:prstGeom prst="rect">
              <a:avLst/>
            </a:prstGeom>
            <a:solidFill>
              <a:schemeClr val="accent2"/>
            </a:solidFill>
          </p:spPr>
          <p:txBody>
            <a:bodyPr wrap="square" lIns="182880" tIns="274320" rIns="182880" bIns="182880" rtlCol="0">
              <a:spAutoFit/>
            </a:bodyPr>
            <a:lstStyle/>
            <a:p>
              <a:r>
                <a:rPr lang="en-US" sz="1400" dirty="0"/>
                <a:t>Provides a </a:t>
              </a:r>
              <a:r>
                <a:rPr lang="en-US" sz="1400" dirty="0">
                  <a:latin typeface="+mj-lt"/>
                </a:rPr>
                <a:t>safe sounding</a:t>
              </a:r>
            </a:p>
            <a:p>
              <a:r>
                <a:rPr lang="en-US" sz="1400" dirty="0">
                  <a:latin typeface="+mj-lt"/>
                </a:rPr>
                <a:t>board</a:t>
              </a:r>
              <a:r>
                <a:rPr lang="en-US" sz="1400" dirty="0"/>
                <a:t> for you to discuss</a:t>
              </a:r>
            </a:p>
            <a:p>
              <a:r>
                <a:rPr lang="en-US" sz="1400" dirty="0"/>
                <a:t>ideas and challenges</a:t>
              </a:r>
            </a:p>
          </p:txBody>
        </p:sp>
        <p:sp>
          <p:nvSpPr>
            <p:cNvPr id="8" name="TextBox 7">
              <a:extLst>
                <a:ext uri="{FF2B5EF4-FFF2-40B4-BE49-F238E27FC236}">
                  <a16:creationId xmlns:a16="http://schemas.microsoft.com/office/drawing/2014/main" id="{EB5E81A4-3857-DC01-0F4A-E4FD009287F3}"/>
                </a:ext>
              </a:extLst>
            </p:cNvPr>
            <p:cNvSpPr txBox="1"/>
            <p:nvPr/>
          </p:nvSpPr>
          <p:spPr>
            <a:xfrm>
              <a:off x="3329940" y="3147059"/>
              <a:ext cx="2651760" cy="1371600"/>
            </a:xfrm>
            <a:prstGeom prst="rect">
              <a:avLst/>
            </a:prstGeom>
            <a:solidFill>
              <a:schemeClr val="accent2"/>
            </a:solidFill>
          </p:spPr>
          <p:txBody>
            <a:bodyPr wrap="square" lIns="182880" tIns="274320" rIns="182880" bIns="182880" rtlCol="0">
              <a:spAutoFit/>
            </a:bodyPr>
            <a:lstStyle/>
            <a:p>
              <a:r>
                <a:rPr lang="en-US" sz="1400" dirty="0">
                  <a:latin typeface="+mj-lt"/>
                </a:rPr>
                <a:t>Contextualizes Gartner insights, interactions and tools </a:t>
              </a:r>
              <a:r>
                <a:rPr lang="en-US" sz="1400" dirty="0"/>
                <a:t>to advance your objectives</a:t>
              </a:r>
            </a:p>
          </p:txBody>
        </p:sp>
        <p:sp>
          <p:nvSpPr>
            <p:cNvPr id="9" name="TextBox 8">
              <a:extLst>
                <a:ext uri="{FF2B5EF4-FFF2-40B4-BE49-F238E27FC236}">
                  <a16:creationId xmlns:a16="http://schemas.microsoft.com/office/drawing/2014/main" id="{5D678074-8424-9448-3786-13DEF98AF5CF}"/>
                </a:ext>
              </a:extLst>
            </p:cNvPr>
            <p:cNvSpPr txBox="1"/>
            <p:nvPr/>
          </p:nvSpPr>
          <p:spPr>
            <a:xfrm>
              <a:off x="6141720" y="3147058"/>
              <a:ext cx="2651760" cy="1371600"/>
            </a:xfrm>
            <a:prstGeom prst="rect">
              <a:avLst/>
            </a:prstGeom>
            <a:solidFill>
              <a:schemeClr val="accent2"/>
            </a:solidFill>
          </p:spPr>
          <p:txBody>
            <a:bodyPr wrap="square" lIns="182880" tIns="274320" rIns="182880" bIns="182880" rtlCol="0">
              <a:spAutoFit/>
            </a:bodyPr>
            <a:lstStyle/>
            <a:p>
              <a:r>
                <a:rPr lang="en-US" sz="1400" dirty="0"/>
                <a:t>Shares </a:t>
              </a:r>
              <a:r>
                <a:rPr lang="en-US" sz="1400" dirty="0">
                  <a:latin typeface="+mj-lt"/>
                </a:rPr>
                <a:t>implications of hot topics and emerging trends</a:t>
              </a:r>
            </a:p>
            <a:p>
              <a:r>
                <a:rPr lang="en-US" sz="1400" dirty="0"/>
                <a:t>for you and your organization</a:t>
              </a:r>
            </a:p>
          </p:txBody>
        </p:sp>
        <p:sp>
          <p:nvSpPr>
            <p:cNvPr id="10" name="TextBox 9">
              <a:extLst>
                <a:ext uri="{FF2B5EF4-FFF2-40B4-BE49-F238E27FC236}">
                  <a16:creationId xmlns:a16="http://schemas.microsoft.com/office/drawing/2014/main" id="{97E4F167-A9F2-9F16-054C-25B61C0D6E2C}"/>
                </a:ext>
              </a:extLst>
            </p:cNvPr>
            <p:cNvSpPr txBox="1"/>
            <p:nvPr/>
          </p:nvSpPr>
          <p:spPr>
            <a:xfrm>
              <a:off x="8953500" y="3147058"/>
              <a:ext cx="2712139" cy="1371600"/>
            </a:xfrm>
            <a:prstGeom prst="rect">
              <a:avLst/>
            </a:prstGeom>
            <a:solidFill>
              <a:schemeClr val="accent2"/>
            </a:solidFill>
          </p:spPr>
          <p:txBody>
            <a:bodyPr wrap="square" lIns="182880" tIns="274320" rIns="182880" bIns="182880" rtlCol="0">
              <a:spAutoFit/>
            </a:bodyPr>
            <a:lstStyle/>
            <a:p>
              <a:r>
                <a:rPr lang="en-US" sz="1400" dirty="0"/>
                <a:t>Supports you in </a:t>
              </a:r>
              <a:r>
                <a:rPr lang="en-US" sz="1400" dirty="0">
                  <a:latin typeface="+mj-lt"/>
                </a:rPr>
                <a:t>communicating the progress and business value-add </a:t>
              </a:r>
              <a:r>
                <a:rPr lang="en-US" sz="1400" dirty="0"/>
                <a:t>of your priorities and plans</a:t>
              </a:r>
            </a:p>
          </p:txBody>
        </p:sp>
      </p:grpSp>
      <p:grpSp>
        <p:nvGrpSpPr>
          <p:cNvPr id="12" name="Group 11">
            <a:extLst>
              <a:ext uri="{FF2B5EF4-FFF2-40B4-BE49-F238E27FC236}">
                <a16:creationId xmlns:a16="http://schemas.microsoft.com/office/drawing/2014/main" id="{8DC9A737-709C-1DEE-F2BD-BF16EBD75841}"/>
              </a:ext>
            </a:extLst>
          </p:cNvPr>
          <p:cNvGrpSpPr/>
          <p:nvPr/>
        </p:nvGrpSpPr>
        <p:grpSpPr>
          <a:xfrm>
            <a:off x="457200" y="4630400"/>
            <a:ext cx="5518027" cy="1371600"/>
            <a:chOff x="457781" y="3147059"/>
            <a:chExt cx="5465439" cy="1371600"/>
          </a:xfrm>
        </p:grpSpPr>
        <p:sp>
          <p:nvSpPr>
            <p:cNvPr id="13" name="TextBox 12">
              <a:extLst>
                <a:ext uri="{FF2B5EF4-FFF2-40B4-BE49-F238E27FC236}">
                  <a16:creationId xmlns:a16="http://schemas.microsoft.com/office/drawing/2014/main" id="{8C500FA2-8062-A8AC-A274-475D2E450FCF}"/>
                </a:ext>
              </a:extLst>
            </p:cNvPr>
            <p:cNvSpPr txBox="1"/>
            <p:nvPr/>
          </p:nvSpPr>
          <p:spPr>
            <a:xfrm>
              <a:off x="457781" y="3147059"/>
              <a:ext cx="2653659" cy="1371600"/>
            </a:xfrm>
            <a:prstGeom prst="rect">
              <a:avLst/>
            </a:prstGeom>
            <a:solidFill>
              <a:schemeClr val="accent2"/>
            </a:solidFill>
          </p:spPr>
          <p:txBody>
            <a:bodyPr wrap="square" lIns="182880" tIns="274320" rIns="182880" bIns="182880" rtlCol="0">
              <a:spAutoFit/>
            </a:bodyPr>
            <a:lstStyle/>
            <a:p>
              <a:r>
                <a:rPr lang="en-US" sz="1400" dirty="0"/>
                <a:t>Helps </a:t>
              </a:r>
              <a:r>
                <a:rPr lang="en-US" sz="1400" dirty="0">
                  <a:latin typeface="+mj-lt"/>
                </a:rPr>
                <a:t>pressure-test your priorities </a:t>
              </a:r>
              <a:r>
                <a:rPr lang="en-US" sz="1400" dirty="0"/>
                <a:t>and plans based on real-world experience</a:t>
              </a:r>
            </a:p>
          </p:txBody>
        </p:sp>
        <p:sp>
          <p:nvSpPr>
            <p:cNvPr id="14" name="TextBox 13">
              <a:extLst>
                <a:ext uri="{FF2B5EF4-FFF2-40B4-BE49-F238E27FC236}">
                  <a16:creationId xmlns:a16="http://schemas.microsoft.com/office/drawing/2014/main" id="{0F9E2FAB-F897-5DF3-FD71-51EA9A5B578D}"/>
                </a:ext>
              </a:extLst>
            </p:cNvPr>
            <p:cNvSpPr txBox="1"/>
            <p:nvPr/>
          </p:nvSpPr>
          <p:spPr>
            <a:xfrm>
              <a:off x="3269561" y="3147059"/>
              <a:ext cx="2653659" cy="1371600"/>
            </a:xfrm>
            <a:prstGeom prst="rect">
              <a:avLst/>
            </a:prstGeom>
            <a:solidFill>
              <a:schemeClr val="accent2"/>
            </a:solidFill>
          </p:spPr>
          <p:txBody>
            <a:bodyPr wrap="square" lIns="182880" tIns="274320" rIns="182880" bIns="182880" rtlCol="0">
              <a:spAutoFit/>
            </a:bodyPr>
            <a:lstStyle/>
            <a:p>
              <a:r>
                <a:rPr lang="en-US" sz="1400" dirty="0"/>
                <a:t>Ensures you </a:t>
              </a:r>
              <a:r>
                <a:rPr lang="en-US" sz="1400" dirty="0">
                  <a:latin typeface="+mj-lt"/>
                </a:rPr>
                <a:t>make the most of the Gartner platform</a:t>
              </a:r>
              <a:r>
                <a:rPr lang="en-US" sz="1400" dirty="0"/>
                <a:t>, including tools, peer insights and connections, and more</a:t>
              </a:r>
            </a:p>
          </p:txBody>
        </p:sp>
      </p:grpSp>
      <p:sp>
        <p:nvSpPr>
          <p:cNvPr id="23" name="TextBox 22">
            <a:extLst>
              <a:ext uri="{FF2B5EF4-FFF2-40B4-BE49-F238E27FC236}">
                <a16:creationId xmlns:a16="http://schemas.microsoft.com/office/drawing/2014/main" id="{0CA89173-6A4F-2954-0ED5-57AE70048DC2}"/>
              </a:ext>
            </a:extLst>
          </p:cNvPr>
          <p:cNvSpPr txBox="1"/>
          <p:nvPr/>
        </p:nvSpPr>
        <p:spPr>
          <a:xfrm>
            <a:off x="6553200" y="4985414"/>
            <a:ext cx="3169920" cy="646331"/>
          </a:xfrm>
          <a:prstGeom prst="rect">
            <a:avLst/>
          </a:prstGeom>
          <a:noFill/>
        </p:spPr>
        <p:txBody>
          <a:bodyPr wrap="square">
            <a:spAutoFit/>
          </a:bodyPr>
          <a:lstStyle/>
          <a:p>
            <a:r>
              <a:rPr lang="en-US" dirty="0">
                <a:solidFill>
                  <a:srgbClr val="1F96FF"/>
                </a:solidFill>
                <a:latin typeface="+mj-lt"/>
                <a:hlinkClick r:id="rId3">
                  <a:extLst>
                    <a:ext uri="{A12FA001-AC4F-418D-AE19-62706E023703}">
                      <ahyp:hlinkClr xmlns:ahyp="http://schemas.microsoft.com/office/drawing/2018/hyperlinkcolor" val="tx"/>
                    </a:ext>
                  </a:extLst>
                </a:hlinkClick>
              </a:rPr>
              <a:t>Learn more</a:t>
            </a:r>
            <a:r>
              <a:rPr lang="en-US" dirty="0">
                <a:solidFill>
                  <a:srgbClr val="1F96FF"/>
                </a:solidFill>
              </a:rPr>
              <a:t> </a:t>
            </a:r>
            <a:r>
              <a:rPr lang="en-US" dirty="0"/>
              <a:t>about becoming a Gartner client today.</a:t>
            </a:r>
          </a:p>
        </p:txBody>
      </p:sp>
      <p:sp>
        <p:nvSpPr>
          <p:cNvPr id="24" name="Freeform: Shape 13">
            <a:extLst>
              <a:ext uri="{FF2B5EF4-FFF2-40B4-BE49-F238E27FC236}">
                <a16:creationId xmlns:a16="http://schemas.microsoft.com/office/drawing/2014/main" id="{74B947EC-35B2-F6B6-ACD3-483454494EE0}"/>
              </a:ext>
            </a:extLst>
          </p:cNvPr>
          <p:cNvSpPr/>
          <p:nvPr/>
        </p:nvSpPr>
        <p:spPr>
          <a:xfrm>
            <a:off x="611251" y="2635138"/>
            <a:ext cx="469875" cy="371692"/>
          </a:xfrm>
          <a:custGeom>
            <a:avLst/>
            <a:gdLst>
              <a:gd name="connsiteX0" fmla="*/ 267557 w 638175"/>
              <a:gd name="connsiteY0" fmla="*/ 113348 h 504825"/>
              <a:gd name="connsiteX1" fmla="*/ 240601 w 638175"/>
              <a:gd name="connsiteY1" fmla="*/ 86392 h 504825"/>
              <a:gd name="connsiteX2" fmla="*/ 319849 w 638175"/>
              <a:gd name="connsiteY2" fmla="*/ 7144 h 504825"/>
              <a:gd name="connsiteX3" fmla="*/ 399097 w 638175"/>
              <a:gd name="connsiteY3" fmla="*/ 86392 h 504825"/>
              <a:gd name="connsiteX4" fmla="*/ 372142 w 638175"/>
              <a:gd name="connsiteY4" fmla="*/ 113348 h 504825"/>
              <a:gd name="connsiteX5" fmla="*/ 338899 w 638175"/>
              <a:gd name="connsiteY5" fmla="*/ 80105 h 504825"/>
              <a:gd name="connsiteX6" fmla="*/ 338899 w 638175"/>
              <a:gd name="connsiteY6" fmla="*/ 196025 h 504825"/>
              <a:gd name="connsiteX7" fmla="*/ 300799 w 638175"/>
              <a:gd name="connsiteY7" fmla="*/ 196025 h 504825"/>
              <a:gd name="connsiteX8" fmla="*/ 300799 w 638175"/>
              <a:gd name="connsiteY8" fmla="*/ 80105 h 504825"/>
              <a:gd name="connsiteX9" fmla="*/ 267557 w 638175"/>
              <a:gd name="connsiteY9" fmla="*/ 113348 h 504825"/>
              <a:gd name="connsiteX10" fmla="*/ 138874 w 638175"/>
              <a:gd name="connsiteY10" fmla="*/ 165830 h 504825"/>
              <a:gd name="connsiteX11" fmla="*/ 218789 w 638175"/>
              <a:gd name="connsiteY11" fmla="*/ 245745 h 504825"/>
              <a:gd name="connsiteX12" fmla="*/ 245745 w 638175"/>
              <a:gd name="connsiteY12" fmla="*/ 218789 h 504825"/>
              <a:gd name="connsiteX13" fmla="*/ 165830 w 638175"/>
              <a:gd name="connsiteY13" fmla="*/ 138875 h 504825"/>
              <a:gd name="connsiteX14" fmla="*/ 215074 w 638175"/>
              <a:gd name="connsiteY14" fmla="*/ 138875 h 504825"/>
              <a:gd name="connsiteX15" fmla="*/ 215074 w 638175"/>
              <a:gd name="connsiteY15" fmla="*/ 100775 h 504825"/>
              <a:gd name="connsiteX16" fmla="*/ 100774 w 638175"/>
              <a:gd name="connsiteY16" fmla="*/ 100775 h 504825"/>
              <a:gd name="connsiteX17" fmla="*/ 100774 w 638175"/>
              <a:gd name="connsiteY17" fmla="*/ 215075 h 504825"/>
              <a:gd name="connsiteX18" fmla="*/ 138874 w 638175"/>
              <a:gd name="connsiteY18" fmla="*/ 215075 h 504825"/>
              <a:gd name="connsiteX19" fmla="*/ 138874 w 638175"/>
              <a:gd name="connsiteY19" fmla="*/ 165830 h 504825"/>
              <a:gd name="connsiteX20" fmla="*/ 196024 w 638175"/>
              <a:gd name="connsiteY20" fmla="*/ 338900 h 504825"/>
              <a:gd name="connsiteX21" fmla="*/ 196024 w 638175"/>
              <a:gd name="connsiteY21" fmla="*/ 300800 h 504825"/>
              <a:gd name="connsiteX22" fmla="*/ 80105 w 638175"/>
              <a:gd name="connsiteY22" fmla="*/ 300800 h 504825"/>
              <a:gd name="connsiteX23" fmla="*/ 113347 w 638175"/>
              <a:gd name="connsiteY23" fmla="*/ 267557 h 504825"/>
              <a:gd name="connsiteX24" fmla="*/ 86392 w 638175"/>
              <a:gd name="connsiteY24" fmla="*/ 240602 h 504825"/>
              <a:gd name="connsiteX25" fmla="*/ 7144 w 638175"/>
              <a:gd name="connsiteY25" fmla="*/ 319850 h 504825"/>
              <a:gd name="connsiteX26" fmla="*/ 86392 w 638175"/>
              <a:gd name="connsiteY26" fmla="*/ 399098 h 504825"/>
              <a:gd name="connsiteX27" fmla="*/ 113347 w 638175"/>
              <a:gd name="connsiteY27" fmla="*/ 372142 h 504825"/>
              <a:gd name="connsiteX28" fmla="*/ 80105 w 638175"/>
              <a:gd name="connsiteY28" fmla="*/ 338900 h 504825"/>
              <a:gd name="connsiteX29" fmla="*/ 196024 w 638175"/>
              <a:gd name="connsiteY29" fmla="*/ 338900 h 504825"/>
              <a:gd name="connsiteX30" fmla="*/ 393954 w 638175"/>
              <a:gd name="connsiteY30" fmla="*/ 218885 h 504825"/>
              <a:gd name="connsiteX31" fmla="*/ 420909 w 638175"/>
              <a:gd name="connsiteY31" fmla="*/ 245840 h 504825"/>
              <a:gd name="connsiteX32" fmla="*/ 500824 w 638175"/>
              <a:gd name="connsiteY32" fmla="*/ 165926 h 504825"/>
              <a:gd name="connsiteX33" fmla="*/ 500824 w 638175"/>
              <a:gd name="connsiteY33" fmla="*/ 215170 h 504825"/>
              <a:gd name="connsiteX34" fmla="*/ 538924 w 638175"/>
              <a:gd name="connsiteY34" fmla="*/ 215170 h 504825"/>
              <a:gd name="connsiteX35" fmla="*/ 538924 w 638175"/>
              <a:gd name="connsiteY35" fmla="*/ 100870 h 504825"/>
              <a:gd name="connsiteX36" fmla="*/ 424624 w 638175"/>
              <a:gd name="connsiteY36" fmla="*/ 100870 h 504825"/>
              <a:gd name="connsiteX37" fmla="*/ 424624 w 638175"/>
              <a:gd name="connsiteY37" fmla="*/ 138970 h 504825"/>
              <a:gd name="connsiteX38" fmla="*/ 473869 w 638175"/>
              <a:gd name="connsiteY38" fmla="*/ 138970 h 504825"/>
              <a:gd name="connsiteX39" fmla="*/ 393954 w 638175"/>
              <a:gd name="connsiteY39" fmla="*/ 218885 h 504825"/>
              <a:gd name="connsiteX40" fmla="*/ 553307 w 638175"/>
              <a:gd name="connsiteY40" fmla="*/ 240697 h 504825"/>
              <a:gd name="connsiteX41" fmla="*/ 526351 w 638175"/>
              <a:gd name="connsiteY41" fmla="*/ 267653 h 504825"/>
              <a:gd name="connsiteX42" fmla="*/ 559594 w 638175"/>
              <a:gd name="connsiteY42" fmla="*/ 300895 h 504825"/>
              <a:gd name="connsiteX43" fmla="*/ 443674 w 638175"/>
              <a:gd name="connsiteY43" fmla="*/ 300895 h 504825"/>
              <a:gd name="connsiteX44" fmla="*/ 443674 w 638175"/>
              <a:gd name="connsiteY44" fmla="*/ 338995 h 504825"/>
              <a:gd name="connsiteX45" fmla="*/ 559594 w 638175"/>
              <a:gd name="connsiteY45" fmla="*/ 338995 h 504825"/>
              <a:gd name="connsiteX46" fmla="*/ 526351 w 638175"/>
              <a:gd name="connsiteY46" fmla="*/ 372237 h 504825"/>
              <a:gd name="connsiteX47" fmla="*/ 553307 w 638175"/>
              <a:gd name="connsiteY47" fmla="*/ 399193 h 504825"/>
              <a:gd name="connsiteX48" fmla="*/ 632555 w 638175"/>
              <a:gd name="connsiteY48" fmla="*/ 319945 h 504825"/>
              <a:gd name="connsiteX49" fmla="*/ 553307 w 638175"/>
              <a:gd name="connsiteY49" fmla="*/ 240697 h 504825"/>
              <a:gd name="connsiteX50" fmla="*/ 373666 w 638175"/>
              <a:gd name="connsiteY50" fmla="*/ 386525 h 504825"/>
              <a:gd name="connsiteX51" fmla="*/ 453295 w 638175"/>
              <a:gd name="connsiteY51" fmla="*/ 386525 h 504825"/>
              <a:gd name="connsiteX52" fmla="*/ 453295 w 638175"/>
              <a:gd name="connsiteY52" fmla="*/ 500825 h 504825"/>
              <a:gd name="connsiteX53" fmla="*/ 415195 w 638175"/>
              <a:gd name="connsiteY53" fmla="*/ 500825 h 504825"/>
              <a:gd name="connsiteX54" fmla="*/ 415195 w 638175"/>
              <a:gd name="connsiteY54" fmla="*/ 424625 h 504825"/>
              <a:gd name="connsiteX55" fmla="*/ 224695 w 638175"/>
              <a:gd name="connsiteY55" fmla="*/ 424625 h 504825"/>
              <a:gd name="connsiteX56" fmla="*/ 224695 w 638175"/>
              <a:gd name="connsiteY56" fmla="*/ 500825 h 504825"/>
              <a:gd name="connsiteX57" fmla="*/ 186595 w 638175"/>
              <a:gd name="connsiteY57" fmla="*/ 500825 h 504825"/>
              <a:gd name="connsiteX58" fmla="*/ 186595 w 638175"/>
              <a:gd name="connsiteY58" fmla="*/ 386525 h 504825"/>
              <a:gd name="connsiteX59" fmla="*/ 266224 w 638175"/>
              <a:gd name="connsiteY59" fmla="*/ 386525 h 504825"/>
              <a:gd name="connsiteX60" fmla="*/ 234220 w 638175"/>
              <a:gd name="connsiteY60" fmla="*/ 319850 h 504825"/>
              <a:gd name="connsiteX61" fmla="*/ 319945 w 638175"/>
              <a:gd name="connsiteY61" fmla="*/ 234125 h 504825"/>
              <a:gd name="connsiteX62" fmla="*/ 405670 w 638175"/>
              <a:gd name="connsiteY62" fmla="*/ 319850 h 504825"/>
              <a:gd name="connsiteX63" fmla="*/ 373666 w 638175"/>
              <a:gd name="connsiteY63" fmla="*/ 386525 h 504825"/>
              <a:gd name="connsiteX64" fmla="*/ 272224 w 638175"/>
              <a:gd name="connsiteY64" fmla="*/ 319850 h 504825"/>
              <a:gd name="connsiteX65" fmla="*/ 319849 w 638175"/>
              <a:gd name="connsiteY65" fmla="*/ 367475 h 504825"/>
              <a:gd name="connsiteX66" fmla="*/ 367474 w 638175"/>
              <a:gd name="connsiteY66" fmla="*/ 319850 h 504825"/>
              <a:gd name="connsiteX67" fmla="*/ 319849 w 638175"/>
              <a:gd name="connsiteY67" fmla="*/ 272225 h 504825"/>
              <a:gd name="connsiteX68" fmla="*/ 272224 w 638175"/>
              <a:gd name="connsiteY68" fmla="*/ 3198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8175" h="504825">
                <a:moveTo>
                  <a:pt x="267557" y="113348"/>
                </a:moveTo>
                <a:lnTo>
                  <a:pt x="240601" y="86392"/>
                </a:lnTo>
                <a:lnTo>
                  <a:pt x="319849" y="7144"/>
                </a:lnTo>
                <a:lnTo>
                  <a:pt x="399097" y="86392"/>
                </a:lnTo>
                <a:lnTo>
                  <a:pt x="372142" y="113348"/>
                </a:lnTo>
                <a:lnTo>
                  <a:pt x="338899" y="80105"/>
                </a:lnTo>
                <a:lnTo>
                  <a:pt x="338899" y="196025"/>
                </a:lnTo>
                <a:lnTo>
                  <a:pt x="300799" y="196025"/>
                </a:lnTo>
                <a:lnTo>
                  <a:pt x="300799" y="80105"/>
                </a:lnTo>
                <a:lnTo>
                  <a:pt x="267557" y="113348"/>
                </a:lnTo>
                <a:close/>
                <a:moveTo>
                  <a:pt x="138874" y="165830"/>
                </a:moveTo>
                <a:lnTo>
                  <a:pt x="218789" y="245745"/>
                </a:lnTo>
                <a:lnTo>
                  <a:pt x="245745" y="218789"/>
                </a:lnTo>
                <a:lnTo>
                  <a:pt x="165830" y="138875"/>
                </a:lnTo>
                <a:lnTo>
                  <a:pt x="215074" y="138875"/>
                </a:lnTo>
                <a:lnTo>
                  <a:pt x="215074" y="100775"/>
                </a:lnTo>
                <a:lnTo>
                  <a:pt x="100774" y="100775"/>
                </a:lnTo>
                <a:lnTo>
                  <a:pt x="100774" y="215075"/>
                </a:lnTo>
                <a:lnTo>
                  <a:pt x="138874" y="215075"/>
                </a:lnTo>
                <a:lnTo>
                  <a:pt x="138874" y="165830"/>
                </a:lnTo>
                <a:close/>
                <a:moveTo>
                  <a:pt x="196024" y="338900"/>
                </a:moveTo>
                <a:lnTo>
                  <a:pt x="196024" y="300800"/>
                </a:lnTo>
                <a:lnTo>
                  <a:pt x="80105" y="300800"/>
                </a:lnTo>
                <a:lnTo>
                  <a:pt x="113347" y="267557"/>
                </a:lnTo>
                <a:lnTo>
                  <a:pt x="86392" y="240602"/>
                </a:lnTo>
                <a:lnTo>
                  <a:pt x="7144" y="319850"/>
                </a:lnTo>
                <a:lnTo>
                  <a:pt x="86392" y="399098"/>
                </a:lnTo>
                <a:lnTo>
                  <a:pt x="113347" y="372142"/>
                </a:lnTo>
                <a:lnTo>
                  <a:pt x="80105" y="338900"/>
                </a:lnTo>
                <a:lnTo>
                  <a:pt x="196024" y="338900"/>
                </a:lnTo>
                <a:close/>
                <a:moveTo>
                  <a:pt x="393954" y="218885"/>
                </a:moveTo>
                <a:lnTo>
                  <a:pt x="420909" y="245840"/>
                </a:lnTo>
                <a:lnTo>
                  <a:pt x="500824" y="165926"/>
                </a:lnTo>
                <a:lnTo>
                  <a:pt x="500824" y="215170"/>
                </a:lnTo>
                <a:lnTo>
                  <a:pt x="538924" y="215170"/>
                </a:lnTo>
                <a:lnTo>
                  <a:pt x="538924" y="100870"/>
                </a:lnTo>
                <a:lnTo>
                  <a:pt x="424624" y="100870"/>
                </a:lnTo>
                <a:lnTo>
                  <a:pt x="424624" y="138970"/>
                </a:lnTo>
                <a:lnTo>
                  <a:pt x="473869" y="138970"/>
                </a:lnTo>
                <a:lnTo>
                  <a:pt x="393954" y="218885"/>
                </a:lnTo>
                <a:close/>
                <a:moveTo>
                  <a:pt x="553307" y="240697"/>
                </a:moveTo>
                <a:lnTo>
                  <a:pt x="526351" y="267653"/>
                </a:lnTo>
                <a:lnTo>
                  <a:pt x="559594" y="300895"/>
                </a:lnTo>
                <a:lnTo>
                  <a:pt x="443674" y="300895"/>
                </a:lnTo>
                <a:lnTo>
                  <a:pt x="443674" y="338995"/>
                </a:lnTo>
                <a:lnTo>
                  <a:pt x="559594" y="338995"/>
                </a:lnTo>
                <a:lnTo>
                  <a:pt x="526351" y="372237"/>
                </a:lnTo>
                <a:lnTo>
                  <a:pt x="553307" y="399193"/>
                </a:lnTo>
                <a:lnTo>
                  <a:pt x="632555" y="319945"/>
                </a:lnTo>
                <a:lnTo>
                  <a:pt x="553307" y="240697"/>
                </a:lnTo>
                <a:close/>
                <a:moveTo>
                  <a:pt x="373666" y="386525"/>
                </a:moveTo>
                <a:lnTo>
                  <a:pt x="453295" y="386525"/>
                </a:lnTo>
                <a:lnTo>
                  <a:pt x="453295" y="500825"/>
                </a:lnTo>
                <a:lnTo>
                  <a:pt x="415195" y="500825"/>
                </a:lnTo>
                <a:lnTo>
                  <a:pt x="415195" y="424625"/>
                </a:lnTo>
                <a:lnTo>
                  <a:pt x="224695" y="424625"/>
                </a:lnTo>
                <a:lnTo>
                  <a:pt x="224695" y="500825"/>
                </a:lnTo>
                <a:lnTo>
                  <a:pt x="186595" y="500825"/>
                </a:lnTo>
                <a:lnTo>
                  <a:pt x="186595" y="386525"/>
                </a:lnTo>
                <a:lnTo>
                  <a:pt x="266224" y="386525"/>
                </a:lnTo>
                <a:cubicBezTo>
                  <a:pt x="246793" y="370808"/>
                  <a:pt x="234220" y="346805"/>
                  <a:pt x="234220" y="319850"/>
                </a:cubicBezTo>
                <a:cubicBezTo>
                  <a:pt x="234220" y="272606"/>
                  <a:pt x="272701" y="234125"/>
                  <a:pt x="319945" y="234125"/>
                </a:cubicBezTo>
                <a:cubicBezTo>
                  <a:pt x="367189" y="234125"/>
                  <a:pt x="405670" y="272606"/>
                  <a:pt x="405670" y="319850"/>
                </a:cubicBezTo>
                <a:cubicBezTo>
                  <a:pt x="405574" y="346805"/>
                  <a:pt x="393097" y="370808"/>
                  <a:pt x="373666" y="386525"/>
                </a:cubicBezTo>
                <a:close/>
                <a:moveTo>
                  <a:pt x="272224" y="319850"/>
                </a:moveTo>
                <a:cubicBezTo>
                  <a:pt x="272224" y="346138"/>
                  <a:pt x="293560" y="367475"/>
                  <a:pt x="319849" y="367475"/>
                </a:cubicBezTo>
                <a:cubicBezTo>
                  <a:pt x="346138" y="367475"/>
                  <a:pt x="367474" y="346138"/>
                  <a:pt x="367474" y="319850"/>
                </a:cubicBezTo>
                <a:cubicBezTo>
                  <a:pt x="367474" y="293561"/>
                  <a:pt x="346138" y="272225"/>
                  <a:pt x="319849" y="272225"/>
                </a:cubicBezTo>
                <a:cubicBezTo>
                  <a:pt x="293560" y="272225"/>
                  <a:pt x="272224" y="293656"/>
                  <a:pt x="272224" y="319850"/>
                </a:cubicBezTo>
                <a:close/>
              </a:path>
            </a:pathLst>
          </a:custGeom>
          <a:solidFill>
            <a:schemeClr val="tx1"/>
          </a:solidFill>
          <a:ln w="9525" cap="flat">
            <a:noFill/>
            <a:prstDash val="solid"/>
            <a:miter/>
          </a:ln>
        </p:spPr>
        <p:txBody>
          <a:bodyPr rtlCol="0" anchor="ctr"/>
          <a:lstStyle/>
          <a:p>
            <a:endParaRPr lang="en-US"/>
          </a:p>
        </p:txBody>
      </p:sp>
      <p:sp>
        <p:nvSpPr>
          <p:cNvPr id="25" name="Freeform: Shape 252">
            <a:extLst>
              <a:ext uri="{FF2B5EF4-FFF2-40B4-BE49-F238E27FC236}">
                <a16:creationId xmlns:a16="http://schemas.microsoft.com/office/drawing/2014/main" id="{5600752E-2B03-6E6F-6AD4-C5944B488F82}"/>
              </a:ext>
            </a:extLst>
          </p:cNvPr>
          <p:cNvSpPr/>
          <p:nvPr/>
        </p:nvSpPr>
        <p:spPr>
          <a:xfrm>
            <a:off x="3505200" y="2621112"/>
            <a:ext cx="434809" cy="399744"/>
          </a:xfrm>
          <a:custGeom>
            <a:avLst/>
            <a:gdLst>
              <a:gd name="connsiteX0" fmla="*/ 518541 w 590550"/>
              <a:gd name="connsiteY0" fmla="*/ 209264 h 542925"/>
              <a:gd name="connsiteX1" fmla="*/ 491585 w 590550"/>
              <a:gd name="connsiteY1" fmla="*/ 236220 h 542925"/>
              <a:gd name="connsiteX2" fmla="*/ 510159 w 590550"/>
              <a:gd name="connsiteY2" fmla="*/ 254794 h 542925"/>
              <a:gd name="connsiteX3" fmla="*/ 311944 w 590550"/>
              <a:gd name="connsiteY3" fmla="*/ 254794 h 542925"/>
              <a:gd name="connsiteX4" fmla="*/ 311944 w 590550"/>
              <a:gd name="connsiteY4" fmla="*/ 231172 h 542925"/>
              <a:gd name="connsiteX5" fmla="*/ 407194 w 590550"/>
              <a:gd name="connsiteY5" fmla="*/ 135922 h 542925"/>
              <a:gd name="connsiteX6" fmla="*/ 407194 w 590550"/>
              <a:gd name="connsiteY6" fmla="*/ 169069 h 542925"/>
              <a:gd name="connsiteX7" fmla="*/ 445294 w 590550"/>
              <a:gd name="connsiteY7" fmla="*/ 169069 h 542925"/>
              <a:gd name="connsiteX8" fmla="*/ 445294 w 590550"/>
              <a:gd name="connsiteY8" fmla="*/ 73819 h 542925"/>
              <a:gd name="connsiteX9" fmla="*/ 350044 w 590550"/>
              <a:gd name="connsiteY9" fmla="*/ 73819 h 542925"/>
              <a:gd name="connsiteX10" fmla="*/ 350044 w 590550"/>
              <a:gd name="connsiteY10" fmla="*/ 111919 h 542925"/>
              <a:gd name="connsiteX11" fmla="*/ 377380 w 590550"/>
              <a:gd name="connsiteY11" fmla="*/ 111919 h 542925"/>
              <a:gd name="connsiteX12" fmla="*/ 311944 w 590550"/>
              <a:gd name="connsiteY12" fmla="*/ 177356 h 542925"/>
              <a:gd name="connsiteX13" fmla="*/ 311944 w 590550"/>
              <a:gd name="connsiteY13" fmla="*/ 7144 h 542925"/>
              <a:gd name="connsiteX14" fmla="*/ 273844 w 590550"/>
              <a:gd name="connsiteY14" fmla="*/ 7144 h 542925"/>
              <a:gd name="connsiteX15" fmla="*/ 245269 w 590550"/>
              <a:gd name="connsiteY15" fmla="*/ 7144 h 542925"/>
              <a:gd name="connsiteX16" fmla="*/ 207169 w 590550"/>
              <a:gd name="connsiteY16" fmla="*/ 7144 h 542925"/>
              <a:gd name="connsiteX17" fmla="*/ 207169 w 590550"/>
              <a:gd name="connsiteY17" fmla="*/ 45244 h 542925"/>
              <a:gd name="connsiteX18" fmla="*/ 207169 w 590550"/>
              <a:gd name="connsiteY18" fmla="*/ 75248 h 542925"/>
              <a:gd name="connsiteX19" fmla="*/ 180594 w 590550"/>
              <a:gd name="connsiteY19" fmla="*/ 86297 h 542925"/>
              <a:gd name="connsiteX20" fmla="*/ 159353 w 590550"/>
              <a:gd name="connsiteY20" fmla="*/ 65056 h 542925"/>
              <a:gd name="connsiteX21" fmla="*/ 132397 w 590550"/>
              <a:gd name="connsiteY21" fmla="*/ 38100 h 542925"/>
              <a:gd name="connsiteX22" fmla="*/ 105442 w 590550"/>
              <a:gd name="connsiteY22" fmla="*/ 65056 h 542925"/>
              <a:gd name="connsiteX23" fmla="*/ 65056 w 590550"/>
              <a:gd name="connsiteY23" fmla="*/ 105442 h 542925"/>
              <a:gd name="connsiteX24" fmla="*/ 38100 w 590550"/>
              <a:gd name="connsiteY24" fmla="*/ 132398 h 542925"/>
              <a:gd name="connsiteX25" fmla="*/ 65056 w 590550"/>
              <a:gd name="connsiteY25" fmla="*/ 159353 h 542925"/>
              <a:gd name="connsiteX26" fmla="*/ 86296 w 590550"/>
              <a:gd name="connsiteY26" fmla="*/ 180594 h 542925"/>
              <a:gd name="connsiteX27" fmla="*/ 75343 w 590550"/>
              <a:gd name="connsiteY27" fmla="*/ 207169 h 542925"/>
              <a:gd name="connsiteX28" fmla="*/ 45244 w 590550"/>
              <a:gd name="connsiteY28" fmla="*/ 207169 h 542925"/>
              <a:gd name="connsiteX29" fmla="*/ 7144 w 590550"/>
              <a:gd name="connsiteY29" fmla="*/ 207169 h 542925"/>
              <a:gd name="connsiteX30" fmla="*/ 7144 w 590550"/>
              <a:gd name="connsiteY30" fmla="*/ 245269 h 542925"/>
              <a:gd name="connsiteX31" fmla="*/ 7144 w 590550"/>
              <a:gd name="connsiteY31" fmla="*/ 302419 h 542925"/>
              <a:gd name="connsiteX32" fmla="*/ 7144 w 590550"/>
              <a:gd name="connsiteY32" fmla="*/ 340519 h 542925"/>
              <a:gd name="connsiteX33" fmla="*/ 45244 w 590550"/>
              <a:gd name="connsiteY33" fmla="*/ 340519 h 542925"/>
              <a:gd name="connsiteX34" fmla="*/ 75343 w 590550"/>
              <a:gd name="connsiteY34" fmla="*/ 340519 h 542925"/>
              <a:gd name="connsiteX35" fmla="*/ 86296 w 590550"/>
              <a:gd name="connsiteY35" fmla="*/ 367094 h 542925"/>
              <a:gd name="connsiteX36" fmla="*/ 65056 w 590550"/>
              <a:gd name="connsiteY36" fmla="*/ 388334 h 542925"/>
              <a:gd name="connsiteX37" fmla="*/ 38100 w 590550"/>
              <a:gd name="connsiteY37" fmla="*/ 415290 h 542925"/>
              <a:gd name="connsiteX38" fmla="*/ 65056 w 590550"/>
              <a:gd name="connsiteY38" fmla="*/ 442246 h 542925"/>
              <a:gd name="connsiteX39" fmla="*/ 105442 w 590550"/>
              <a:gd name="connsiteY39" fmla="*/ 482632 h 542925"/>
              <a:gd name="connsiteX40" fmla="*/ 132397 w 590550"/>
              <a:gd name="connsiteY40" fmla="*/ 509588 h 542925"/>
              <a:gd name="connsiteX41" fmla="*/ 159353 w 590550"/>
              <a:gd name="connsiteY41" fmla="*/ 482632 h 542925"/>
              <a:gd name="connsiteX42" fmla="*/ 180594 w 590550"/>
              <a:gd name="connsiteY42" fmla="*/ 461391 h 542925"/>
              <a:gd name="connsiteX43" fmla="*/ 207169 w 590550"/>
              <a:gd name="connsiteY43" fmla="*/ 472345 h 542925"/>
              <a:gd name="connsiteX44" fmla="*/ 207169 w 590550"/>
              <a:gd name="connsiteY44" fmla="*/ 502444 h 542925"/>
              <a:gd name="connsiteX45" fmla="*/ 207169 w 590550"/>
              <a:gd name="connsiteY45" fmla="*/ 540544 h 542925"/>
              <a:gd name="connsiteX46" fmla="*/ 245269 w 590550"/>
              <a:gd name="connsiteY46" fmla="*/ 540544 h 542925"/>
              <a:gd name="connsiteX47" fmla="*/ 273844 w 590550"/>
              <a:gd name="connsiteY47" fmla="*/ 540544 h 542925"/>
              <a:gd name="connsiteX48" fmla="*/ 311944 w 590550"/>
              <a:gd name="connsiteY48" fmla="*/ 540544 h 542925"/>
              <a:gd name="connsiteX49" fmla="*/ 311944 w 590550"/>
              <a:gd name="connsiteY49" fmla="*/ 370332 h 542925"/>
              <a:gd name="connsiteX50" fmla="*/ 377380 w 590550"/>
              <a:gd name="connsiteY50" fmla="*/ 435769 h 542925"/>
              <a:gd name="connsiteX51" fmla="*/ 350044 w 590550"/>
              <a:gd name="connsiteY51" fmla="*/ 435769 h 542925"/>
              <a:gd name="connsiteX52" fmla="*/ 350044 w 590550"/>
              <a:gd name="connsiteY52" fmla="*/ 473869 h 542925"/>
              <a:gd name="connsiteX53" fmla="*/ 445294 w 590550"/>
              <a:gd name="connsiteY53" fmla="*/ 473869 h 542925"/>
              <a:gd name="connsiteX54" fmla="*/ 445294 w 590550"/>
              <a:gd name="connsiteY54" fmla="*/ 378619 h 542925"/>
              <a:gd name="connsiteX55" fmla="*/ 407194 w 590550"/>
              <a:gd name="connsiteY55" fmla="*/ 378619 h 542925"/>
              <a:gd name="connsiteX56" fmla="*/ 407194 w 590550"/>
              <a:gd name="connsiteY56" fmla="*/ 411671 h 542925"/>
              <a:gd name="connsiteX57" fmla="*/ 311944 w 590550"/>
              <a:gd name="connsiteY57" fmla="*/ 316421 h 542925"/>
              <a:gd name="connsiteX58" fmla="*/ 311944 w 590550"/>
              <a:gd name="connsiteY58" fmla="*/ 292894 h 542925"/>
              <a:gd name="connsiteX59" fmla="*/ 515779 w 590550"/>
              <a:gd name="connsiteY59" fmla="*/ 292894 h 542925"/>
              <a:gd name="connsiteX60" fmla="*/ 491585 w 590550"/>
              <a:gd name="connsiteY60" fmla="*/ 317087 h 542925"/>
              <a:gd name="connsiteX61" fmla="*/ 518541 w 590550"/>
              <a:gd name="connsiteY61" fmla="*/ 344043 h 542925"/>
              <a:gd name="connsiteX62" fmla="*/ 585883 w 590550"/>
              <a:gd name="connsiteY62" fmla="*/ 276701 h 542925"/>
              <a:gd name="connsiteX63" fmla="*/ 518541 w 590550"/>
              <a:gd name="connsiteY63" fmla="*/ 209264 h 542925"/>
              <a:gd name="connsiteX64" fmla="*/ 273844 w 590550"/>
              <a:gd name="connsiteY64" fmla="*/ 359569 h 542925"/>
              <a:gd name="connsiteX65" fmla="*/ 188119 w 590550"/>
              <a:gd name="connsiteY65" fmla="*/ 273844 h 542925"/>
              <a:gd name="connsiteX66" fmla="*/ 273844 w 590550"/>
              <a:gd name="connsiteY66" fmla="*/ 188119 h 542925"/>
              <a:gd name="connsiteX67" fmla="*/ 273844 w 590550"/>
              <a:gd name="connsiteY67" fmla="*/ 359569 h 542925"/>
              <a:gd name="connsiteX68" fmla="*/ 273844 w 590550"/>
              <a:gd name="connsiteY68" fmla="*/ 150019 h 542925"/>
              <a:gd name="connsiteX69" fmla="*/ 150019 w 590550"/>
              <a:gd name="connsiteY69" fmla="*/ 273844 h 542925"/>
              <a:gd name="connsiteX70" fmla="*/ 273844 w 590550"/>
              <a:gd name="connsiteY70" fmla="*/ 397669 h 542925"/>
              <a:gd name="connsiteX71" fmla="*/ 273844 w 590550"/>
              <a:gd name="connsiteY71" fmla="*/ 502444 h 542925"/>
              <a:gd name="connsiteX72" fmla="*/ 245269 w 590550"/>
              <a:gd name="connsiteY72" fmla="*/ 502444 h 542925"/>
              <a:gd name="connsiteX73" fmla="*/ 245269 w 590550"/>
              <a:gd name="connsiteY73" fmla="*/ 442722 h 542925"/>
              <a:gd name="connsiteX74" fmla="*/ 174593 w 590550"/>
              <a:gd name="connsiteY74" fmla="*/ 413480 h 542925"/>
              <a:gd name="connsiteX75" fmla="*/ 132397 w 590550"/>
              <a:gd name="connsiteY75" fmla="*/ 455676 h 542925"/>
              <a:gd name="connsiteX76" fmla="*/ 92012 w 590550"/>
              <a:gd name="connsiteY76" fmla="*/ 415290 h 542925"/>
              <a:gd name="connsiteX77" fmla="*/ 134207 w 590550"/>
              <a:gd name="connsiteY77" fmla="*/ 373094 h 542925"/>
              <a:gd name="connsiteX78" fmla="*/ 104966 w 590550"/>
              <a:gd name="connsiteY78" fmla="*/ 302419 h 542925"/>
              <a:gd name="connsiteX79" fmla="*/ 45244 w 590550"/>
              <a:gd name="connsiteY79" fmla="*/ 302419 h 542925"/>
              <a:gd name="connsiteX80" fmla="*/ 45244 w 590550"/>
              <a:gd name="connsiteY80" fmla="*/ 245269 h 542925"/>
              <a:gd name="connsiteX81" fmla="*/ 104966 w 590550"/>
              <a:gd name="connsiteY81" fmla="*/ 245269 h 542925"/>
              <a:gd name="connsiteX82" fmla="*/ 134207 w 590550"/>
              <a:gd name="connsiteY82" fmla="*/ 174593 h 542925"/>
              <a:gd name="connsiteX83" fmla="*/ 92012 w 590550"/>
              <a:gd name="connsiteY83" fmla="*/ 132398 h 542925"/>
              <a:gd name="connsiteX84" fmla="*/ 132397 w 590550"/>
              <a:gd name="connsiteY84" fmla="*/ 92012 h 542925"/>
              <a:gd name="connsiteX85" fmla="*/ 174593 w 590550"/>
              <a:gd name="connsiteY85" fmla="*/ 134207 h 542925"/>
              <a:gd name="connsiteX86" fmla="*/ 245269 w 590550"/>
              <a:gd name="connsiteY86" fmla="*/ 104966 h 542925"/>
              <a:gd name="connsiteX87" fmla="*/ 245269 w 590550"/>
              <a:gd name="connsiteY87" fmla="*/ 45244 h 542925"/>
              <a:gd name="connsiteX88" fmla="*/ 273844 w 590550"/>
              <a:gd name="connsiteY88" fmla="*/ 45244 h 542925"/>
              <a:gd name="connsiteX89" fmla="*/ 273844 w 590550"/>
              <a:gd name="connsiteY89" fmla="*/ 150019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90550" h="542925">
                <a:moveTo>
                  <a:pt x="518541" y="209264"/>
                </a:moveTo>
                <a:lnTo>
                  <a:pt x="491585" y="236220"/>
                </a:lnTo>
                <a:lnTo>
                  <a:pt x="510159" y="254794"/>
                </a:lnTo>
                <a:lnTo>
                  <a:pt x="311944" y="254794"/>
                </a:lnTo>
                <a:lnTo>
                  <a:pt x="311944" y="231172"/>
                </a:lnTo>
                <a:lnTo>
                  <a:pt x="407194" y="135922"/>
                </a:lnTo>
                <a:lnTo>
                  <a:pt x="407194" y="169069"/>
                </a:lnTo>
                <a:lnTo>
                  <a:pt x="445294" y="169069"/>
                </a:lnTo>
                <a:lnTo>
                  <a:pt x="445294" y="73819"/>
                </a:lnTo>
                <a:lnTo>
                  <a:pt x="350044" y="73819"/>
                </a:lnTo>
                <a:lnTo>
                  <a:pt x="350044" y="111919"/>
                </a:lnTo>
                <a:lnTo>
                  <a:pt x="377380" y="111919"/>
                </a:lnTo>
                <a:lnTo>
                  <a:pt x="311944" y="177356"/>
                </a:lnTo>
                <a:lnTo>
                  <a:pt x="311944" y="7144"/>
                </a:lnTo>
                <a:lnTo>
                  <a:pt x="273844" y="7144"/>
                </a:lnTo>
                <a:lnTo>
                  <a:pt x="245269" y="7144"/>
                </a:lnTo>
                <a:lnTo>
                  <a:pt x="207169" y="7144"/>
                </a:lnTo>
                <a:lnTo>
                  <a:pt x="207169" y="45244"/>
                </a:lnTo>
                <a:lnTo>
                  <a:pt x="207169" y="75248"/>
                </a:lnTo>
                <a:cubicBezTo>
                  <a:pt x="198025" y="78296"/>
                  <a:pt x="189167" y="82010"/>
                  <a:pt x="180594" y="86297"/>
                </a:cubicBezTo>
                <a:lnTo>
                  <a:pt x="159353" y="65056"/>
                </a:lnTo>
                <a:lnTo>
                  <a:pt x="132397" y="38100"/>
                </a:lnTo>
                <a:lnTo>
                  <a:pt x="105442" y="65056"/>
                </a:lnTo>
                <a:lnTo>
                  <a:pt x="65056" y="105442"/>
                </a:lnTo>
                <a:lnTo>
                  <a:pt x="38100" y="132398"/>
                </a:lnTo>
                <a:lnTo>
                  <a:pt x="65056" y="159353"/>
                </a:lnTo>
                <a:lnTo>
                  <a:pt x="86296" y="180594"/>
                </a:lnTo>
                <a:cubicBezTo>
                  <a:pt x="82010" y="189167"/>
                  <a:pt x="78296" y="198025"/>
                  <a:pt x="75343" y="207169"/>
                </a:cubicBezTo>
                <a:lnTo>
                  <a:pt x="45244" y="207169"/>
                </a:lnTo>
                <a:lnTo>
                  <a:pt x="7144" y="207169"/>
                </a:lnTo>
                <a:lnTo>
                  <a:pt x="7144" y="245269"/>
                </a:lnTo>
                <a:lnTo>
                  <a:pt x="7144" y="302419"/>
                </a:lnTo>
                <a:lnTo>
                  <a:pt x="7144" y="340519"/>
                </a:lnTo>
                <a:lnTo>
                  <a:pt x="45244" y="340519"/>
                </a:lnTo>
                <a:lnTo>
                  <a:pt x="75343" y="340519"/>
                </a:lnTo>
                <a:cubicBezTo>
                  <a:pt x="78391" y="349663"/>
                  <a:pt x="82010" y="358521"/>
                  <a:pt x="86296" y="367094"/>
                </a:cubicBezTo>
                <a:lnTo>
                  <a:pt x="65056" y="388334"/>
                </a:lnTo>
                <a:lnTo>
                  <a:pt x="38100" y="415290"/>
                </a:lnTo>
                <a:lnTo>
                  <a:pt x="65056" y="442246"/>
                </a:lnTo>
                <a:lnTo>
                  <a:pt x="105442" y="482632"/>
                </a:lnTo>
                <a:lnTo>
                  <a:pt x="132397" y="509588"/>
                </a:lnTo>
                <a:lnTo>
                  <a:pt x="159353" y="482632"/>
                </a:lnTo>
                <a:lnTo>
                  <a:pt x="180594" y="461391"/>
                </a:lnTo>
                <a:cubicBezTo>
                  <a:pt x="189167" y="465677"/>
                  <a:pt x="198025" y="469297"/>
                  <a:pt x="207169" y="472345"/>
                </a:cubicBezTo>
                <a:lnTo>
                  <a:pt x="207169" y="502444"/>
                </a:lnTo>
                <a:lnTo>
                  <a:pt x="207169" y="540544"/>
                </a:lnTo>
                <a:lnTo>
                  <a:pt x="245269" y="540544"/>
                </a:lnTo>
                <a:lnTo>
                  <a:pt x="273844" y="540544"/>
                </a:lnTo>
                <a:lnTo>
                  <a:pt x="311944" y="540544"/>
                </a:lnTo>
                <a:lnTo>
                  <a:pt x="311944" y="370332"/>
                </a:lnTo>
                <a:lnTo>
                  <a:pt x="377380" y="435769"/>
                </a:lnTo>
                <a:lnTo>
                  <a:pt x="350044" y="435769"/>
                </a:lnTo>
                <a:lnTo>
                  <a:pt x="350044" y="473869"/>
                </a:lnTo>
                <a:lnTo>
                  <a:pt x="445294" y="473869"/>
                </a:lnTo>
                <a:lnTo>
                  <a:pt x="445294" y="378619"/>
                </a:lnTo>
                <a:lnTo>
                  <a:pt x="407194" y="378619"/>
                </a:lnTo>
                <a:lnTo>
                  <a:pt x="407194" y="411671"/>
                </a:lnTo>
                <a:lnTo>
                  <a:pt x="311944" y="316421"/>
                </a:lnTo>
                <a:lnTo>
                  <a:pt x="311944" y="292894"/>
                </a:lnTo>
                <a:lnTo>
                  <a:pt x="515779" y="292894"/>
                </a:lnTo>
                <a:lnTo>
                  <a:pt x="491585" y="317087"/>
                </a:lnTo>
                <a:lnTo>
                  <a:pt x="518541" y="344043"/>
                </a:lnTo>
                <a:lnTo>
                  <a:pt x="585883" y="276701"/>
                </a:lnTo>
                <a:lnTo>
                  <a:pt x="518541" y="209264"/>
                </a:lnTo>
                <a:close/>
                <a:moveTo>
                  <a:pt x="273844" y="359569"/>
                </a:moveTo>
                <a:cubicBezTo>
                  <a:pt x="226504" y="359569"/>
                  <a:pt x="188119" y="321183"/>
                  <a:pt x="188119" y="273844"/>
                </a:cubicBezTo>
                <a:cubicBezTo>
                  <a:pt x="188119" y="226505"/>
                  <a:pt x="226504" y="188119"/>
                  <a:pt x="273844" y="188119"/>
                </a:cubicBezTo>
                <a:lnTo>
                  <a:pt x="273844" y="359569"/>
                </a:lnTo>
                <a:close/>
                <a:moveTo>
                  <a:pt x="273844" y="150019"/>
                </a:moveTo>
                <a:cubicBezTo>
                  <a:pt x="205550" y="150019"/>
                  <a:pt x="150019" y="205550"/>
                  <a:pt x="150019" y="273844"/>
                </a:cubicBezTo>
                <a:cubicBezTo>
                  <a:pt x="150019" y="342138"/>
                  <a:pt x="205550" y="397669"/>
                  <a:pt x="273844" y="397669"/>
                </a:cubicBezTo>
                <a:lnTo>
                  <a:pt x="273844" y="502444"/>
                </a:lnTo>
                <a:lnTo>
                  <a:pt x="245269" y="502444"/>
                </a:lnTo>
                <a:lnTo>
                  <a:pt x="245269" y="442722"/>
                </a:lnTo>
                <a:cubicBezTo>
                  <a:pt x="219266" y="438341"/>
                  <a:pt x="195263" y="428149"/>
                  <a:pt x="174593" y="413480"/>
                </a:cubicBezTo>
                <a:lnTo>
                  <a:pt x="132397" y="455676"/>
                </a:lnTo>
                <a:lnTo>
                  <a:pt x="92012" y="415290"/>
                </a:lnTo>
                <a:lnTo>
                  <a:pt x="134207" y="373094"/>
                </a:lnTo>
                <a:cubicBezTo>
                  <a:pt x="119539" y="352425"/>
                  <a:pt x="109347" y="328422"/>
                  <a:pt x="104966" y="302419"/>
                </a:cubicBezTo>
                <a:lnTo>
                  <a:pt x="45244" y="302419"/>
                </a:lnTo>
                <a:lnTo>
                  <a:pt x="45244" y="245269"/>
                </a:lnTo>
                <a:lnTo>
                  <a:pt x="104966" y="245269"/>
                </a:lnTo>
                <a:cubicBezTo>
                  <a:pt x="109347" y="219266"/>
                  <a:pt x="119539" y="195263"/>
                  <a:pt x="134207" y="174593"/>
                </a:cubicBezTo>
                <a:lnTo>
                  <a:pt x="92012" y="132398"/>
                </a:lnTo>
                <a:lnTo>
                  <a:pt x="132397" y="92012"/>
                </a:lnTo>
                <a:lnTo>
                  <a:pt x="174593" y="134207"/>
                </a:lnTo>
                <a:cubicBezTo>
                  <a:pt x="195263" y="119539"/>
                  <a:pt x="219266" y="109347"/>
                  <a:pt x="245269" y="104966"/>
                </a:cubicBezTo>
                <a:lnTo>
                  <a:pt x="245269" y="45244"/>
                </a:lnTo>
                <a:lnTo>
                  <a:pt x="273844" y="45244"/>
                </a:lnTo>
                <a:lnTo>
                  <a:pt x="273844" y="150019"/>
                </a:lnTo>
                <a:close/>
              </a:path>
            </a:pathLst>
          </a:custGeom>
          <a:solidFill>
            <a:schemeClr val="tx1"/>
          </a:solidFill>
          <a:ln w="9525" cap="flat">
            <a:noFill/>
            <a:prstDash val="solid"/>
            <a:miter/>
          </a:ln>
        </p:spPr>
        <p:txBody>
          <a:bodyPr rtlCol="0" anchor="ctr"/>
          <a:lstStyle/>
          <a:p>
            <a:endParaRPr lang="en-US"/>
          </a:p>
        </p:txBody>
      </p:sp>
      <p:sp>
        <p:nvSpPr>
          <p:cNvPr id="26" name="Freeform: Shape 160">
            <a:extLst>
              <a:ext uri="{FF2B5EF4-FFF2-40B4-BE49-F238E27FC236}">
                <a16:creationId xmlns:a16="http://schemas.microsoft.com/office/drawing/2014/main" id="{B4D2F2A1-2792-482E-1790-B3AF6870B2EF}"/>
              </a:ext>
            </a:extLst>
          </p:cNvPr>
          <p:cNvSpPr/>
          <p:nvPr/>
        </p:nvSpPr>
        <p:spPr>
          <a:xfrm>
            <a:off x="6297154" y="2635138"/>
            <a:ext cx="364679" cy="371692"/>
          </a:xfrm>
          <a:custGeom>
            <a:avLst/>
            <a:gdLst>
              <a:gd name="connsiteX0" fmla="*/ 328231 w 495300"/>
              <a:gd name="connsiteY0" fmla="*/ 433007 h 504825"/>
              <a:gd name="connsiteX1" fmla="*/ 175831 w 495300"/>
              <a:gd name="connsiteY1" fmla="*/ 433007 h 504825"/>
              <a:gd name="connsiteX2" fmla="*/ 175831 w 495300"/>
              <a:gd name="connsiteY2" fmla="*/ 349663 h 504825"/>
              <a:gd name="connsiteX3" fmla="*/ 128206 w 495300"/>
              <a:gd name="connsiteY3" fmla="*/ 252127 h 504825"/>
              <a:gd name="connsiteX4" fmla="*/ 252031 w 495300"/>
              <a:gd name="connsiteY4" fmla="*/ 128302 h 504825"/>
              <a:gd name="connsiteX5" fmla="*/ 375856 w 495300"/>
              <a:gd name="connsiteY5" fmla="*/ 252127 h 504825"/>
              <a:gd name="connsiteX6" fmla="*/ 328231 w 495300"/>
              <a:gd name="connsiteY6" fmla="*/ 349663 h 504825"/>
              <a:gd name="connsiteX7" fmla="*/ 328231 w 495300"/>
              <a:gd name="connsiteY7" fmla="*/ 433007 h 504825"/>
              <a:gd name="connsiteX8" fmla="*/ 213931 w 495300"/>
              <a:gd name="connsiteY8" fmla="*/ 394907 h 504825"/>
              <a:gd name="connsiteX9" fmla="*/ 290131 w 495300"/>
              <a:gd name="connsiteY9" fmla="*/ 394907 h 504825"/>
              <a:gd name="connsiteX10" fmla="*/ 290131 w 495300"/>
              <a:gd name="connsiteY10" fmla="*/ 329470 h 504825"/>
              <a:gd name="connsiteX11" fmla="*/ 298799 w 495300"/>
              <a:gd name="connsiteY11" fmla="*/ 323850 h 504825"/>
              <a:gd name="connsiteX12" fmla="*/ 337756 w 495300"/>
              <a:gd name="connsiteY12" fmla="*/ 252032 h 504825"/>
              <a:gd name="connsiteX13" fmla="*/ 252031 w 495300"/>
              <a:gd name="connsiteY13" fmla="*/ 166307 h 504825"/>
              <a:gd name="connsiteX14" fmla="*/ 166306 w 495300"/>
              <a:gd name="connsiteY14" fmla="*/ 252032 h 504825"/>
              <a:gd name="connsiteX15" fmla="*/ 205264 w 495300"/>
              <a:gd name="connsiteY15" fmla="*/ 323850 h 504825"/>
              <a:gd name="connsiteX16" fmla="*/ 213931 w 495300"/>
              <a:gd name="connsiteY16" fmla="*/ 329470 h 504825"/>
              <a:gd name="connsiteX17" fmla="*/ 213931 w 495300"/>
              <a:gd name="connsiteY17" fmla="*/ 394907 h 504825"/>
              <a:gd name="connsiteX18" fmla="*/ 290131 w 495300"/>
              <a:gd name="connsiteY18" fmla="*/ 461582 h 504825"/>
              <a:gd name="connsiteX19" fmla="*/ 213931 w 495300"/>
              <a:gd name="connsiteY19" fmla="*/ 461582 h 504825"/>
              <a:gd name="connsiteX20" fmla="*/ 213931 w 495300"/>
              <a:gd name="connsiteY20" fmla="*/ 499682 h 504825"/>
              <a:gd name="connsiteX21" fmla="*/ 290131 w 495300"/>
              <a:gd name="connsiteY21" fmla="*/ 499682 h 504825"/>
              <a:gd name="connsiteX22" fmla="*/ 290131 w 495300"/>
              <a:gd name="connsiteY22" fmla="*/ 461582 h 504825"/>
              <a:gd name="connsiteX23" fmla="*/ 207645 w 495300"/>
              <a:gd name="connsiteY23" fmla="*/ 95155 h 504825"/>
              <a:gd name="connsiteX24" fmla="*/ 171164 w 495300"/>
              <a:gd name="connsiteY24" fmla="*/ 7144 h 504825"/>
              <a:gd name="connsiteX25" fmla="*/ 135922 w 495300"/>
              <a:gd name="connsiteY25" fmla="*/ 21717 h 504825"/>
              <a:gd name="connsiteX26" fmla="*/ 172402 w 495300"/>
              <a:gd name="connsiteY26" fmla="*/ 109728 h 504825"/>
              <a:gd name="connsiteX27" fmla="*/ 207645 w 495300"/>
              <a:gd name="connsiteY27" fmla="*/ 95155 h 504825"/>
              <a:gd name="connsiteX28" fmla="*/ 109728 w 495300"/>
              <a:gd name="connsiteY28" fmla="*/ 172498 h 504825"/>
              <a:gd name="connsiteX29" fmla="*/ 21717 w 495300"/>
              <a:gd name="connsiteY29" fmla="*/ 136017 h 504825"/>
              <a:gd name="connsiteX30" fmla="*/ 7144 w 495300"/>
              <a:gd name="connsiteY30" fmla="*/ 171260 h 504825"/>
              <a:gd name="connsiteX31" fmla="*/ 95155 w 495300"/>
              <a:gd name="connsiteY31" fmla="*/ 207740 h 504825"/>
              <a:gd name="connsiteX32" fmla="*/ 109728 w 495300"/>
              <a:gd name="connsiteY32" fmla="*/ 172498 h 504825"/>
              <a:gd name="connsiteX33" fmla="*/ 109728 w 495300"/>
              <a:gd name="connsiteY33" fmla="*/ 331661 h 504825"/>
              <a:gd name="connsiteX34" fmla="*/ 95155 w 495300"/>
              <a:gd name="connsiteY34" fmla="*/ 296418 h 504825"/>
              <a:gd name="connsiteX35" fmla="*/ 7144 w 495300"/>
              <a:gd name="connsiteY35" fmla="*/ 332899 h 504825"/>
              <a:gd name="connsiteX36" fmla="*/ 21717 w 495300"/>
              <a:gd name="connsiteY36" fmla="*/ 368141 h 504825"/>
              <a:gd name="connsiteX37" fmla="*/ 109728 w 495300"/>
              <a:gd name="connsiteY37" fmla="*/ 331661 h 504825"/>
              <a:gd name="connsiteX38" fmla="*/ 496919 w 495300"/>
              <a:gd name="connsiteY38" fmla="*/ 332899 h 504825"/>
              <a:gd name="connsiteX39" fmla="*/ 408908 w 495300"/>
              <a:gd name="connsiteY39" fmla="*/ 296418 h 504825"/>
              <a:gd name="connsiteX40" fmla="*/ 394335 w 495300"/>
              <a:gd name="connsiteY40" fmla="*/ 331661 h 504825"/>
              <a:gd name="connsiteX41" fmla="*/ 482346 w 495300"/>
              <a:gd name="connsiteY41" fmla="*/ 368141 h 504825"/>
              <a:gd name="connsiteX42" fmla="*/ 496919 w 495300"/>
              <a:gd name="connsiteY42" fmla="*/ 332899 h 504825"/>
              <a:gd name="connsiteX43" fmla="*/ 496919 w 495300"/>
              <a:gd name="connsiteY43" fmla="*/ 171260 h 504825"/>
              <a:gd name="connsiteX44" fmla="*/ 482346 w 495300"/>
              <a:gd name="connsiteY44" fmla="*/ 136017 h 504825"/>
              <a:gd name="connsiteX45" fmla="*/ 394335 w 495300"/>
              <a:gd name="connsiteY45" fmla="*/ 172498 h 504825"/>
              <a:gd name="connsiteX46" fmla="*/ 408908 w 495300"/>
              <a:gd name="connsiteY46" fmla="*/ 207740 h 504825"/>
              <a:gd name="connsiteX47" fmla="*/ 496919 w 495300"/>
              <a:gd name="connsiteY47" fmla="*/ 171260 h 504825"/>
              <a:gd name="connsiteX48" fmla="*/ 368046 w 495300"/>
              <a:gd name="connsiteY48" fmla="*/ 21812 h 504825"/>
              <a:gd name="connsiteX49" fmla="*/ 332804 w 495300"/>
              <a:gd name="connsiteY49" fmla="*/ 7239 h 504825"/>
              <a:gd name="connsiteX50" fmla="*/ 296323 w 495300"/>
              <a:gd name="connsiteY50" fmla="*/ 95250 h 504825"/>
              <a:gd name="connsiteX51" fmla="*/ 331565 w 495300"/>
              <a:gd name="connsiteY51" fmla="*/ 109823 h 504825"/>
              <a:gd name="connsiteX52" fmla="*/ 368046 w 495300"/>
              <a:gd name="connsiteY52" fmla="*/ 21812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5300" h="504825">
                <a:moveTo>
                  <a:pt x="328231" y="433007"/>
                </a:moveTo>
                <a:lnTo>
                  <a:pt x="175831" y="433007"/>
                </a:lnTo>
                <a:lnTo>
                  <a:pt x="175831" y="349663"/>
                </a:lnTo>
                <a:cubicBezTo>
                  <a:pt x="145828" y="326231"/>
                  <a:pt x="128206" y="290513"/>
                  <a:pt x="128206" y="252127"/>
                </a:cubicBezTo>
                <a:cubicBezTo>
                  <a:pt x="128206" y="183833"/>
                  <a:pt x="183737" y="128302"/>
                  <a:pt x="252031" y="128302"/>
                </a:cubicBezTo>
                <a:cubicBezTo>
                  <a:pt x="320326" y="128302"/>
                  <a:pt x="375856" y="183833"/>
                  <a:pt x="375856" y="252127"/>
                </a:cubicBezTo>
                <a:cubicBezTo>
                  <a:pt x="375856" y="290513"/>
                  <a:pt x="358235" y="326231"/>
                  <a:pt x="328231" y="349663"/>
                </a:cubicBezTo>
                <a:lnTo>
                  <a:pt x="328231" y="433007"/>
                </a:lnTo>
                <a:close/>
                <a:moveTo>
                  <a:pt x="213931" y="394907"/>
                </a:moveTo>
                <a:lnTo>
                  <a:pt x="290131" y="394907"/>
                </a:lnTo>
                <a:lnTo>
                  <a:pt x="290131" y="329470"/>
                </a:lnTo>
                <a:lnTo>
                  <a:pt x="298799" y="323850"/>
                </a:lnTo>
                <a:cubicBezTo>
                  <a:pt x="323183" y="307943"/>
                  <a:pt x="337756" y="281083"/>
                  <a:pt x="337756" y="252032"/>
                </a:cubicBezTo>
                <a:cubicBezTo>
                  <a:pt x="337756" y="204788"/>
                  <a:pt x="299275" y="166307"/>
                  <a:pt x="252031" y="166307"/>
                </a:cubicBezTo>
                <a:cubicBezTo>
                  <a:pt x="204788" y="166307"/>
                  <a:pt x="166306" y="204788"/>
                  <a:pt x="166306" y="252032"/>
                </a:cubicBezTo>
                <a:cubicBezTo>
                  <a:pt x="166306" y="281083"/>
                  <a:pt x="180880" y="307943"/>
                  <a:pt x="205264" y="323850"/>
                </a:cubicBezTo>
                <a:lnTo>
                  <a:pt x="213931" y="329470"/>
                </a:lnTo>
                <a:lnTo>
                  <a:pt x="213931" y="394907"/>
                </a:lnTo>
                <a:close/>
                <a:moveTo>
                  <a:pt x="290131" y="461582"/>
                </a:moveTo>
                <a:lnTo>
                  <a:pt x="213931" y="461582"/>
                </a:lnTo>
                <a:lnTo>
                  <a:pt x="213931" y="499682"/>
                </a:lnTo>
                <a:lnTo>
                  <a:pt x="290131" y="499682"/>
                </a:lnTo>
                <a:lnTo>
                  <a:pt x="290131" y="461582"/>
                </a:lnTo>
                <a:close/>
                <a:moveTo>
                  <a:pt x="207645" y="95155"/>
                </a:moveTo>
                <a:lnTo>
                  <a:pt x="171164" y="7144"/>
                </a:lnTo>
                <a:lnTo>
                  <a:pt x="135922" y="21717"/>
                </a:lnTo>
                <a:lnTo>
                  <a:pt x="172402" y="109728"/>
                </a:lnTo>
                <a:lnTo>
                  <a:pt x="207645" y="95155"/>
                </a:lnTo>
                <a:close/>
                <a:moveTo>
                  <a:pt x="109728" y="172498"/>
                </a:moveTo>
                <a:lnTo>
                  <a:pt x="21717" y="136017"/>
                </a:lnTo>
                <a:lnTo>
                  <a:pt x="7144" y="171260"/>
                </a:lnTo>
                <a:lnTo>
                  <a:pt x="95155" y="207740"/>
                </a:lnTo>
                <a:lnTo>
                  <a:pt x="109728" y="172498"/>
                </a:lnTo>
                <a:close/>
                <a:moveTo>
                  <a:pt x="109728" y="331661"/>
                </a:moveTo>
                <a:lnTo>
                  <a:pt x="95155" y="296418"/>
                </a:lnTo>
                <a:lnTo>
                  <a:pt x="7144" y="332899"/>
                </a:lnTo>
                <a:lnTo>
                  <a:pt x="21717" y="368141"/>
                </a:lnTo>
                <a:lnTo>
                  <a:pt x="109728" y="331661"/>
                </a:lnTo>
                <a:close/>
                <a:moveTo>
                  <a:pt x="496919" y="332899"/>
                </a:moveTo>
                <a:lnTo>
                  <a:pt x="408908" y="296418"/>
                </a:lnTo>
                <a:lnTo>
                  <a:pt x="394335" y="331661"/>
                </a:lnTo>
                <a:lnTo>
                  <a:pt x="482346" y="368141"/>
                </a:lnTo>
                <a:lnTo>
                  <a:pt x="496919" y="332899"/>
                </a:lnTo>
                <a:close/>
                <a:moveTo>
                  <a:pt x="496919" y="171260"/>
                </a:moveTo>
                <a:lnTo>
                  <a:pt x="482346" y="136017"/>
                </a:lnTo>
                <a:lnTo>
                  <a:pt x="394335" y="172498"/>
                </a:lnTo>
                <a:lnTo>
                  <a:pt x="408908" y="207740"/>
                </a:lnTo>
                <a:lnTo>
                  <a:pt x="496919" y="171260"/>
                </a:lnTo>
                <a:close/>
                <a:moveTo>
                  <a:pt x="368046" y="21812"/>
                </a:moveTo>
                <a:lnTo>
                  <a:pt x="332804" y="7239"/>
                </a:lnTo>
                <a:lnTo>
                  <a:pt x="296323" y="95250"/>
                </a:lnTo>
                <a:lnTo>
                  <a:pt x="331565" y="109823"/>
                </a:lnTo>
                <a:lnTo>
                  <a:pt x="368046" y="21812"/>
                </a:lnTo>
                <a:close/>
              </a:path>
            </a:pathLst>
          </a:custGeom>
          <a:solidFill>
            <a:schemeClr val="tx1"/>
          </a:solidFill>
          <a:ln w="9525" cap="flat">
            <a:noFill/>
            <a:prstDash val="solid"/>
            <a:miter/>
          </a:ln>
        </p:spPr>
        <p:txBody>
          <a:bodyPr rtlCol="0" anchor="ctr"/>
          <a:lstStyle/>
          <a:p>
            <a:endParaRPr lang="en-US"/>
          </a:p>
        </p:txBody>
      </p:sp>
      <p:sp>
        <p:nvSpPr>
          <p:cNvPr id="27" name="Graphic 179">
            <a:extLst>
              <a:ext uri="{FF2B5EF4-FFF2-40B4-BE49-F238E27FC236}">
                <a16:creationId xmlns:a16="http://schemas.microsoft.com/office/drawing/2014/main" id="{5A3EC4FA-BE34-5CCD-0F17-F4850B76A061}"/>
              </a:ext>
            </a:extLst>
          </p:cNvPr>
          <p:cNvSpPr/>
          <p:nvPr/>
        </p:nvSpPr>
        <p:spPr>
          <a:xfrm>
            <a:off x="9172292" y="2638645"/>
            <a:ext cx="280522" cy="364679"/>
          </a:xfrm>
          <a:custGeom>
            <a:avLst/>
            <a:gdLst>
              <a:gd name="connsiteX0" fmla="*/ 279092 w 381000"/>
              <a:gd name="connsiteY0" fmla="*/ 284807 h 495300"/>
              <a:gd name="connsiteX1" fmla="*/ 302590 w 381000"/>
              <a:gd name="connsiteY1" fmla="*/ 308448 h 495300"/>
              <a:gd name="connsiteX2" fmla="*/ 210264 w 381000"/>
              <a:gd name="connsiteY2" fmla="*/ 400183 h 495300"/>
              <a:gd name="connsiteX3" fmla="*/ 157020 w 381000"/>
              <a:gd name="connsiteY3" fmla="*/ 346939 h 495300"/>
              <a:gd name="connsiteX4" fmla="*/ 101994 w 381000"/>
              <a:gd name="connsiteY4" fmla="*/ 401965 h 495300"/>
              <a:gd name="connsiteX5" fmla="*/ 78419 w 381000"/>
              <a:gd name="connsiteY5" fmla="*/ 378390 h 495300"/>
              <a:gd name="connsiteX6" fmla="*/ 157020 w 381000"/>
              <a:gd name="connsiteY6" fmla="*/ 299790 h 495300"/>
              <a:gd name="connsiteX7" fmla="*/ 210341 w 381000"/>
              <a:gd name="connsiteY7" fmla="*/ 353111 h 495300"/>
              <a:gd name="connsiteX8" fmla="*/ 279092 w 381000"/>
              <a:gd name="connsiteY8" fmla="*/ 284807 h 495300"/>
              <a:gd name="connsiteX9" fmla="*/ 247650 w 381000"/>
              <a:gd name="connsiteY9" fmla="*/ 209550 h 495300"/>
              <a:gd name="connsiteX10" fmla="*/ 76200 w 381000"/>
              <a:gd name="connsiteY10" fmla="*/ 209550 h 495300"/>
              <a:gd name="connsiteX11" fmla="*/ 76200 w 381000"/>
              <a:gd name="connsiteY11" fmla="*/ 247650 h 495300"/>
              <a:gd name="connsiteX12" fmla="*/ 247650 w 381000"/>
              <a:gd name="connsiteY12" fmla="*/ 247650 h 495300"/>
              <a:gd name="connsiteX13" fmla="*/ 247650 w 381000"/>
              <a:gd name="connsiteY13" fmla="*/ 209550 h 495300"/>
              <a:gd name="connsiteX14" fmla="*/ 381000 w 381000"/>
              <a:gd name="connsiteY14" fmla="*/ 0 h 495300"/>
              <a:gd name="connsiteX15" fmla="*/ 381000 w 381000"/>
              <a:gd name="connsiteY15" fmla="*/ 495300 h 495300"/>
              <a:gd name="connsiteX16" fmla="*/ 0 w 381000"/>
              <a:gd name="connsiteY16" fmla="*/ 495300 h 495300"/>
              <a:gd name="connsiteX17" fmla="*/ 0 w 381000"/>
              <a:gd name="connsiteY17" fmla="*/ 0 h 495300"/>
              <a:gd name="connsiteX18" fmla="*/ 381000 w 381000"/>
              <a:gd name="connsiteY18" fmla="*/ 0 h 495300"/>
              <a:gd name="connsiteX19" fmla="*/ 342900 w 381000"/>
              <a:gd name="connsiteY19" fmla="*/ 38100 h 495300"/>
              <a:gd name="connsiteX20" fmla="*/ 38100 w 381000"/>
              <a:gd name="connsiteY20" fmla="*/ 38100 h 495300"/>
              <a:gd name="connsiteX21" fmla="*/ 38100 w 381000"/>
              <a:gd name="connsiteY21" fmla="*/ 457200 h 495300"/>
              <a:gd name="connsiteX22" fmla="*/ 342900 w 381000"/>
              <a:gd name="connsiteY22" fmla="*/ 457200 h 495300"/>
              <a:gd name="connsiteX23" fmla="*/ 342900 w 381000"/>
              <a:gd name="connsiteY23" fmla="*/ 38100 h 495300"/>
              <a:gd name="connsiteX24" fmla="*/ 304800 w 381000"/>
              <a:gd name="connsiteY24" fmla="*/ 142875 h 495300"/>
              <a:gd name="connsiteX25" fmla="*/ 76200 w 381000"/>
              <a:gd name="connsiteY25" fmla="*/ 142875 h 495300"/>
              <a:gd name="connsiteX26" fmla="*/ 76200 w 381000"/>
              <a:gd name="connsiteY26" fmla="*/ 180975 h 495300"/>
              <a:gd name="connsiteX27" fmla="*/ 304800 w 381000"/>
              <a:gd name="connsiteY27" fmla="*/ 180975 h 495300"/>
              <a:gd name="connsiteX28" fmla="*/ 304800 w 381000"/>
              <a:gd name="connsiteY28" fmla="*/ 142875 h 495300"/>
              <a:gd name="connsiteX29" fmla="*/ 304800 w 381000"/>
              <a:gd name="connsiteY29" fmla="*/ 76257 h 495300"/>
              <a:gd name="connsiteX30" fmla="*/ 76200 w 381000"/>
              <a:gd name="connsiteY30" fmla="*/ 76257 h 495300"/>
              <a:gd name="connsiteX31" fmla="*/ 76200 w 381000"/>
              <a:gd name="connsiteY31" fmla="*/ 114357 h 495300"/>
              <a:gd name="connsiteX32" fmla="*/ 304800 w 381000"/>
              <a:gd name="connsiteY32" fmla="*/ 114357 h 495300"/>
              <a:gd name="connsiteX33" fmla="*/ 304800 w 381000"/>
              <a:gd name="connsiteY33" fmla="*/ 7625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1000" h="495300">
                <a:moveTo>
                  <a:pt x="279092" y="284807"/>
                </a:moveTo>
                <a:lnTo>
                  <a:pt x="302590" y="308448"/>
                </a:lnTo>
                <a:lnTo>
                  <a:pt x="210264" y="400183"/>
                </a:lnTo>
                <a:lnTo>
                  <a:pt x="157020" y="346939"/>
                </a:lnTo>
                <a:lnTo>
                  <a:pt x="101994" y="401965"/>
                </a:lnTo>
                <a:lnTo>
                  <a:pt x="78419" y="378390"/>
                </a:lnTo>
                <a:lnTo>
                  <a:pt x="157020" y="299790"/>
                </a:lnTo>
                <a:lnTo>
                  <a:pt x="210341" y="353111"/>
                </a:lnTo>
                <a:lnTo>
                  <a:pt x="279092" y="284807"/>
                </a:lnTo>
                <a:close/>
                <a:moveTo>
                  <a:pt x="247650" y="209550"/>
                </a:moveTo>
                <a:lnTo>
                  <a:pt x="76200" y="209550"/>
                </a:lnTo>
                <a:lnTo>
                  <a:pt x="76200" y="247650"/>
                </a:lnTo>
                <a:lnTo>
                  <a:pt x="247650" y="247650"/>
                </a:lnTo>
                <a:lnTo>
                  <a:pt x="247650" y="209550"/>
                </a:lnTo>
                <a:close/>
                <a:moveTo>
                  <a:pt x="381000" y="0"/>
                </a:moveTo>
                <a:lnTo>
                  <a:pt x="381000" y="495300"/>
                </a:lnTo>
                <a:lnTo>
                  <a:pt x="0" y="495300"/>
                </a:lnTo>
                <a:lnTo>
                  <a:pt x="0" y="0"/>
                </a:lnTo>
                <a:lnTo>
                  <a:pt x="381000" y="0"/>
                </a:lnTo>
                <a:close/>
                <a:moveTo>
                  <a:pt x="342900" y="38100"/>
                </a:moveTo>
                <a:lnTo>
                  <a:pt x="38100" y="38100"/>
                </a:lnTo>
                <a:lnTo>
                  <a:pt x="38100" y="457200"/>
                </a:lnTo>
                <a:lnTo>
                  <a:pt x="342900" y="457200"/>
                </a:lnTo>
                <a:lnTo>
                  <a:pt x="342900" y="38100"/>
                </a:lnTo>
                <a:close/>
                <a:moveTo>
                  <a:pt x="304800" y="142875"/>
                </a:moveTo>
                <a:lnTo>
                  <a:pt x="76200" y="142875"/>
                </a:lnTo>
                <a:lnTo>
                  <a:pt x="76200" y="180975"/>
                </a:lnTo>
                <a:lnTo>
                  <a:pt x="304800" y="180975"/>
                </a:lnTo>
                <a:lnTo>
                  <a:pt x="304800" y="142875"/>
                </a:lnTo>
                <a:close/>
                <a:moveTo>
                  <a:pt x="304800" y="76257"/>
                </a:moveTo>
                <a:lnTo>
                  <a:pt x="76200" y="76257"/>
                </a:lnTo>
                <a:lnTo>
                  <a:pt x="76200" y="114357"/>
                </a:lnTo>
                <a:lnTo>
                  <a:pt x="304800" y="114357"/>
                </a:lnTo>
                <a:lnTo>
                  <a:pt x="304800" y="76257"/>
                </a:lnTo>
                <a:close/>
              </a:path>
            </a:pathLst>
          </a:custGeom>
          <a:solidFill>
            <a:schemeClr val="tx1"/>
          </a:solidFill>
          <a:ln w="9525" cap="flat">
            <a:noFill/>
            <a:prstDash val="solid"/>
            <a:miter/>
          </a:ln>
        </p:spPr>
        <p:txBody>
          <a:bodyPr rtlCol="0" anchor="ctr"/>
          <a:lstStyle/>
          <a:p>
            <a:endParaRPr lang="en-US"/>
          </a:p>
        </p:txBody>
      </p:sp>
      <p:sp>
        <p:nvSpPr>
          <p:cNvPr id="28" name="Freeform: Shape 201">
            <a:extLst>
              <a:ext uri="{FF2B5EF4-FFF2-40B4-BE49-F238E27FC236}">
                <a16:creationId xmlns:a16="http://schemas.microsoft.com/office/drawing/2014/main" id="{5924C98F-CED7-9F94-F5D9-8509BC2361B7}"/>
              </a:ext>
            </a:extLst>
          </p:cNvPr>
          <p:cNvSpPr/>
          <p:nvPr/>
        </p:nvSpPr>
        <p:spPr>
          <a:xfrm>
            <a:off x="653414" y="4389590"/>
            <a:ext cx="259483" cy="392731"/>
          </a:xfrm>
          <a:custGeom>
            <a:avLst/>
            <a:gdLst>
              <a:gd name="connsiteX0" fmla="*/ 350044 w 352425"/>
              <a:gd name="connsiteY0" fmla="*/ 178594 h 533400"/>
              <a:gd name="connsiteX1" fmla="*/ 350044 w 352425"/>
              <a:gd name="connsiteY1" fmla="*/ 235744 h 533400"/>
              <a:gd name="connsiteX2" fmla="*/ 235744 w 352425"/>
              <a:gd name="connsiteY2" fmla="*/ 321469 h 533400"/>
              <a:gd name="connsiteX3" fmla="*/ 235744 w 352425"/>
              <a:gd name="connsiteY3" fmla="*/ 388144 h 533400"/>
              <a:gd name="connsiteX4" fmla="*/ 197644 w 352425"/>
              <a:gd name="connsiteY4" fmla="*/ 388144 h 533400"/>
              <a:gd name="connsiteX5" fmla="*/ 197644 w 352425"/>
              <a:gd name="connsiteY5" fmla="*/ 302419 h 533400"/>
              <a:gd name="connsiteX6" fmla="*/ 311944 w 352425"/>
              <a:gd name="connsiteY6" fmla="*/ 216694 h 533400"/>
              <a:gd name="connsiteX7" fmla="*/ 45244 w 352425"/>
              <a:gd name="connsiteY7" fmla="*/ 216694 h 533400"/>
              <a:gd name="connsiteX8" fmla="*/ 159544 w 352425"/>
              <a:gd name="connsiteY8" fmla="*/ 302419 h 533400"/>
              <a:gd name="connsiteX9" fmla="*/ 159544 w 352425"/>
              <a:gd name="connsiteY9" fmla="*/ 388144 h 533400"/>
              <a:gd name="connsiteX10" fmla="*/ 121444 w 352425"/>
              <a:gd name="connsiteY10" fmla="*/ 388144 h 533400"/>
              <a:gd name="connsiteX11" fmla="*/ 121444 w 352425"/>
              <a:gd name="connsiteY11" fmla="*/ 321469 h 533400"/>
              <a:gd name="connsiteX12" fmla="*/ 7144 w 352425"/>
              <a:gd name="connsiteY12" fmla="*/ 235744 h 533400"/>
              <a:gd name="connsiteX13" fmla="*/ 7144 w 352425"/>
              <a:gd name="connsiteY13" fmla="*/ 178594 h 533400"/>
              <a:gd name="connsiteX14" fmla="*/ 45244 w 352425"/>
              <a:gd name="connsiteY14" fmla="*/ 178594 h 533400"/>
              <a:gd name="connsiteX15" fmla="*/ 45244 w 352425"/>
              <a:gd name="connsiteY15" fmla="*/ 150019 h 533400"/>
              <a:gd name="connsiteX16" fmla="*/ 45244 w 352425"/>
              <a:gd name="connsiteY16" fmla="*/ 111919 h 533400"/>
              <a:gd name="connsiteX17" fmla="*/ 83344 w 352425"/>
              <a:gd name="connsiteY17" fmla="*/ 111919 h 533400"/>
              <a:gd name="connsiteX18" fmla="*/ 83344 w 352425"/>
              <a:gd name="connsiteY18" fmla="*/ 150019 h 533400"/>
              <a:gd name="connsiteX19" fmla="*/ 83344 w 352425"/>
              <a:gd name="connsiteY19" fmla="*/ 178594 h 533400"/>
              <a:gd name="connsiteX20" fmla="*/ 197644 w 352425"/>
              <a:gd name="connsiteY20" fmla="*/ 178594 h 533400"/>
              <a:gd name="connsiteX21" fmla="*/ 197644 w 352425"/>
              <a:gd name="connsiteY21" fmla="*/ 159544 h 533400"/>
              <a:gd name="connsiteX22" fmla="*/ 235744 w 352425"/>
              <a:gd name="connsiteY22" fmla="*/ 159544 h 533400"/>
              <a:gd name="connsiteX23" fmla="*/ 235744 w 352425"/>
              <a:gd name="connsiteY23" fmla="*/ 178594 h 533400"/>
              <a:gd name="connsiteX24" fmla="*/ 273844 w 352425"/>
              <a:gd name="connsiteY24" fmla="*/ 178594 h 533400"/>
              <a:gd name="connsiteX25" fmla="*/ 273844 w 352425"/>
              <a:gd name="connsiteY25" fmla="*/ 140494 h 533400"/>
              <a:gd name="connsiteX26" fmla="*/ 311944 w 352425"/>
              <a:gd name="connsiteY26" fmla="*/ 140494 h 533400"/>
              <a:gd name="connsiteX27" fmla="*/ 311944 w 352425"/>
              <a:gd name="connsiteY27" fmla="*/ 178594 h 533400"/>
              <a:gd name="connsiteX28" fmla="*/ 350044 w 352425"/>
              <a:gd name="connsiteY28" fmla="*/ 178594 h 533400"/>
              <a:gd name="connsiteX29" fmla="*/ 227076 w 352425"/>
              <a:gd name="connsiteY29" fmla="*/ 438055 h 533400"/>
              <a:gd name="connsiteX30" fmla="*/ 197644 w 352425"/>
              <a:gd name="connsiteY30" fmla="*/ 447580 h 533400"/>
              <a:gd name="connsiteX31" fmla="*/ 197644 w 352425"/>
              <a:gd name="connsiteY31" fmla="*/ 416624 h 533400"/>
              <a:gd name="connsiteX32" fmla="*/ 159544 w 352425"/>
              <a:gd name="connsiteY32" fmla="*/ 416624 h 533400"/>
              <a:gd name="connsiteX33" fmla="*/ 159544 w 352425"/>
              <a:gd name="connsiteY33" fmla="*/ 447580 h 533400"/>
              <a:gd name="connsiteX34" fmla="*/ 130112 w 352425"/>
              <a:gd name="connsiteY34" fmla="*/ 438055 h 533400"/>
              <a:gd name="connsiteX35" fmla="*/ 118301 w 352425"/>
              <a:gd name="connsiteY35" fmla="*/ 474250 h 533400"/>
              <a:gd name="connsiteX36" fmla="*/ 147733 w 352425"/>
              <a:gd name="connsiteY36" fmla="*/ 483775 h 533400"/>
              <a:gd name="connsiteX37" fmla="*/ 129540 w 352425"/>
              <a:gd name="connsiteY37" fmla="*/ 508826 h 533400"/>
              <a:gd name="connsiteX38" fmla="*/ 160401 w 352425"/>
              <a:gd name="connsiteY38" fmla="*/ 531209 h 533400"/>
              <a:gd name="connsiteX39" fmla="*/ 178594 w 352425"/>
              <a:gd name="connsiteY39" fmla="*/ 506159 h 533400"/>
              <a:gd name="connsiteX40" fmla="*/ 196787 w 352425"/>
              <a:gd name="connsiteY40" fmla="*/ 531209 h 533400"/>
              <a:gd name="connsiteX41" fmla="*/ 227647 w 352425"/>
              <a:gd name="connsiteY41" fmla="*/ 508826 h 533400"/>
              <a:gd name="connsiteX42" fmla="*/ 209455 w 352425"/>
              <a:gd name="connsiteY42" fmla="*/ 483775 h 533400"/>
              <a:gd name="connsiteX43" fmla="*/ 238887 w 352425"/>
              <a:gd name="connsiteY43" fmla="*/ 474250 h 533400"/>
              <a:gd name="connsiteX44" fmla="*/ 227076 w 352425"/>
              <a:gd name="connsiteY44" fmla="*/ 438055 h 533400"/>
              <a:gd name="connsiteX45" fmla="*/ 83344 w 352425"/>
              <a:gd name="connsiteY45" fmla="*/ 35719 h 533400"/>
              <a:gd name="connsiteX46" fmla="*/ 45244 w 352425"/>
              <a:gd name="connsiteY46" fmla="*/ 35719 h 533400"/>
              <a:gd name="connsiteX47" fmla="*/ 45244 w 352425"/>
              <a:gd name="connsiteY47" fmla="*/ 73819 h 533400"/>
              <a:gd name="connsiteX48" fmla="*/ 83344 w 352425"/>
              <a:gd name="connsiteY48" fmla="*/ 73819 h 533400"/>
              <a:gd name="connsiteX49" fmla="*/ 83344 w 352425"/>
              <a:gd name="connsiteY49" fmla="*/ 35719 h 533400"/>
              <a:gd name="connsiteX50" fmla="*/ 159544 w 352425"/>
              <a:gd name="connsiteY50" fmla="*/ 83344 h 533400"/>
              <a:gd name="connsiteX51" fmla="*/ 121444 w 352425"/>
              <a:gd name="connsiteY51" fmla="*/ 83344 h 533400"/>
              <a:gd name="connsiteX52" fmla="*/ 121444 w 352425"/>
              <a:gd name="connsiteY52" fmla="*/ 140494 h 533400"/>
              <a:gd name="connsiteX53" fmla="*/ 159544 w 352425"/>
              <a:gd name="connsiteY53" fmla="*/ 140494 h 533400"/>
              <a:gd name="connsiteX54" fmla="*/ 159544 w 352425"/>
              <a:gd name="connsiteY54" fmla="*/ 83344 h 533400"/>
              <a:gd name="connsiteX55" fmla="*/ 235744 w 352425"/>
              <a:gd name="connsiteY55" fmla="*/ 83344 h 533400"/>
              <a:gd name="connsiteX56" fmla="*/ 197644 w 352425"/>
              <a:gd name="connsiteY56" fmla="*/ 83344 h 533400"/>
              <a:gd name="connsiteX57" fmla="*/ 197644 w 352425"/>
              <a:gd name="connsiteY57" fmla="*/ 121444 h 533400"/>
              <a:gd name="connsiteX58" fmla="*/ 235744 w 352425"/>
              <a:gd name="connsiteY58" fmla="*/ 121444 h 533400"/>
              <a:gd name="connsiteX59" fmla="*/ 235744 w 352425"/>
              <a:gd name="connsiteY59" fmla="*/ 83344 h 533400"/>
              <a:gd name="connsiteX60" fmla="*/ 159544 w 352425"/>
              <a:gd name="connsiteY60" fmla="*/ 7144 h 533400"/>
              <a:gd name="connsiteX61" fmla="*/ 121444 w 352425"/>
              <a:gd name="connsiteY61" fmla="*/ 7144 h 533400"/>
              <a:gd name="connsiteX62" fmla="*/ 121444 w 352425"/>
              <a:gd name="connsiteY62" fmla="*/ 45244 h 533400"/>
              <a:gd name="connsiteX63" fmla="*/ 159544 w 352425"/>
              <a:gd name="connsiteY63" fmla="*/ 45244 h 533400"/>
              <a:gd name="connsiteX64" fmla="*/ 159544 w 352425"/>
              <a:gd name="connsiteY64" fmla="*/ 7144 h 533400"/>
              <a:gd name="connsiteX65" fmla="*/ 235744 w 352425"/>
              <a:gd name="connsiteY65" fmla="*/ 7144 h 533400"/>
              <a:gd name="connsiteX66" fmla="*/ 197644 w 352425"/>
              <a:gd name="connsiteY66" fmla="*/ 7144 h 533400"/>
              <a:gd name="connsiteX67" fmla="*/ 197644 w 352425"/>
              <a:gd name="connsiteY67" fmla="*/ 45244 h 533400"/>
              <a:gd name="connsiteX68" fmla="*/ 235744 w 352425"/>
              <a:gd name="connsiteY68" fmla="*/ 45244 h 533400"/>
              <a:gd name="connsiteX69" fmla="*/ 235744 w 352425"/>
              <a:gd name="connsiteY69" fmla="*/ 7144 h 533400"/>
              <a:gd name="connsiteX70" fmla="*/ 311944 w 352425"/>
              <a:gd name="connsiteY70" fmla="*/ 64294 h 533400"/>
              <a:gd name="connsiteX71" fmla="*/ 311944 w 352425"/>
              <a:gd name="connsiteY71" fmla="*/ 26194 h 533400"/>
              <a:gd name="connsiteX72" fmla="*/ 273844 w 352425"/>
              <a:gd name="connsiteY72" fmla="*/ 26194 h 533400"/>
              <a:gd name="connsiteX73" fmla="*/ 273844 w 352425"/>
              <a:gd name="connsiteY73" fmla="*/ 64294 h 533400"/>
              <a:gd name="connsiteX74" fmla="*/ 273844 w 352425"/>
              <a:gd name="connsiteY74" fmla="*/ 102394 h 533400"/>
              <a:gd name="connsiteX75" fmla="*/ 311944 w 352425"/>
              <a:gd name="connsiteY75" fmla="*/ 102394 h 533400"/>
              <a:gd name="connsiteX76" fmla="*/ 311944 w 352425"/>
              <a:gd name="connsiteY76" fmla="*/ 64294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533400">
                <a:moveTo>
                  <a:pt x="350044" y="178594"/>
                </a:moveTo>
                <a:lnTo>
                  <a:pt x="350044" y="235744"/>
                </a:lnTo>
                <a:lnTo>
                  <a:pt x="235744" y="321469"/>
                </a:lnTo>
                <a:lnTo>
                  <a:pt x="235744" y="388144"/>
                </a:lnTo>
                <a:lnTo>
                  <a:pt x="197644" y="388144"/>
                </a:lnTo>
                <a:lnTo>
                  <a:pt x="197644" y="302419"/>
                </a:lnTo>
                <a:lnTo>
                  <a:pt x="311944" y="216694"/>
                </a:lnTo>
                <a:lnTo>
                  <a:pt x="45244" y="216694"/>
                </a:lnTo>
                <a:lnTo>
                  <a:pt x="159544" y="302419"/>
                </a:lnTo>
                <a:lnTo>
                  <a:pt x="159544" y="388144"/>
                </a:lnTo>
                <a:lnTo>
                  <a:pt x="121444" y="388144"/>
                </a:lnTo>
                <a:lnTo>
                  <a:pt x="121444" y="321469"/>
                </a:lnTo>
                <a:lnTo>
                  <a:pt x="7144" y="235744"/>
                </a:lnTo>
                <a:lnTo>
                  <a:pt x="7144" y="178594"/>
                </a:lnTo>
                <a:lnTo>
                  <a:pt x="45244" y="178594"/>
                </a:lnTo>
                <a:lnTo>
                  <a:pt x="45244" y="150019"/>
                </a:lnTo>
                <a:lnTo>
                  <a:pt x="45244" y="111919"/>
                </a:lnTo>
                <a:lnTo>
                  <a:pt x="83344" y="111919"/>
                </a:lnTo>
                <a:lnTo>
                  <a:pt x="83344" y="150019"/>
                </a:lnTo>
                <a:lnTo>
                  <a:pt x="83344" y="178594"/>
                </a:lnTo>
                <a:lnTo>
                  <a:pt x="197644" y="178594"/>
                </a:lnTo>
                <a:lnTo>
                  <a:pt x="197644" y="159544"/>
                </a:lnTo>
                <a:lnTo>
                  <a:pt x="235744" y="159544"/>
                </a:lnTo>
                <a:lnTo>
                  <a:pt x="235744" y="178594"/>
                </a:lnTo>
                <a:lnTo>
                  <a:pt x="273844" y="178594"/>
                </a:lnTo>
                <a:lnTo>
                  <a:pt x="273844" y="140494"/>
                </a:lnTo>
                <a:lnTo>
                  <a:pt x="311944" y="140494"/>
                </a:lnTo>
                <a:lnTo>
                  <a:pt x="311944" y="178594"/>
                </a:lnTo>
                <a:lnTo>
                  <a:pt x="350044" y="178594"/>
                </a:lnTo>
                <a:close/>
                <a:moveTo>
                  <a:pt x="227076" y="438055"/>
                </a:moveTo>
                <a:lnTo>
                  <a:pt x="197644" y="447580"/>
                </a:lnTo>
                <a:lnTo>
                  <a:pt x="197644" y="416624"/>
                </a:lnTo>
                <a:lnTo>
                  <a:pt x="159544" y="416624"/>
                </a:lnTo>
                <a:lnTo>
                  <a:pt x="159544" y="447580"/>
                </a:lnTo>
                <a:lnTo>
                  <a:pt x="130112" y="438055"/>
                </a:lnTo>
                <a:lnTo>
                  <a:pt x="118301" y="474250"/>
                </a:lnTo>
                <a:lnTo>
                  <a:pt x="147733" y="483775"/>
                </a:lnTo>
                <a:lnTo>
                  <a:pt x="129540" y="508826"/>
                </a:lnTo>
                <a:lnTo>
                  <a:pt x="160401" y="531209"/>
                </a:lnTo>
                <a:lnTo>
                  <a:pt x="178594" y="506159"/>
                </a:lnTo>
                <a:lnTo>
                  <a:pt x="196787" y="531209"/>
                </a:lnTo>
                <a:lnTo>
                  <a:pt x="227647" y="508826"/>
                </a:lnTo>
                <a:lnTo>
                  <a:pt x="209455" y="483775"/>
                </a:lnTo>
                <a:lnTo>
                  <a:pt x="238887" y="474250"/>
                </a:lnTo>
                <a:lnTo>
                  <a:pt x="227076" y="438055"/>
                </a:lnTo>
                <a:close/>
                <a:moveTo>
                  <a:pt x="83344" y="35719"/>
                </a:moveTo>
                <a:lnTo>
                  <a:pt x="45244" y="35719"/>
                </a:lnTo>
                <a:lnTo>
                  <a:pt x="45244" y="73819"/>
                </a:lnTo>
                <a:lnTo>
                  <a:pt x="83344" y="73819"/>
                </a:lnTo>
                <a:lnTo>
                  <a:pt x="83344" y="35719"/>
                </a:lnTo>
                <a:close/>
                <a:moveTo>
                  <a:pt x="159544" y="83344"/>
                </a:moveTo>
                <a:lnTo>
                  <a:pt x="121444" y="83344"/>
                </a:lnTo>
                <a:lnTo>
                  <a:pt x="121444" y="140494"/>
                </a:lnTo>
                <a:lnTo>
                  <a:pt x="159544" y="140494"/>
                </a:lnTo>
                <a:lnTo>
                  <a:pt x="159544" y="83344"/>
                </a:lnTo>
                <a:close/>
                <a:moveTo>
                  <a:pt x="235744" y="83344"/>
                </a:moveTo>
                <a:lnTo>
                  <a:pt x="197644" y="83344"/>
                </a:lnTo>
                <a:lnTo>
                  <a:pt x="197644" y="121444"/>
                </a:lnTo>
                <a:lnTo>
                  <a:pt x="235744" y="121444"/>
                </a:lnTo>
                <a:lnTo>
                  <a:pt x="235744" y="83344"/>
                </a:lnTo>
                <a:close/>
                <a:moveTo>
                  <a:pt x="159544" y="7144"/>
                </a:moveTo>
                <a:lnTo>
                  <a:pt x="121444" y="7144"/>
                </a:lnTo>
                <a:lnTo>
                  <a:pt x="121444" y="45244"/>
                </a:lnTo>
                <a:lnTo>
                  <a:pt x="159544" y="45244"/>
                </a:lnTo>
                <a:lnTo>
                  <a:pt x="159544" y="7144"/>
                </a:lnTo>
                <a:close/>
                <a:moveTo>
                  <a:pt x="235744" y="7144"/>
                </a:moveTo>
                <a:lnTo>
                  <a:pt x="197644" y="7144"/>
                </a:lnTo>
                <a:lnTo>
                  <a:pt x="197644" y="45244"/>
                </a:lnTo>
                <a:lnTo>
                  <a:pt x="235744" y="45244"/>
                </a:lnTo>
                <a:lnTo>
                  <a:pt x="235744" y="7144"/>
                </a:lnTo>
                <a:close/>
                <a:moveTo>
                  <a:pt x="311944" y="64294"/>
                </a:moveTo>
                <a:lnTo>
                  <a:pt x="311944" y="26194"/>
                </a:lnTo>
                <a:lnTo>
                  <a:pt x="273844" y="26194"/>
                </a:lnTo>
                <a:lnTo>
                  <a:pt x="273844" y="64294"/>
                </a:lnTo>
                <a:lnTo>
                  <a:pt x="273844" y="102394"/>
                </a:lnTo>
                <a:lnTo>
                  <a:pt x="311944" y="102394"/>
                </a:lnTo>
                <a:lnTo>
                  <a:pt x="311944" y="64294"/>
                </a:lnTo>
                <a:close/>
              </a:path>
            </a:pathLst>
          </a:custGeom>
          <a:solidFill>
            <a:schemeClr val="tx2"/>
          </a:solidFill>
          <a:ln w="9525" cap="flat">
            <a:noFill/>
            <a:prstDash val="solid"/>
            <a:miter/>
          </a:ln>
        </p:spPr>
        <p:txBody>
          <a:bodyPr rtlCol="0" anchor="ctr"/>
          <a:lstStyle/>
          <a:p>
            <a:endParaRPr lang="en-US"/>
          </a:p>
        </p:txBody>
      </p:sp>
      <p:sp>
        <p:nvSpPr>
          <p:cNvPr id="29" name="Graphic 203">
            <a:extLst>
              <a:ext uri="{FF2B5EF4-FFF2-40B4-BE49-F238E27FC236}">
                <a16:creationId xmlns:a16="http://schemas.microsoft.com/office/drawing/2014/main" id="{34E30C96-C0D8-5D9F-84B5-4EBD49C5BE32}"/>
              </a:ext>
            </a:extLst>
          </p:cNvPr>
          <p:cNvSpPr/>
          <p:nvPr/>
        </p:nvSpPr>
        <p:spPr>
          <a:xfrm>
            <a:off x="3468717" y="4382085"/>
            <a:ext cx="370051" cy="377260"/>
          </a:xfrm>
          <a:custGeom>
            <a:avLst/>
            <a:gdLst>
              <a:gd name="connsiteX0" fmla="*/ 441350 w 502596"/>
              <a:gd name="connsiteY0" fmla="*/ 297504 h 512387"/>
              <a:gd name="connsiteX1" fmla="*/ 470230 w 502596"/>
              <a:gd name="connsiteY1" fmla="*/ 237315 h 512387"/>
              <a:gd name="connsiteX2" fmla="*/ 392878 w 502596"/>
              <a:gd name="connsiteY2" fmla="*/ 159963 h 512387"/>
              <a:gd name="connsiteX3" fmla="*/ 315535 w 502596"/>
              <a:gd name="connsiteY3" fmla="*/ 237315 h 512387"/>
              <a:gd name="connsiteX4" fmla="*/ 344405 w 502596"/>
              <a:gd name="connsiteY4" fmla="*/ 297504 h 512387"/>
              <a:gd name="connsiteX5" fmla="*/ 311058 w 502596"/>
              <a:gd name="connsiteY5" fmla="*/ 297504 h 512387"/>
              <a:gd name="connsiteX6" fmla="*/ 251289 w 502596"/>
              <a:gd name="connsiteY6" fmla="*/ 269186 h 512387"/>
              <a:gd name="connsiteX7" fmla="*/ 191519 w 502596"/>
              <a:gd name="connsiteY7" fmla="*/ 297504 h 512387"/>
              <a:gd name="connsiteX8" fmla="*/ 158172 w 502596"/>
              <a:gd name="connsiteY8" fmla="*/ 297504 h 512387"/>
              <a:gd name="connsiteX9" fmla="*/ 187042 w 502596"/>
              <a:gd name="connsiteY9" fmla="*/ 237315 h 512387"/>
              <a:gd name="connsiteX10" fmla="*/ 109690 w 502596"/>
              <a:gd name="connsiteY10" fmla="*/ 159963 h 512387"/>
              <a:gd name="connsiteX11" fmla="*/ 32337 w 502596"/>
              <a:gd name="connsiteY11" fmla="*/ 237315 h 512387"/>
              <a:gd name="connsiteX12" fmla="*/ 61208 w 502596"/>
              <a:gd name="connsiteY12" fmla="*/ 297504 h 512387"/>
              <a:gd name="connsiteX13" fmla="*/ 0 w 502596"/>
              <a:gd name="connsiteY13" fmla="*/ 297504 h 512387"/>
              <a:gd name="connsiteX14" fmla="*/ 0 w 502596"/>
              <a:gd name="connsiteY14" fmla="*/ 447675 h 512387"/>
              <a:gd name="connsiteX15" fmla="*/ 33338 w 502596"/>
              <a:gd name="connsiteY15" fmla="*/ 447675 h 512387"/>
              <a:gd name="connsiteX16" fmla="*/ 33338 w 502596"/>
              <a:gd name="connsiteY16" fmla="*/ 330841 h 512387"/>
              <a:gd name="connsiteX17" fmla="*/ 175555 w 502596"/>
              <a:gd name="connsiteY17" fmla="*/ 330841 h 512387"/>
              <a:gd name="connsiteX18" fmla="*/ 173946 w 502596"/>
              <a:gd name="connsiteY18" fmla="*/ 346529 h 512387"/>
              <a:gd name="connsiteX19" fmla="*/ 202825 w 502596"/>
              <a:gd name="connsiteY19" fmla="*/ 406718 h 512387"/>
              <a:gd name="connsiteX20" fmla="*/ 145628 w 502596"/>
              <a:gd name="connsiteY20" fmla="*/ 406718 h 512387"/>
              <a:gd name="connsiteX21" fmla="*/ 145628 w 502596"/>
              <a:gd name="connsiteY21" fmla="*/ 512388 h 512387"/>
              <a:gd name="connsiteX22" fmla="*/ 178965 w 502596"/>
              <a:gd name="connsiteY22" fmla="*/ 512388 h 512387"/>
              <a:gd name="connsiteX23" fmla="*/ 178965 w 502596"/>
              <a:gd name="connsiteY23" fmla="*/ 440055 h 512387"/>
              <a:gd name="connsiteX24" fmla="*/ 323631 w 502596"/>
              <a:gd name="connsiteY24" fmla="*/ 440055 h 512387"/>
              <a:gd name="connsiteX25" fmla="*/ 323631 w 502596"/>
              <a:gd name="connsiteY25" fmla="*/ 512388 h 512387"/>
              <a:gd name="connsiteX26" fmla="*/ 356968 w 502596"/>
              <a:gd name="connsiteY26" fmla="*/ 512388 h 512387"/>
              <a:gd name="connsiteX27" fmla="*/ 356968 w 502596"/>
              <a:gd name="connsiteY27" fmla="*/ 406727 h 512387"/>
              <a:gd name="connsiteX28" fmla="*/ 299771 w 502596"/>
              <a:gd name="connsiteY28" fmla="*/ 406727 h 512387"/>
              <a:gd name="connsiteX29" fmla="*/ 328651 w 502596"/>
              <a:gd name="connsiteY29" fmla="*/ 346539 h 512387"/>
              <a:gd name="connsiteX30" fmla="*/ 327041 w 502596"/>
              <a:gd name="connsiteY30" fmla="*/ 330851 h 512387"/>
              <a:gd name="connsiteX31" fmla="*/ 469259 w 502596"/>
              <a:gd name="connsiteY31" fmla="*/ 330851 h 512387"/>
              <a:gd name="connsiteX32" fmla="*/ 469259 w 502596"/>
              <a:gd name="connsiteY32" fmla="*/ 447675 h 512387"/>
              <a:gd name="connsiteX33" fmla="*/ 502596 w 502596"/>
              <a:gd name="connsiteY33" fmla="*/ 447675 h 512387"/>
              <a:gd name="connsiteX34" fmla="*/ 502596 w 502596"/>
              <a:gd name="connsiteY34" fmla="*/ 297504 h 512387"/>
              <a:gd name="connsiteX35" fmla="*/ 441350 w 502596"/>
              <a:gd name="connsiteY35" fmla="*/ 297504 h 512387"/>
              <a:gd name="connsiteX36" fmla="*/ 392878 w 502596"/>
              <a:gd name="connsiteY36" fmla="*/ 193310 h 512387"/>
              <a:gd name="connsiteX37" fmla="*/ 436893 w 502596"/>
              <a:gd name="connsiteY37" fmla="*/ 237325 h 512387"/>
              <a:gd name="connsiteX38" fmla="*/ 392878 w 502596"/>
              <a:gd name="connsiteY38" fmla="*/ 281340 h 512387"/>
              <a:gd name="connsiteX39" fmla="*/ 348872 w 502596"/>
              <a:gd name="connsiteY39" fmla="*/ 237325 h 512387"/>
              <a:gd name="connsiteX40" fmla="*/ 392878 w 502596"/>
              <a:gd name="connsiteY40" fmla="*/ 193310 h 512387"/>
              <a:gd name="connsiteX41" fmla="*/ 109709 w 502596"/>
              <a:gd name="connsiteY41" fmla="*/ 193310 h 512387"/>
              <a:gd name="connsiteX42" fmla="*/ 153724 w 502596"/>
              <a:gd name="connsiteY42" fmla="*/ 237325 h 512387"/>
              <a:gd name="connsiteX43" fmla="*/ 109709 w 502596"/>
              <a:gd name="connsiteY43" fmla="*/ 281340 h 512387"/>
              <a:gd name="connsiteX44" fmla="*/ 65694 w 502596"/>
              <a:gd name="connsiteY44" fmla="*/ 237325 h 512387"/>
              <a:gd name="connsiteX45" fmla="*/ 109709 w 502596"/>
              <a:gd name="connsiteY45" fmla="*/ 193310 h 512387"/>
              <a:gd name="connsiteX46" fmla="*/ 251298 w 502596"/>
              <a:gd name="connsiteY46" fmla="*/ 302533 h 512387"/>
              <a:gd name="connsiteX47" fmla="*/ 295304 w 502596"/>
              <a:gd name="connsiteY47" fmla="*/ 346539 h 512387"/>
              <a:gd name="connsiteX48" fmla="*/ 251298 w 502596"/>
              <a:gd name="connsiteY48" fmla="*/ 390554 h 512387"/>
              <a:gd name="connsiteX49" fmla="*/ 207283 w 502596"/>
              <a:gd name="connsiteY49" fmla="*/ 346539 h 512387"/>
              <a:gd name="connsiteX50" fmla="*/ 251298 w 502596"/>
              <a:gd name="connsiteY50" fmla="*/ 302533 h 512387"/>
              <a:gd name="connsiteX51" fmla="*/ 267967 w 502596"/>
              <a:gd name="connsiteY51" fmla="*/ 93621 h 512387"/>
              <a:gd name="connsiteX52" fmla="*/ 234629 w 502596"/>
              <a:gd name="connsiteY52" fmla="*/ 93621 h 512387"/>
              <a:gd name="connsiteX53" fmla="*/ 234629 w 502596"/>
              <a:gd name="connsiteY53" fmla="*/ 0 h 512387"/>
              <a:gd name="connsiteX54" fmla="*/ 267967 w 502596"/>
              <a:gd name="connsiteY54" fmla="*/ 0 h 512387"/>
              <a:gd name="connsiteX55" fmla="*/ 267967 w 502596"/>
              <a:gd name="connsiteY55" fmla="*/ 93621 h 512387"/>
              <a:gd name="connsiteX56" fmla="*/ 152343 w 502596"/>
              <a:gd name="connsiteY56" fmla="*/ 125368 h 512387"/>
              <a:gd name="connsiteX57" fmla="*/ 112100 w 502596"/>
              <a:gd name="connsiteY57" fmla="*/ 40843 h 512387"/>
              <a:gd name="connsiteX58" fmla="*/ 142199 w 502596"/>
              <a:gd name="connsiteY58" fmla="*/ 26508 h 512387"/>
              <a:gd name="connsiteX59" fmla="*/ 182442 w 502596"/>
              <a:gd name="connsiteY59" fmla="*/ 111033 h 512387"/>
              <a:gd name="connsiteX60" fmla="*/ 152343 w 502596"/>
              <a:gd name="connsiteY60" fmla="*/ 125368 h 512387"/>
              <a:gd name="connsiteX61" fmla="*/ 350244 w 502596"/>
              <a:gd name="connsiteY61" fmla="*/ 125368 h 512387"/>
              <a:gd name="connsiteX62" fmla="*/ 320145 w 502596"/>
              <a:gd name="connsiteY62" fmla="*/ 111033 h 512387"/>
              <a:gd name="connsiteX63" fmla="*/ 360388 w 502596"/>
              <a:gd name="connsiteY63" fmla="*/ 26508 h 512387"/>
              <a:gd name="connsiteX64" fmla="*/ 390487 w 502596"/>
              <a:gd name="connsiteY64" fmla="*/ 40843 h 512387"/>
              <a:gd name="connsiteX65" fmla="*/ 350244 w 502596"/>
              <a:gd name="connsiteY65" fmla="*/ 125368 h 5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02596" h="512387">
                <a:moveTo>
                  <a:pt x="441350" y="297504"/>
                </a:moveTo>
                <a:cubicBezTo>
                  <a:pt x="458934" y="283312"/>
                  <a:pt x="470230" y="261623"/>
                  <a:pt x="470230" y="237315"/>
                </a:cubicBezTo>
                <a:cubicBezTo>
                  <a:pt x="470230" y="194662"/>
                  <a:pt x="435521" y="159963"/>
                  <a:pt x="392878" y="159963"/>
                </a:cubicBezTo>
                <a:cubicBezTo>
                  <a:pt x="350234" y="159963"/>
                  <a:pt x="315535" y="194662"/>
                  <a:pt x="315535" y="237315"/>
                </a:cubicBezTo>
                <a:cubicBezTo>
                  <a:pt x="315535" y="261623"/>
                  <a:pt x="326822" y="283312"/>
                  <a:pt x="344405" y="297504"/>
                </a:cubicBezTo>
                <a:lnTo>
                  <a:pt x="311058" y="297504"/>
                </a:lnTo>
                <a:cubicBezTo>
                  <a:pt x="296866" y="280226"/>
                  <a:pt x="275349" y="269186"/>
                  <a:pt x="251289" y="269186"/>
                </a:cubicBezTo>
                <a:cubicBezTo>
                  <a:pt x="227228" y="269186"/>
                  <a:pt x="205721" y="280226"/>
                  <a:pt x="191519" y="297504"/>
                </a:cubicBezTo>
                <a:lnTo>
                  <a:pt x="158172" y="297504"/>
                </a:lnTo>
                <a:cubicBezTo>
                  <a:pt x="175755" y="283312"/>
                  <a:pt x="187042" y="261623"/>
                  <a:pt x="187042" y="237315"/>
                </a:cubicBezTo>
                <a:cubicBezTo>
                  <a:pt x="187042" y="194662"/>
                  <a:pt x="152343" y="159963"/>
                  <a:pt x="109690" y="159963"/>
                </a:cubicBezTo>
                <a:cubicBezTo>
                  <a:pt x="67037" y="159963"/>
                  <a:pt x="32337" y="194662"/>
                  <a:pt x="32337" y="237315"/>
                </a:cubicBezTo>
                <a:cubicBezTo>
                  <a:pt x="32337" y="261623"/>
                  <a:pt x="43625" y="283312"/>
                  <a:pt x="61208" y="297504"/>
                </a:cubicBezTo>
                <a:lnTo>
                  <a:pt x="0" y="297504"/>
                </a:lnTo>
                <a:lnTo>
                  <a:pt x="0" y="447675"/>
                </a:lnTo>
                <a:lnTo>
                  <a:pt x="33338" y="447675"/>
                </a:lnTo>
                <a:lnTo>
                  <a:pt x="33338" y="330841"/>
                </a:lnTo>
                <a:lnTo>
                  <a:pt x="175555" y="330841"/>
                </a:lnTo>
                <a:cubicBezTo>
                  <a:pt x="174508" y="335909"/>
                  <a:pt x="173946" y="341157"/>
                  <a:pt x="173946" y="346529"/>
                </a:cubicBezTo>
                <a:cubicBezTo>
                  <a:pt x="173946" y="370837"/>
                  <a:pt x="185233" y="392525"/>
                  <a:pt x="202825" y="406718"/>
                </a:cubicBezTo>
                <a:lnTo>
                  <a:pt x="145628" y="406718"/>
                </a:lnTo>
                <a:lnTo>
                  <a:pt x="145628" y="512388"/>
                </a:lnTo>
                <a:lnTo>
                  <a:pt x="178965" y="512388"/>
                </a:lnTo>
                <a:lnTo>
                  <a:pt x="178965" y="440055"/>
                </a:lnTo>
                <a:lnTo>
                  <a:pt x="323631" y="440055"/>
                </a:lnTo>
                <a:lnTo>
                  <a:pt x="323631" y="512388"/>
                </a:lnTo>
                <a:lnTo>
                  <a:pt x="356968" y="512388"/>
                </a:lnTo>
                <a:lnTo>
                  <a:pt x="356968" y="406727"/>
                </a:lnTo>
                <a:lnTo>
                  <a:pt x="299771" y="406727"/>
                </a:lnTo>
                <a:cubicBezTo>
                  <a:pt x="317354" y="392535"/>
                  <a:pt x="328651" y="370837"/>
                  <a:pt x="328651" y="346539"/>
                </a:cubicBezTo>
                <a:cubicBezTo>
                  <a:pt x="328651" y="341166"/>
                  <a:pt x="328089" y="335918"/>
                  <a:pt x="327041" y="330851"/>
                </a:cubicBezTo>
                <a:lnTo>
                  <a:pt x="469259" y="330851"/>
                </a:lnTo>
                <a:lnTo>
                  <a:pt x="469259" y="447675"/>
                </a:lnTo>
                <a:lnTo>
                  <a:pt x="502596" y="447675"/>
                </a:lnTo>
                <a:lnTo>
                  <a:pt x="502596" y="297504"/>
                </a:lnTo>
                <a:lnTo>
                  <a:pt x="441350" y="297504"/>
                </a:lnTo>
                <a:close/>
                <a:moveTo>
                  <a:pt x="392878" y="193310"/>
                </a:moveTo>
                <a:cubicBezTo>
                  <a:pt x="417147" y="193310"/>
                  <a:pt x="436893" y="213055"/>
                  <a:pt x="436893" y="237325"/>
                </a:cubicBezTo>
                <a:cubicBezTo>
                  <a:pt x="436893" y="261595"/>
                  <a:pt x="417147" y="281340"/>
                  <a:pt x="392878" y="281340"/>
                </a:cubicBezTo>
                <a:cubicBezTo>
                  <a:pt x="368608" y="281340"/>
                  <a:pt x="348872" y="261595"/>
                  <a:pt x="348872" y="237325"/>
                </a:cubicBezTo>
                <a:cubicBezTo>
                  <a:pt x="348872" y="213055"/>
                  <a:pt x="368608" y="193310"/>
                  <a:pt x="392878" y="193310"/>
                </a:cubicBezTo>
                <a:close/>
                <a:moveTo>
                  <a:pt x="109709" y="193310"/>
                </a:moveTo>
                <a:cubicBezTo>
                  <a:pt x="133979" y="193310"/>
                  <a:pt x="153724" y="213055"/>
                  <a:pt x="153724" y="237325"/>
                </a:cubicBezTo>
                <a:cubicBezTo>
                  <a:pt x="153724" y="261595"/>
                  <a:pt x="133979" y="281340"/>
                  <a:pt x="109709" y="281340"/>
                </a:cubicBezTo>
                <a:cubicBezTo>
                  <a:pt x="85439" y="281340"/>
                  <a:pt x="65694" y="261595"/>
                  <a:pt x="65694" y="237325"/>
                </a:cubicBezTo>
                <a:cubicBezTo>
                  <a:pt x="65694" y="213055"/>
                  <a:pt x="85439" y="193310"/>
                  <a:pt x="109709" y="193310"/>
                </a:cubicBezTo>
                <a:close/>
                <a:moveTo>
                  <a:pt x="251298" y="302533"/>
                </a:moveTo>
                <a:cubicBezTo>
                  <a:pt x="275568" y="302533"/>
                  <a:pt x="295304" y="322269"/>
                  <a:pt x="295304" y="346539"/>
                </a:cubicBezTo>
                <a:cubicBezTo>
                  <a:pt x="295304" y="370808"/>
                  <a:pt x="275568" y="390554"/>
                  <a:pt x="251298" y="390554"/>
                </a:cubicBezTo>
                <a:cubicBezTo>
                  <a:pt x="227028" y="390554"/>
                  <a:pt x="207283" y="370808"/>
                  <a:pt x="207283" y="346539"/>
                </a:cubicBezTo>
                <a:cubicBezTo>
                  <a:pt x="207283" y="322269"/>
                  <a:pt x="227028" y="302533"/>
                  <a:pt x="251298" y="302533"/>
                </a:cubicBezTo>
                <a:close/>
                <a:moveTo>
                  <a:pt x="267967" y="93621"/>
                </a:moveTo>
                <a:lnTo>
                  <a:pt x="234629" y="93621"/>
                </a:lnTo>
                <a:lnTo>
                  <a:pt x="234629" y="0"/>
                </a:lnTo>
                <a:lnTo>
                  <a:pt x="267967" y="0"/>
                </a:lnTo>
                <a:lnTo>
                  <a:pt x="267967" y="93621"/>
                </a:lnTo>
                <a:close/>
                <a:moveTo>
                  <a:pt x="152343" y="125368"/>
                </a:moveTo>
                <a:lnTo>
                  <a:pt x="112100" y="40843"/>
                </a:lnTo>
                <a:lnTo>
                  <a:pt x="142199" y="26508"/>
                </a:lnTo>
                <a:lnTo>
                  <a:pt x="182442" y="111033"/>
                </a:lnTo>
                <a:lnTo>
                  <a:pt x="152343" y="125368"/>
                </a:lnTo>
                <a:close/>
                <a:moveTo>
                  <a:pt x="350244" y="125368"/>
                </a:moveTo>
                <a:lnTo>
                  <a:pt x="320145" y="111033"/>
                </a:lnTo>
                <a:lnTo>
                  <a:pt x="360388" y="26508"/>
                </a:lnTo>
                <a:lnTo>
                  <a:pt x="390487" y="40843"/>
                </a:lnTo>
                <a:lnTo>
                  <a:pt x="350244" y="125368"/>
                </a:lnTo>
                <a:close/>
              </a:path>
            </a:pathLst>
          </a:custGeom>
          <a:solidFill>
            <a:schemeClr val="tx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9067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173F-55D5-8A95-2A54-D2CF6EDD6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0942A-7D04-4182-3DCA-7A04EE78633C}"/>
              </a:ext>
            </a:extLst>
          </p:cNvPr>
          <p:cNvSpPr>
            <a:spLocks noGrp="1"/>
          </p:cNvSpPr>
          <p:nvPr>
            <p:ph type="title"/>
          </p:nvPr>
        </p:nvSpPr>
        <p:spPr>
          <a:xfrm>
            <a:off x="457200" y="1261110"/>
            <a:ext cx="11399520" cy="889099"/>
          </a:xfrm>
        </p:spPr>
        <p:txBody>
          <a:bodyPr lIns="0" tIns="0" rIns="0" bIns="0"/>
          <a:lstStyle/>
          <a:p>
            <a:r>
              <a:rPr lang="en-US" sz="5000" dirty="0">
                <a:latin typeface="Gartner Sans Var Light" panose="020B0504030402040204" pitchFamily="34" charset="0"/>
              </a:rPr>
              <a:t>Connect with us</a:t>
            </a:r>
          </a:p>
        </p:txBody>
      </p:sp>
      <p:sp>
        <p:nvSpPr>
          <p:cNvPr id="6" name="TextBox 5">
            <a:extLst>
              <a:ext uri="{FF2B5EF4-FFF2-40B4-BE49-F238E27FC236}">
                <a16:creationId xmlns:a16="http://schemas.microsoft.com/office/drawing/2014/main" id="{EECB48E2-153D-8DE0-0897-650E1EB25D97}"/>
              </a:ext>
            </a:extLst>
          </p:cNvPr>
          <p:cNvSpPr txBox="1"/>
          <p:nvPr/>
        </p:nvSpPr>
        <p:spPr>
          <a:xfrm>
            <a:off x="457200" y="2229029"/>
            <a:ext cx="5562600" cy="738664"/>
          </a:xfrm>
          <a:prstGeom prst="rect">
            <a:avLst/>
          </a:prstGeom>
          <a:noFill/>
        </p:spPr>
        <p:txBody>
          <a:bodyPr wrap="square" lIns="0" tIns="0" rIns="0" bIns="0">
            <a:spAutoFit/>
          </a:bodyPr>
          <a:lstStyle/>
          <a:p>
            <a:r>
              <a:rPr lang="en-US" sz="1600" dirty="0"/>
              <a:t>Get actionable, objective business and technology insights that drive smarter decisions and stronger performance on your mission-critical priorities.</a:t>
            </a:r>
          </a:p>
        </p:txBody>
      </p:sp>
      <p:sp>
        <p:nvSpPr>
          <p:cNvPr id="3" name="TextBox 2">
            <a:extLst>
              <a:ext uri="{FF2B5EF4-FFF2-40B4-BE49-F238E27FC236}">
                <a16:creationId xmlns:a16="http://schemas.microsoft.com/office/drawing/2014/main" id="{55124896-5C37-323C-4410-A4FBAD2947CB}"/>
              </a:ext>
            </a:extLst>
          </p:cNvPr>
          <p:cNvSpPr txBox="1"/>
          <p:nvPr/>
        </p:nvSpPr>
        <p:spPr>
          <a:xfrm>
            <a:off x="464820" y="3151644"/>
            <a:ext cx="5692140" cy="430887"/>
          </a:xfrm>
          <a:prstGeom prst="rect">
            <a:avLst/>
          </a:prstGeom>
          <a:noFill/>
        </p:spPr>
        <p:txBody>
          <a:bodyPr wrap="square" lIns="0" tIns="0" rIns="0" bIns="0">
            <a:spAutoFit/>
          </a:bodyPr>
          <a:lstStyle/>
          <a:p>
            <a:r>
              <a:rPr lang="en-US" sz="1400" dirty="0"/>
              <a:t>U.S.: 1 855 322 5484</a:t>
            </a:r>
          </a:p>
          <a:p>
            <a:r>
              <a:rPr lang="en-US" sz="1400" dirty="0"/>
              <a:t>International: +44 (0) 3300 296 946</a:t>
            </a:r>
          </a:p>
        </p:txBody>
      </p:sp>
      <p:sp>
        <p:nvSpPr>
          <p:cNvPr id="5" name="Rounded Rectangle 4">
            <a:hlinkClick r:id="rId3"/>
            <a:extLst>
              <a:ext uri="{FF2B5EF4-FFF2-40B4-BE49-F238E27FC236}">
                <a16:creationId xmlns:a16="http://schemas.microsoft.com/office/drawing/2014/main" id="{C7CF7C79-B147-9463-6DB0-179FB57A8A52}"/>
              </a:ext>
            </a:extLst>
          </p:cNvPr>
          <p:cNvSpPr/>
          <p:nvPr/>
        </p:nvSpPr>
        <p:spPr>
          <a:xfrm>
            <a:off x="457200" y="4056325"/>
            <a:ext cx="1716708" cy="52764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869"/>
                </a:solidFill>
                <a:latin typeface="Gartner Sans Medium" panose="020B0504030402040204" pitchFamily="34" charset="77"/>
              </a:rPr>
              <a:t>Become a Client</a:t>
            </a:r>
          </a:p>
        </p:txBody>
      </p:sp>
      <p:sp>
        <p:nvSpPr>
          <p:cNvPr id="15" name="TextBox 14">
            <a:extLst>
              <a:ext uri="{FF2B5EF4-FFF2-40B4-BE49-F238E27FC236}">
                <a16:creationId xmlns:a16="http://schemas.microsoft.com/office/drawing/2014/main" id="{7C043DC8-5181-956B-8EC9-5A44A5ED573F}"/>
              </a:ext>
            </a:extLst>
          </p:cNvPr>
          <p:cNvSpPr txBox="1"/>
          <p:nvPr/>
        </p:nvSpPr>
        <p:spPr>
          <a:xfrm>
            <a:off x="7635240" y="2251889"/>
            <a:ext cx="3726180" cy="215444"/>
          </a:xfrm>
          <a:prstGeom prst="rect">
            <a:avLst/>
          </a:prstGeom>
          <a:noFill/>
        </p:spPr>
        <p:txBody>
          <a:bodyPr wrap="square" lIns="0" tIns="0" rIns="0" bIns="0">
            <a:spAutoFit/>
          </a:bodyPr>
          <a:lstStyle/>
          <a:p>
            <a:r>
              <a:rPr lang="en-US" sz="1400" dirty="0"/>
              <a:t>Learn more about Gartner for CHROs</a:t>
            </a:r>
          </a:p>
        </p:txBody>
      </p:sp>
      <p:sp>
        <p:nvSpPr>
          <p:cNvPr id="16" name="TextBox 15">
            <a:hlinkClick r:id="rId4"/>
            <a:extLst>
              <a:ext uri="{FF2B5EF4-FFF2-40B4-BE49-F238E27FC236}">
                <a16:creationId xmlns:a16="http://schemas.microsoft.com/office/drawing/2014/main" id="{3438F0A7-8EC8-0E20-C777-B2521417CBF5}"/>
              </a:ext>
            </a:extLst>
          </p:cNvPr>
          <p:cNvSpPr txBox="1"/>
          <p:nvPr/>
        </p:nvSpPr>
        <p:spPr>
          <a:xfrm>
            <a:off x="7635240" y="2460159"/>
            <a:ext cx="3108960" cy="215444"/>
          </a:xfrm>
          <a:prstGeom prst="rect">
            <a:avLst/>
          </a:prstGeom>
          <a:noFill/>
        </p:spPr>
        <p:txBody>
          <a:bodyPr wrap="square" lIns="0" tIns="0" rIns="0" bIns="0">
            <a:spAutoFit/>
          </a:bodyPr>
          <a:lstStyle/>
          <a:p>
            <a:r>
              <a:rPr lang="en-US" sz="1400" dirty="0" err="1">
                <a:solidFill>
                  <a:srgbClr val="1F96FF"/>
                </a:solidFill>
                <a:latin typeface="+mj-lt"/>
              </a:rPr>
              <a:t>gartner.com</a:t>
            </a:r>
            <a:r>
              <a:rPr lang="en-US" sz="1400" dirty="0">
                <a:solidFill>
                  <a:srgbClr val="1F96FF"/>
                </a:solidFill>
                <a:latin typeface="+mj-lt"/>
              </a:rPr>
              <a:t>/</a:t>
            </a:r>
            <a:r>
              <a:rPr lang="en-US" sz="1400" dirty="0" err="1">
                <a:solidFill>
                  <a:srgbClr val="1F96FF"/>
                </a:solidFill>
                <a:latin typeface="+mj-lt"/>
              </a:rPr>
              <a:t>en</a:t>
            </a:r>
            <a:r>
              <a:rPr lang="en-US" sz="1400" dirty="0">
                <a:solidFill>
                  <a:srgbClr val="1F96FF"/>
                </a:solidFill>
                <a:latin typeface="+mj-lt"/>
              </a:rPr>
              <a:t>/human-resources</a:t>
            </a:r>
          </a:p>
        </p:txBody>
      </p:sp>
      <p:sp>
        <p:nvSpPr>
          <p:cNvPr id="17" name="TextBox 16">
            <a:extLst>
              <a:ext uri="{FF2B5EF4-FFF2-40B4-BE49-F238E27FC236}">
                <a16:creationId xmlns:a16="http://schemas.microsoft.com/office/drawing/2014/main" id="{8CD68152-A881-75E1-4343-D00BD106073F}"/>
              </a:ext>
            </a:extLst>
          </p:cNvPr>
          <p:cNvSpPr txBox="1"/>
          <p:nvPr/>
        </p:nvSpPr>
        <p:spPr>
          <a:xfrm>
            <a:off x="7635240" y="2950399"/>
            <a:ext cx="3726180" cy="215444"/>
          </a:xfrm>
          <a:prstGeom prst="rect">
            <a:avLst/>
          </a:prstGeom>
          <a:noFill/>
        </p:spPr>
        <p:txBody>
          <a:bodyPr wrap="square" lIns="0" tIns="0" rIns="0" bIns="0">
            <a:spAutoFit/>
          </a:bodyPr>
          <a:lstStyle/>
          <a:p>
            <a:r>
              <a:rPr lang="en-US" sz="1400" dirty="0"/>
              <a:t>Learn more about Gartner for CHROs</a:t>
            </a:r>
          </a:p>
        </p:txBody>
      </p:sp>
      <p:pic>
        <p:nvPicPr>
          <p:cNvPr id="19" name="Picture 18">
            <a:hlinkClick r:id="rId5"/>
            <a:extLst>
              <a:ext uri="{FF2B5EF4-FFF2-40B4-BE49-F238E27FC236}">
                <a16:creationId xmlns:a16="http://schemas.microsoft.com/office/drawing/2014/main" id="{A13F9515-2107-91C0-794E-E9B4C2048BB3}"/>
              </a:ext>
            </a:extLst>
          </p:cNvPr>
          <p:cNvPicPr>
            <a:picLocks noChangeAspect="1"/>
          </p:cNvPicPr>
          <p:nvPr/>
        </p:nvPicPr>
        <p:blipFill>
          <a:blip r:embed="rId6"/>
          <a:stretch>
            <a:fillRect/>
          </a:stretch>
        </p:blipFill>
        <p:spPr>
          <a:xfrm>
            <a:off x="7620000" y="3255278"/>
            <a:ext cx="330200" cy="330200"/>
          </a:xfrm>
          <a:prstGeom prst="rect">
            <a:avLst/>
          </a:prstGeom>
        </p:spPr>
      </p:pic>
      <p:pic>
        <p:nvPicPr>
          <p:cNvPr id="20" name="Picture 19">
            <a:hlinkClick r:id="rId7"/>
            <a:extLst>
              <a:ext uri="{FF2B5EF4-FFF2-40B4-BE49-F238E27FC236}">
                <a16:creationId xmlns:a16="http://schemas.microsoft.com/office/drawing/2014/main" id="{232962DC-6A2D-A087-0524-68EAD0B7AF1F}"/>
              </a:ext>
            </a:extLst>
          </p:cNvPr>
          <p:cNvPicPr>
            <a:picLocks noChangeAspect="1"/>
          </p:cNvPicPr>
          <p:nvPr/>
        </p:nvPicPr>
        <p:blipFill>
          <a:blip r:embed="rId8"/>
          <a:stretch>
            <a:fillRect/>
          </a:stretch>
        </p:blipFill>
        <p:spPr>
          <a:xfrm>
            <a:off x="8065770" y="3255278"/>
            <a:ext cx="330200" cy="330200"/>
          </a:xfrm>
          <a:prstGeom prst="rect">
            <a:avLst/>
          </a:prstGeom>
        </p:spPr>
      </p:pic>
      <p:pic>
        <p:nvPicPr>
          <p:cNvPr id="21" name="Picture 20">
            <a:hlinkClick r:id="rId9"/>
            <a:extLst>
              <a:ext uri="{FF2B5EF4-FFF2-40B4-BE49-F238E27FC236}">
                <a16:creationId xmlns:a16="http://schemas.microsoft.com/office/drawing/2014/main" id="{08C08BFD-1AE9-E1C5-A318-529A2DFFE527}"/>
              </a:ext>
            </a:extLst>
          </p:cNvPr>
          <p:cNvPicPr>
            <a:picLocks noChangeAspect="1"/>
          </p:cNvPicPr>
          <p:nvPr/>
        </p:nvPicPr>
        <p:blipFill>
          <a:blip r:embed="rId10"/>
          <a:stretch>
            <a:fillRect/>
          </a:stretch>
        </p:blipFill>
        <p:spPr>
          <a:xfrm>
            <a:off x="8491220" y="3255278"/>
            <a:ext cx="330200" cy="330200"/>
          </a:xfrm>
          <a:prstGeom prst="rect">
            <a:avLst/>
          </a:prstGeom>
        </p:spPr>
      </p:pic>
      <p:sp>
        <p:nvSpPr>
          <p:cNvPr id="22" name="TextBox 21">
            <a:extLst>
              <a:ext uri="{FF2B5EF4-FFF2-40B4-BE49-F238E27FC236}">
                <a16:creationId xmlns:a16="http://schemas.microsoft.com/office/drawing/2014/main" id="{1A669CBF-9FC4-9BA5-3363-2BABB7EF29ED}"/>
              </a:ext>
            </a:extLst>
          </p:cNvPr>
          <p:cNvSpPr txBox="1"/>
          <p:nvPr/>
        </p:nvSpPr>
        <p:spPr>
          <a:xfrm>
            <a:off x="7635240" y="3878981"/>
            <a:ext cx="3726180" cy="215444"/>
          </a:xfrm>
          <a:prstGeom prst="rect">
            <a:avLst/>
          </a:prstGeom>
          <a:noFill/>
        </p:spPr>
        <p:txBody>
          <a:bodyPr wrap="square" lIns="0" tIns="0" rIns="0" bIns="0">
            <a:spAutoFit/>
          </a:bodyPr>
          <a:lstStyle/>
          <a:p>
            <a:r>
              <a:rPr lang="en-US" sz="1400" dirty="0"/>
              <a:t>Attend a Gartner conference</a:t>
            </a:r>
          </a:p>
        </p:txBody>
      </p:sp>
      <p:sp>
        <p:nvSpPr>
          <p:cNvPr id="30" name="TextBox 29">
            <a:hlinkClick r:id="rId11"/>
            <a:extLst>
              <a:ext uri="{FF2B5EF4-FFF2-40B4-BE49-F238E27FC236}">
                <a16:creationId xmlns:a16="http://schemas.microsoft.com/office/drawing/2014/main" id="{3C651C6C-276D-690D-93C6-101C5EB745B2}"/>
              </a:ext>
            </a:extLst>
          </p:cNvPr>
          <p:cNvSpPr txBox="1"/>
          <p:nvPr/>
        </p:nvSpPr>
        <p:spPr>
          <a:xfrm>
            <a:off x="7635240" y="4087251"/>
            <a:ext cx="1950720" cy="215444"/>
          </a:xfrm>
          <a:prstGeom prst="rect">
            <a:avLst/>
          </a:prstGeom>
          <a:noFill/>
        </p:spPr>
        <p:txBody>
          <a:bodyPr wrap="square" lIns="0" tIns="0" rIns="0" bIns="0">
            <a:spAutoFit/>
          </a:bodyPr>
          <a:lstStyle/>
          <a:p>
            <a:r>
              <a:rPr lang="en-US" sz="1400" dirty="0">
                <a:solidFill>
                  <a:srgbClr val="1F96FF"/>
                </a:solidFill>
                <a:latin typeface="+mj-lt"/>
              </a:rPr>
              <a:t>View Conferences</a:t>
            </a:r>
          </a:p>
        </p:txBody>
      </p:sp>
    </p:spTree>
    <p:extLst>
      <p:ext uri="{BB962C8B-B14F-4D97-AF65-F5344CB8AC3E}">
        <p14:creationId xmlns:p14="http://schemas.microsoft.com/office/powerpoint/2010/main" val="452120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6D81-A8A5-BD48-2CB1-0D7E017BDC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91CBC0-9C6E-90A2-6D19-66831019329B}"/>
              </a:ext>
            </a:extLst>
          </p:cNvPr>
          <p:cNvSpPr>
            <a:spLocks noGrp="1"/>
          </p:cNvSpPr>
          <p:nvPr>
            <p:ph type="title"/>
          </p:nvPr>
        </p:nvSpPr>
        <p:spPr/>
        <p:txBody>
          <a:bodyPr/>
          <a:lstStyle/>
          <a:p>
            <a:r>
              <a:rPr lang="en-US" dirty="0"/>
              <a:t>Areas of HR’s new transformation capability</a:t>
            </a:r>
          </a:p>
        </p:txBody>
      </p:sp>
      <p:grpSp>
        <p:nvGrpSpPr>
          <p:cNvPr id="11" name="Group 10">
            <a:extLst>
              <a:ext uri="{FF2B5EF4-FFF2-40B4-BE49-F238E27FC236}">
                <a16:creationId xmlns:a16="http://schemas.microsoft.com/office/drawing/2014/main" id="{6B088250-8015-B718-0622-F3BFED2B800D}"/>
              </a:ext>
            </a:extLst>
          </p:cNvPr>
          <p:cNvGrpSpPr/>
          <p:nvPr/>
        </p:nvGrpSpPr>
        <p:grpSpPr>
          <a:xfrm>
            <a:off x="2508667" y="2442585"/>
            <a:ext cx="6860225" cy="3241380"/>
            <a:chOff x="2768178" y="1852035"/>
            <a:chExt cx="6860211" cy="3241380"/>
          </a:xfrm>
        </p:grpSpPr>
        <p:sp>
          <p:nvSpPr>
            <p:cNvPr id="12" name="Freeform: Shape 3">
              <a:extLst>
                <a:ext uri="{FF2B5EF4-FFF2-40B4-BE49-F238E27FC236}">
                  <a16:creationId xmlns:a16="http://schemas.microsoft.com/office/drawing/2014/main" id="{8C74850A-F718-641C-48B6-AA78E75C3536}"/>
                </a:ext>
              </a:extLst>
            </p:cNvPr>
            <p:cNvSpPr/>
            <p:nvPr/>
          </p:nvSpPr>
          <p:spPr>
            <a:xfrm>
              <a:off x="2768178" y="1861722"/>
              <a:ext cx="1465854" cy="1733263"/>
            </a:xfrm>
            <a:custGeom>
              <a:avLst/>
              <a:gdLst>
                <a:gd name="connsiteX0" fmla="*/ 1326651 w 1465854"/>
                <a:gd name="connsiteY0" fmla="*/ -101 h 1733263"/>
                <a:gd name="connsiteX1" fmla="*/ 1300161 w 1465854"/>
                <a:gd name="connsiteY1" fmla="*/ 3096 h 1733263"/>
                <a:gd name="connsiteX2" fmla="*/ 317749 w 1465854"/>
                <a:gd name="connsiteY2" fmla="*/ 607645 h 1733263"/>
                <a:gd name="connsiteX3" fmla="*/ 4285 w 1465854"/>
                <a:gd name="connsiteY3" fmla="*/ 1732096 h 1733263"/>
                <a:gd name="connsiteX4" fmla="*/ 226253 w 1465854"/>
                <a:gd name="connsiteY4" fmla="*/ 1586402 h 1733263"/>
                <a:gd name="connsiteX5" fmla="*/ 468620 w 1465854"/>
                <a:gd name="connsiteY5" fmla="*/ 1733162 h 1733263"/>
                <a:gd name="connsiteX6" fmla="*/ 696068 w 1465854"/>
                <a:gd name="connsiteY6" fmla="*/ 874828 h 1733263"/>
                <a:gd name="connsiteX7" fmla="*/ 1300618 w 1465854"/>
                <a:gd name="connsiteY7" fmla="*/ 471541 h 1733263"/>
                <a:gd name="connsiteX8" fmla="*/ 1331066 w 1465854"/>
                <a:gd name="connsiteY8" fmla="*/ 466365 h 1733263"/>
                <a:gd name="connsiteX9" fmla="*/ 1465799 w 1465854"/>
                <a:gd name="connsiteY9" fmla="*/ 239983 h 17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5854" h="1733263">
                  <a:moveTo>
                    <a:pt x="1326651" y="-101"/>
                  </a:moveTo>
                  <a:lnTo>
                    <a:pt x="1300161" y="3096"/>
                  </a:lnTo>
                  <a:cubicBezTo>
                    <a:pt x="899615" y="55467"/>
                    <a:pt x="561487" y="262819"/>
                    <a:pt x="317749" y="607645"/>
                  </a:cubicBezTo>
                  <a:cubicBezTo>
                    <a:pt x="86724" y="935100"/>
                    <a:pt x="-24016" y="1332342"/>
                    <a:pt x="4285" y="1732096"/>
                  </a:cubicBezTo>
                  <a:lnTo>
                    <a:pt x="226253" y="1586402"/>
                  </a:lnTo>
                  <a:lnTo>
                    <a:pt x="468620" y="1733162"/>
                  </a:lnTo>
                  <a:cubicBezTo>
                    <a:pt x="439162" y="1429046"/>
                    <a:pt x="519865" y="1124457"/>
                    <a:pt x="696068" y="874828"/>
                  </a:cubicBezTo>
                  <a:cubicBezTo>
                    <a:pt x="854704" y="650577"/>
                    <a:pt x="1053378" y="517975"/>
                    <a:pt x="1300618" y="471541"/>
                  </a:cubicBezTo>
                  <a:cubicBezTo>
                    <a:pt x="1310513" y="469715"/>
                    <a:pt x="1320409" y="467888"/>
                    <a:pt x="1331066" y="466365"/>
                  </a:cubicBezTo>
                  <a:lnTo>
                    <a:pt x="1465799" y="239983"/>
                  </a:ln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Shape 4">
              <a:extLst>
                <a:ext uri="{FF2B5EF4-FFF2-40B4-BE49-F238E27FC236}">
                  <a16:creationId xmlns:a16="http://schemas.microsoft.com/office/drawing/2014/main" id="{2D0E3A9F-86F9-BF6E-04F5-F4E84A8A99E1}"/>
                </a:ext>
              </a:extLst>
            </p:cNvPr>
            <p:cNvSpPr/>
            <p:nvPr/>
          </p:nvSpPr>
          <p:spPr>
            <a:xfrm>
              <a:off x="2772518" y="3448605"/>
              <a:ext cx="1571431" cy="1644810"/>
            </a:xfrm>
            <a:custGeom>
              <a:avLst/>
              <a:gdLst>
                <a:gd name="connsiteX0" fmla="*/ 1431010 w 1571431"/>
                <a:gd name="connsiteY0" fmla="*/ 1392751 h 1644810"/>
                <a:gd name="connsiteX1" fmla="*/ 1568027 w 1571431"/>
                <a:gd name="connsiteY1" fmla="*/ 1179614 h 1644810"/>
                <a:gd name="connsiteX2" fmla="*/ 1490841 w 1571431"/>
                <a:gd name="connsiteY2" fmla="*/ 1182659 h 1644810"/>
                <a:gd name="connsiteX3" fmla="*/ 1429945 w 1571431"/>
                <a:gd name="connsiteY3" fmla="*/ 1180680 h 1644810"/>
                <a:gd name="connsiteX4" fmla="*/ 691119 w 1571431"/>
                <a:gd name="connsiteY4" fmla="*/ 760799 h 1644810"/>
                <a:gd name="connsiteX5" fmla="*/ 467020 w 1571431"/>
                <a:gd name="connsiteY5" fmla="*/ 178325 h 1644810"/>
                <a:gd name="connsiteX6" fmla="*/ 463671 w 1571431"/>
                <a:gd name="connsiteY6" fmla="*/ 146659 h 1644810"/>
                <a:gd name="connsiteX7" fmla="*/ 221303 w 1571431"/>
                <a:gd name="connsiteY7" fmla="*/ -101 h 1644810"/>
                <a:gd name="connsiteX8" fmla="*/ -55 w 1571431"/>
                <a:gd name="connsiteY8" fmla="*/ 145289 h 1644810"/>
                <a:gd name="connsiteX9" fmla="*/ 2685 w 1571431"/>
                <a:gd name="connsiteY9" fmla="*/ 178021 h 1644810"/>
                <a:gd name="connsiteX10" fmla="*/ 313409 w 1571431"/>
                <a:gd name="connsiteY10" fmla="*/ 1027373 h 1644810"/>
                <a:gd name="connsiteX11" fmla="*/ 1401932 w 1571431"/>
                <a:gd name="connsiteY11" fmla="*/ 1642122 h 1644810"/>
                <a:gd name="connsiteX12" fmla="*/ 1490384 w 1571431"/>
                <a:gd name="connsiteY12" fmla="*/ 1644710 h 1644810"/>
                <a:gd name="connsiteX13" fmla="*/ 1571377 w 1571431"/>
                <a:gd name="connsiteY13" fmla="*/ 1642579 h 164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1431" h="1644810">
                  <a:moveTo>
                    <a:pt x="1431010" y="1392751"/>
                  </a:moveTo>
                  <a:lnTo>
                    <a:pt x="1568027" y="1179614"/>
                  </a:lnTo>
                  <a:cubicBezTo>
                    <a:pt x="1542299" y="1181441"/>
                    <a:pt x="1516570" y="1182659"/>
                    <a:pt x="1490841" y="1182659"/>
                  </a:cubicBezTo>
                  <a:cubicBezTo>
                    <a:pt x="1470593" y="1182659"/>
                    <a:pt x="1450193" y="1182659"/>
                    <a:pt x="1429945" y="1180680"/>
                  </a:cubicBezTo>
                  <a:cubicBezTo>
                    <a:pt x="1119221" y="1161802"/>
                    <a:pt x="877462" y="1024328"/>
                    <a:pt x="691119" y="760799"/>
                  </a:cubicBezTo>
                  <a:cubicBezTo>
                    <a:pt x="569174" y="588279"/>
                    <a:pt x="492155" y="388083"/>
                    <a:pt x="467020" y="178325"/>
                  </a:cubicBezTo>
                  <a:cubicBezTo>
                    <a:pt x="465650" y="167821"/>
                    <a:pt x="464584" y="157164"/>
                    <a:pt x="463671" y="146659"/>
                  </a:cubicBezTo>
                  <a:lnTo>
                    <a:pt x="221303" y="-101"/>
                  </a:lnTo>
                  <a:lnTo>
                    <a:pt x="-55" y="145289"/>
                  </a:lnTo>
                  <a:cubicBezTo>
                    <a:pt x="706" y="156250"/>
                    <a:pt x="1619" y="167059"/>
                    <a:pt x="2685" y="178021"/>
                  </a:cubicBezTo>
                  <a:cubicBezTo>
                    <a:pt x="29251" y="483644"/>
                    <a:pt x="136474" y="776754"/>
                    <a:pt x="313409" y="1027373"/>
                  </a:cubicBezTo>
                  <a:cubicBezTo>
                    <a:pt x="578461" y="1402190"/>
                    <a:pt x="954800" y="1614718"/>
                    <a:pt x="1401932" y="1642122"/>
                  </a:cubicBezTo>
                  <a:cubicBezTo>
                    <a:pt x="1431619" y="1643949"/>
                    <a:pt x="1461154" y="1644710"/>
                    <a:pt x="1490384" y="1644710"/>
                  </a:cubicBezTo>
                  <a:cubicBezTo>
                    <a:pt x="1519615" y="1644710"/>
                    <a:pt x="1544582" y="1643949"/>
                    <a:pt x="1571377" y="1642579"/>
                  </a:cubicBez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Shape 5">
              <a:extLst>
                <a:ext uri="{FF2B5EF4-FFF2-40B4-BE49-F238E27FC236}">
                  <a16:creationId xmlns:a16="http://schemas.microsoft.com/office/drawing/2014/main" id="{B817BCBE-0BB1-88FF-EAC7-CBEFCDAEA5D7}"/>
                </a:ext>
              </a:extLst>
            </p:cNvPr>
            <p:cNvSpPr/>
            <p:nvPr/>
          </p:nvSpPr>
          <p:spPr>
            <a:xfrm>
              <a:off x="4203889" y="3461621"/>
              <a:ext cx="1994662" cy="1618778"/>
            </a:xfrm>
            <a:custGeom>
              <a:avLst/>
              <a:gdLst>
                <a:gd name="connsiteX0" fmla="*/ 1775837 w 1994662"/>
                <a:gd name="connsiteY0" fmla="*/ 88503 h 1618778"/>
                <a:gd name="connsiteX1" fmla="*/ 1748129 w 1994662"/>
                <a:gd name="connsiteY1" fmla="*/ 48769 h 1618778"/>
                <a:gd name="connsiteX2" fmla="*/ 1713874 w 1994662"/>
                <a:gd name="connsiteY2" fmla="*/ -101 h 1618778"/>
                <a:gd name="connsiteX3" fmla="*/ 170150 w 1994662"/>
                <a:gd name="connsiteY3" fmla="*/ 1151906 h 1618778"/>
                <a:gd name="connsiteX4" fmla="*/ 136962 w 1994662"/>
                <a:gd name="connsiteY4" fmla="*/ 1154951 h 1618778"/>
                <a:gd name="connsiteX5" fmla="*/ -55 w 1994662"/>
                <a:gd name="connsiteY5" fmla="*/ 1368089 h 1618778"/>
                <a:gd name="connsiteX6" fmla="*/ 140311 w 1994662"/>
                <a:gd name="connsiteY6" fmla="*/ 1618677 h 1618778"/>
                <a:gd name="connsiteX7" fmla="*/ 170759 w 1994662"/>
                <a:gd name="connsiteY7" fmla="*/ 1616546 h 1618778"/>
                <a:gd name="connsiteX8" fmla="*/ 1994607 w 1994662"/>
                <a:gd name="connsiteY8" fmla="*/ 399989 h 16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662" h="1618778">
                  <a:moveTo>
                    <a:pt x="1775837" y="88503"/>
                  </a:moveTo>
                  <a:lnTo>
                    <a:pt x="1748129" y="48769"/>
                  </a:lnTo>
                  <a:lnTo>
                    <a:pt x="1713874" y="-101"/>
                  </a:lnTo>
                  <a:cubicBezTo>
                    <a:pt x="1495104" y="304381"/>
                    <a:pt x="876549" y="1076547"/>
                    <a:pt x="170150" y="1151906"/>
                  </a:cubicBezTo>
                  <a:cubicBezTo>
                    <a:pt x="159189" y="1153124"/>
                    <a:pt x="148075" y="1154038"/>
                    <a:pt x="136962" y="1154951"/>
                  </a:cubicBezTo>
                  <a:lnTo>
                    <a:pt x="-55" y="1368089"/>
                  </a:lnTo>
                  <a:lnTo>
                    <a:pt x="140311" y="1618677"/>
                  </a:lnTo>
                  <a:lnTo>
                    <a:pt x="170759" y="1616546"/>
                  </a:lnTo>
                  <a:cubicBezTo>
                    <a:pt x="995906" y="1554279"/>
                    <a:pt x="1674901" y="815606"/>
                    <a:pt x="1994607" y="399989"/>
                  </a:cubicBez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Shape 6">
              <a:extLst>
                <a:ext uri="{FF2B5EF4-FFF2-40B4-BE49-F238E27FC236}">
                  <a16:creationId xmlns:a16="http://schemas.microsoft.com/office/drawing/2014/main" id="{36B89CE4-E63E-C385-FE90-F70D455DBA8B}"/>
                </a:ext>
              </a:extLst>
            </p:cNvPr>
            <p:cNvSpPr/>
            <p:nvPr/>
          </p:nvSpPr>
          <p:spPr>
            <a:xfrm>
              <a:off x="6197942" y="1852035"/>
              <a:ext cx="2103210" cy="1620548"/>
            </a:xfrm>
            <a:custGeom>
              <a:avLst/>
              <a:gdLst>
                <a:gd name="connsiteX0" fmla="*/ 2103155 w 2103210"/>
                <a:gd name="connsiteY0" fmla="*/ 9586 h 1620548"/>
                <a:gd name="connsiteX1" fmla="*/ 2023380 w 2103210"/>
                <a:gd name="connsiteY1" fmla="*/ 2583 h 1620548"/>
                <a:gd name="connsiteX2" fmla="*/ -55 w 2103210"/>
                <a:gd name="connsiteY2" fmla="*/ 1220511 h 1620548"/>
                <a:gd name="connsiteX3" fmla="*/ 83677 w 2103210"/>
                <a:gd name="connsiteY3" fmla="*/ 1339868 h 1620548"/>
                <a:gd name="connsiteX4" fmla="*/ 111385 w 2103210"/>
                <a:gd name="connsiteY4" fmla="*/ 1379450 h 1620548"/>
                <a:gd name="connsiteX5" fmla="*/ 280068 w 2103210"/>
                <a:gd name="connsiteY5" fmla="*/ 1620448 h 1620548"/>
                <a:gd name="connsiteX6" fmla="*/ 1995216 w 2103210"/>
                <a:gd name="connsiteY6" fmla="*/ 463416 h 1620548"/>
                <a:gd name="connsiteX7" fmla="*/ 2103003 w 2103210"/>
                <a:gd name="connsiteY7" fmla="*/ 475444 h 1620548"/>
                <a:gd name="connsiteX8" fmla="*/ 1963854 w 2103210"/>
                <a:gd name="connsiteY8" fmla="*/ 250279 h 162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210" h="1620548">
                  <a:moveTo>
                    <a:pt x="2103155" y="9586"/>
                  </a:moveTo>
                  <a:cubicBezTo>
                    <a:pt x="2076817" y="6541"/>
                    <a:pt x="2050175" y="4258"/>
                    <a:pt x="2023380" y="2583"/>
                  </a:cubicBezTo>
                  <a:cubicBezTo>
                    <a:pt x="1109173" y="-53137"/>
                    <a:pt x="345227" y="772161"/>
                    <a:pt x="-55" y="1220511"/>
                  </a:cubicBezTo>
                  <a:lnTo>
                    <a:pt x="83677" y="1339868"/>
                  </a:lnTo>
                  <a:lnTo>
                    <a:pt x="111385" y="1379450"/>
                  </a:lnTo>
                  <a:lnTo>
                    <a:pt x="280068" y="1620448"/>
                  </a:lnTo>
                  <a:cubicBezTo>
                    <a:pt x="516346" y="1291151"/>
                    <a:pt x="1220005" y="416831"/>
                    <a:pt x="1995216" y="463416"/>
                  </a:cubicBezTo>
                  <a:cubicBezTo>
                    <a:pt x="2032058" y="465700"/>
                    <a:pt x="2067987" y="469810"/>
                    <a:pt x="2103003" y="475444"/>
                  </a:cubicBezTo>
                  <a:lnTo>
                    <a:pt x="1963854" y="250279"/>
                  </a:ln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Freeform: Shape 7">
              <a:extLst>
                <a:ext uri="{FF2B5EF4-FFF2-40B4-BE49-F238E27FC236}">
                  <a16:creationId xmlns:a16="http://schemas.microsoft.com/office/drawing/2014/main" id="{62DBF3EE-FEF4-1F36-75BA-5060B35818E5}"/>
                </a:ext>
              </a:extLst>
            </p:cNvPr>
            <p:cNvSpPr/>
            <p:nvPr/>
          </p:nvSpPr>
          <p:spPr>
            <a:xfrm>
              <a:off x="4094884" y="1852296"/>
              <a:ext cx="2214650" cy="1709957"/>
            </a:xfrm>
            <a:custGeom>
              <a:avLst/>
              <a:gdLst>
                <a:gd name="connsiteX0" fmla="*/ 2186735 w 2214650"/>
                <a:gd name="connsiteY0" fmla="*/ 1339910 h 1709957"/>
                <a:gd name="connsiteX1" fmla="*/ 2103002 w 2214650"/>
                <a:gd name="connsiteY1" fmla="*/ 1220553 h 1709957"/>
                <a:gd name="connsiteX2" fmla="*/ 79567 w 2214650"/>
                <a:gd name="connsiteY2" fmla="*/ 2626 h 1709957"/>
                <a:gd name="connsiteX3" fmla="*/ -55 w 2214650"/>
                <a:gd name="connsiteY3" fmla="*/ 9629 h 1709957"/>
                <a:gd name="connsiteX4" fmla="*/ 139093 w 2214650"/>
                <a:gd name="connsiteY4" fmla="*/ 249408 h 1709957"/>
                <a:gd name="connsiteX5" fmla="*/ 3446 w 2214650"/>
                <a:gd name="connsiteY5" fmla="*/ 475791 h 1709957"/>
                <a:gd name="connsiteX6" fmla="*/ 108036 w 2214650"/>
                <a:gd name="connsiteY6" fmla="*/ 464220 h 1709957"/>
                <a:gd name="connsiteX7" fmla="*/ 1823031 w 2214650"/>
                <a:gd name="connsiteY7" fmla="*/ 1621252 h 1709957"/>
                <a:gd name="connsiteX8" fmla="*/ 1857285 w 2214650"/>
                <a:gd name="connsiteY8" fmla="*/ 1670121 h 1709957"/>
                <a:gd name="connsiteX9" fmla="*/ 1884993 w 2214650"/>
                <a:gd name="connsiteY9" fmla="*/ 1709856 h 1709957"/>
                <a:gd name="connsiteX10" fmla="*/ 2130254 w 2214650"/>
                <a:gd name="connsiteY10" fmla="*/ 1659921 h 1709957"/>
                <a:gd name="connsiteX11" fmla="*/ 2214595 w 2214650"/>
                <a:gd name="connsiteY11" fmla="*/ 1380254 h 170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4650" h="1709957">
                  <a:moveTo>
                    <a:pt x="2186735" y="1339910"/>
                  </a:moveTo>
                  <a:lnTo>
                    <a:pt x="2103002" y="1220553"/>
                  </a:lnTo>
                  <a:cubicBezTo>
                    <a:pt x="1757872" y="771899"/>
                    <a:pt x="993926" y="-53551"/>
                    <a:pt x="79567" y="2626"/>
                  </a:cubicBezTo>
                  <a:cubicBezTo>
                    <a:pt x="52772" y="4300"/>
                    <a:pt x="26282" y="6584"/>
                    <a:pt x="-55" y="9629"/>
                  </a:cubicBezTo>
                  <a:lnTo>
                    <a:pt x="139093" y="249408"/>
                  </a:lnTo>
                  <a:lnTo>
                    <a:pt x="3446" y="475791"/>
                  </a:lnTo>
                  <a:cubicBezTo>
                    <a:pt x="37396" y="470462"/>
                    <a:pt x="72107" y="466504"/>
                    <a:pt x="108036" y="464220"/>
                  </a:cubicBezTo>
                  <a:cubicBezTo>
                    <a:pt x="883247" y="416874"/>
                    <a:pt x="1586905" y="1291346"/>
                    <a:pt x="1823031" y="1621252"/>
                  </a:cubicBezTo>
                  <a:lnTo>
                    <a:pt x="1857285" y="1670121"/>
                  </a:lnTo>
                  <a:lnTo>
                    <a:pt x="1884993" y="1709856"/>
                  </a:lnTo>
                  <a:lnTo>
                    <a:pt x="2130254" y="1659921"/>
                  </a:lnTo>
                  <a:lnTo>
                    <a:pt x="2214595" y="1380254"/>
                  </a:ln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Shape 8">
              <a:extLst>
                <a:ext uri="{FF2B5EF4-FFF2-40B4-BE49-F238E27FC236}">
                  <a16:creationId xmlns:a16="http://schemas.microsoft.com/office/drawing/2014/main" id="{A546B12E-8298-E384-354C-B0042357AB0C}"/>
                </a:ext>
              </a:extLst>
            </p:cNvPr>
            <p:cNvSpPr/>
            <p:nvPr/>
          </p:nvSpPr>
          <p:spPr>
            <a:xfrm>
              <a:off x="5979780" y="3232043"/>
              <a:ext cx="2212518" cy="1859470"/>
            </a:xfrm>
            <a:custGeom>
              <a:avLst/>
              <a:gdLst>
                <a:gd name="connsiteX0" fmla="*/ 2078339 w 2212518"/>
                <a:gd name="connsiteY0" fmla="*/ 1396101 h 1859470"/>
                <a:gd name="connsiteX1" fmla="*/ 2041345 w 2212518"/>
                <a:gd name="connsiteY1" fmla="*/ 1392751 h 1859470"/>
                <a:gd name="connsiteX2" fmla="*/ 498229 w 2212518"/>
                <a:gd name="connsiteY2" fmla="*/ 240896 h 1859470"/>
                <a:gd name="connsiteX3" fmla="*/ 329546 w 2212518"/>
                <a:gd name="connsiteY3" fmla="*/ -101 h 1859470"/>
                <a:gd name="connsiteX4" fmla="*/ 245205 w 2212518"/>
                <a:gd name="connsiteY4" fmla="*/ 279566 h 1859470"/>
                <a:gd name="connsiteX5" fmla="*/ -55 w 2212518"/>
                <a:gd name="connsiteY5" fmla="*/ 329501 h 1859470"/>
                <a:gd name="connsiteX6" fmla="*/ 218106 w 2212518"/>
                <a:gd name="connsiteY6" fmla="*/ 640681 h 1859470"/>
                <a:gd name="connsiteX7" fmla="*/ 2041345 w 2212518"/>
                <a:gd name="connsiteY7" fmla="*/ 1857239 h 1859470"/>
                <a:gd name="connsiteX8" fmla="*/ 2071793 w 2212518"/>
                <a:gd name="connsiteY8" fmla="*/ 1859370 h 1859470"/>
                <a:gd name="connsiteX9" fmla="*/ 2212464 w 2212518"/>
                <a:gd name="connsiteY9" fmla="*/ 1609238 h 18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2518" h="1859470">
                  <a:moveTo>
                    <a:pt x="2078339" y="1396101"/>
                  </a:moveTo>
                  <a:cubicBezTo>
                    <a:pt x="2066008" y="1395187"/>
                    <a:pt x="2053676" y="1394121"/>
                    <a:pt x="2041345" y="1392751"/>
                  </a:cubicBezTo>
                  <a:cubicBezTo>
                    <a:pt x="1335860" y="1316631"/>
                    <a:pt x="716848" y="545378"/>
                    <a:pt x="498229" y="240896"/>
                  </a:cubicBezTo>
                  <a:lnTo>
                    <a:pt x="329546" y="-101"/>
                  </a:lnTo>
                  <a:lnTo>
                    <a:pt x="245205" y="279566"/>
                  </a:lnTo>
                  <a:lnTo>
                    <a:pt x="-55" y="329501"/>
                  </a:lnTo>
                  <a:lnTo>
                    <a:pt x="218106" y="640681"/>
                  </a:lnTo>
                  <a:cubicBezTo>
                    <a:pt x="537812" y="1056147"/>
                    <a:pt x="1216350" y="1794667"/>
                    <a:pt x="2041345" y="1857239"/>
                  </a:cubicBezTo>
                  <a:lnTo>
                    <a:pt x="2071793" y="1859370"/>
                  </a:lnTo>
                  <a:lnTo>
                    <a:pt x="2212464" y="1609238"/>
                  </a:ln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Shape 9">
              <a:extLst>
                <a:ext uri="{FF2B5EF4-FFF2-40B4-BE49-F238E27FC236}">
                  <a16:creationId xmlns:a16="http://schemas.microsoft.com/office/drawing/2014/main" id="{043963E7-C3D4-D3C4-6918-B8F09567014F}"/>
                </a:ext>
              </a:extLst>
            </p:cNvPr>
            <p:cNvSpPr/>
            <p:nvPr/>
          </p:nvSpPr>
          <p:spPr>
            <a:xfrm>
              <a:off x="8051476" y="3452259"/>
              <a:ext cx="1571888" cy="1637503"/>
            </a:xfrm>
            <a:custGeom>
              <a:avLst/>
              <a:gdLst>
                <a:gd name="connsiteX0" fmla="*/ 1359609 w 1571888"/>
                <a:gd name="connsiteY0" fmla="*/ -101 h 1637503"/>
                <a:gd name="connsiteX1" fmla="*/ 1107955 w 1571888"/>
                <a:gd name="connsiteY1" fmla="*/ 139047 h 1637503"/>
                <a:gd name="connsiteX2" fmla="*/ 1104606 w 1571888"/>
                <a:gd name="connsiteY2" fmla="*/ 170713 h 1637503"/>
                <a:gd name="connsiteX3" fmla="*/ 880507 w 1571888"/>
                <a:gd name="connsiteY3" fmla="*/ 752731 h 1637503"/>
                <a:gd name="connsiteX4" fmla="*/ 141681 w 1571888"/>
                <a:gd name="connsiteY4" fmla="*/ 1172611 h 1637503"/>
                <a:gd name="connsiteX5" fmla="*/ 141681 w 1571888"/>
                <a:gd name="connsiteY5" fmla="*/ 1172611 h 1637503"/>
                <a:gd name="connsiteX6" fmla="*/ 6643 w 1571888"/>
                <a:gd name="connsiteY6" fmla="*/ 1171698 h 1637503"/>
                <a:gd name="connsiteX7" fmla="*/ 140768 w 1571888"/>
                <a:gd name="connsiteY7" fmla="*/ 1385292 h 1637503"/>
                <a:gd name="connsiteX8" fmla="*/ -55 w 1571888"/>
                <a:gd name="connsiteY8" fmla="*/ 1635271 h 1637503"/>
                <a:gd name="connsiteX9" fmla="*/ 80785 w 1571888"/>
                <a:gd name="connsiteY9" fmla="*/ 1637403 h 1637503"/>
                <a:gd name="connsiteX10" fmla="*/ 169237 w 1571888"/>
                <a:gd name="connsiteY10" fmla="*/ 1634815 h 1637503"/>
                <a:gd name="connsiteX11" fmla="*/ 169237 w 1571888"/>
                <a:gd name="connsiteY11" fmla="*/ 1634815 h 1637503"/>
                <a:gd name="connsiteX12" fmla="*/ 1257760 w 1571888"/>
                <a:gd name="connsiteY12" fmla="*/ 1020066 h 1637503"/>
                <a:gd name="connsiteX13" fmla="*/ 1568941 w 1571888"/>
                <a:gd name="connsiteY13" fmla="*/ 170866 h 1637503"/>
                <a:gd name="connsiteX14" fmla="*/ 1571833 w 1571888"/>
                <a:gd name="connsiteY14" fmla="*/ 135393 h 163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1888" h="1637503">
                  <a:moveTo>
                    <a:pt x="1359609" y="-101"/>
                  </a:moveTo>
                  <a:lnTo>
                    <a:pt x="1107955" y="139047"/>
                  </a:lnTo>
                  <a:cubicBezTo>
                    <a:pt x="1106890" y="149704"/>
                    <a:pt x="1105824" y="160209"/>
                    <a:pt x="1104606" y="170713"/>
                  </a:cubicBezTo>
                  <a:cubicBezTo>
                    <a:pt x="1079440" y="380334"/>
                    <a:pt x="1002422" y="580363"/>
                    <a:pt x="880507" y="752731"/>
                  </a:cubicBezTo>
                  <a:cubicBezTo>
                    <a:pt x="694163" y="1016260"/>
                    <a:pt x="452405" y="1153733"/>
                    <a:pt x="141681" y="1172611"/>
                  </a:cubicBezTo>
                  <a:lnTo>
                    <a:pt x="141681" y="1172611"/>
                  </a:lnTo>
                  <a:cubicBezTo>
                    <a:pt x="96694" y="1175351"/>
                    <a:pt x="51585" y="1175047"/>
                    <a:pt x="6643" y="1171698"/>
                  </a:cubicBezTo>
                  <a:lnTo>
                    <a:pt x="140768" y="1385292"/>
                  </a:lnTo>
                  <a:lnTo>
                    <a:pt x="-55" y="1635271"/>
                  </a:lnTo>
                  <a:cubicBezTo>
                    <a:pt x="26739" y="1636642"/>
                    <a:pt x="53686" y="1637403"/>
                    <a:pt x="80785" y="1637403"/>
                  </a:cubicBezTo>
                  <a:cubicBezTo>
                    <a:pt x="107884" y="1637403"/>
                    <a:pt x="139702" y="1636642"/>
                    <a:pt x="169237" y="1634815"/>
                  </a:cubicBezTo>
                  <a:lnTo>
                    <a:pt x="169237" y="1634815"/>
                  </a:lnTo>
                  <a:cubicBezTo>
                    <a:pt x="616368" y="1607411"/>
                    <a:pt x="992709" y="1394883"/>
                    <a:pt x="1257760" y="1020066"/>
                  </a:cubicBezTo>
                  <a:cubicBezTo>
                    <a:pt x="1434816" y="769523"/>
                    <a:pt x="1542192" y="476489"/>
                    <a:pt x="1568941" y="170866"/>
                  </a:cubicBezTo>
                  <a:cubicBezTo>
                    <a:pt x="1570007" y="158991"/>
                    <a:pt x="1571072" y="147116"/>
                    <a:pt x="1571833" y="135393"/>
                  </a:cubicBez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Shape 10">
              <a:extLst>
                <a:ext uri="{FF2B5EF4-FFF2-40B4-BE49-F238E27FC236}">
                  <a16:creationId xmlns:a16="http://schemas.microsoft.com/office/drawing/2014/main" id="{83722F91-4B2B-37F5-79A0-ACE856FB1723}"/>
                </a:ext>
              </a:extLst>
            </p:cNvPr>
            <p:cNvSpPr/>
            <p:nvPr/>
          </p:nvSpPr>
          <p:spPr>
            <a:xfrm>
              <a:off x="8161851" y="1861722"/>
              <a:ext cx="1466538" cy="1734480"/>
            </a:xfrm>
            <a:custGeom>
              <a:avLst/>
              <a:gdLst>
                <a:gd name="connsiteX0" fmla="*/ 1147994 w 1466538"/>
                <a:gd name="connsiteY0" fmla="*/ 607645 h 1734480"/>
                <a:gd name="connsiteX1" fmla="*/ 165888 w 1466538"/>
                <a:gd name="connsiteY1" fmla="*/ 3248 h 1734480"/>
                <a:gd name="connsiteX2" fmla="*/ 139246 w 1466538"/>
                <a:gd name="connsiteY2" fmla="*/ -101 h 1734480"/>
                <a:gd name="connsiteX3" fmla="*/ -55 w 1466538"/>
                <a:gd name="connsiteY3" fmla="*/ 240592 h 1734480"/>
                <a:gd name="connsiteX4" fmla="*/ 139093 w 1466538"/>
                <a:gd name="connsiteY4" fmla="*/ 467583 h 1734480"/>
                <a:gd name="connsiteX5" fmla="*/ 165888 w 1466538"/>
                <a:gd name="connsiteY5" fmla="*/ 472455 h 1734480"/>
                <a:gd name="connsiteX6" fmla="*/ 770132 w 1466538"/>
                <a:gd name="connsiteY6" fmla="*/ 875589 h 1734480"/>
                <a:gd name="connsiteX7" fmla="*/ 997581 w 1466538"/>
                <a:gd name="connsiteY7" fmla="*/ 1734380 h 1734480"/>
                <a:gd name="connsiteX8" fmla="*/ 1249235 w 1466538"/>
                <a:gd name="connsiteY8" fmla="*/ 1594166 h 1734480"/>
                <a:gd name="connsiteX9" fmla="*/ 1462372 w 1466538"/>
                <a:gd name="connsiteY9" fmla="*/ 1729509 h 1734480"/>
                <a:gd name="connsiteX10" fmla="*/ 1147994 w 1466538"/>
                <a:gd name="connsiteY10" fmla="*/ 607645 h 17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6538" h="1734480">
                  <a:moveTo>
                    <a:pt x="1147994" y="607645"/>
                  </a:moveTo>
                  <a:cubicBezTo>
                    <a:pt x="904408" y="262971"/>
                    <a:pt x="566282" y="55619"/>
                    <a:pt x="165888" y="3248"/>
                  </a:cubicBezTo>
                  <a:cubicBezTo>
                    <a:pt x="157058" y="2030"/>
                    <a:pt x="148227" y="812"/>
                    <a:pt x="139246" y="-101"/>
                  </a:cubicBezTo>
                  <a:lnTo>
                    <a:pt x="-55" y="240592"/>
                  </a:lnTo>
                  <a:lnTo>
                    <a:pt x="139093" y="467583"/>
                  </a:lnTo>
                  <a:cubicBezTo>
                    <a:pt x="148075" y="468953"/>
                    <a:pt x="156905" y="470780"/>
                    <a:pt x="165888" y="472455"/>
                  </a:cubicBezTo>
                  <a:cubicBezTo>
                    <a:pt x="412975" y="518127"/>
                    <a:pt x="611649" y="651338"/>
                    <a:pt x="770132" y="875589"/>
                  </a:cubicBezTo>
                  <a:cubicBezTo>
                    <a:pt x="946458" y="1125325"/>
                    <a:pt x="1027191" y="1430111"/>
                    <a:pt x="997581" y="1734380"/>
                  </a:cubicBezTo>
                  <a:lnTo>
                    <a:pt x="1249235" y="1594166"/>
                  </a:lnTo>
                  <a:lnTo>
                    <a:pt x="1462372" y="1729509"/>
                  </a:lnTo>
                  <a:cubicBezTo>
                    <a:pt x="1489867" y="1330515"/>
                    <a:pt x="1378823" y="934247"/>
                    <a:pt x="1147994" y="607645"/>
                  </a:cubicBezTo>
                  <a:close/>
                </a:path>
              </a:pathLst>
            </a:custGeom>
            <a:solidFill>
              <a:srgbClr val="002869"/>
            </a:solidFill>
            <a:ln w="38100" cap="rnd">
              <a:solidFill>
                <a:srgbClr val="1F96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0" name="TextBox 19">
            <a:extLst>
              <a:ext uri="{FF2B5EF4-FFF2-40B4-BE49-F238E27FC236}">
                <a16:creationId xmlns:a16="http://schemas.microsoft.com/office/drawing/2014/main" id="{A9F547B5-3C2D-E9F3-090A-2F965809E437}"/>
              </a:ext>
            </a:extLst>
          </p:cNvPr>
          <p:cNvSpPr txBox="1"/>
          <p:nvPr/>
        </p:nvSpPr>
        <p:spPr>
          <a:xfrm>
            <a:off x="457200" y="2532376"/>
            <a:ext cx="2472459" cy="1431429"/>
          </a:xfrm>
          <a:prstGeom prst="frame">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srgbClr val="1F96FF"/>
                </a:solidFill>
                <a:effectLst/>
                <a:uLnTx/>
                <a:uFillTx/>
                <a:latin typeface="Gartner Sans Semibold"/>
                <a:ea typeface="+mn-ea"/>
                <a:cs typeface="Arial"/>
                <a:sym typeface="Arial"/>
                <a:rtl val="0"/>
              </a:rPr>
              <a:t>HR leadership</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prstClr val="black"/>
                </a:solidFill>
                <a:effectLst/>
                <a:uLnTx/>
                <a:uFillTx/>
                <a:latin typeface="Gartner Sans"/>
                <a:ea typeface="+mn-ea"/>
                <a:cs typeface="Arial"/>
                <a:sym typeface="Arial"/>
                <a:rtl val="0"/>
              </a:rPr>
              <a:t>CHRO digital influence not just awareness</a:t>
            </a:r>
            <a:endParaRPr kumimoji="0" lang="en-IN" sz="1600" b="0" i="0" u="none" strike="noStrike" kern="1200" cap="none" spc="0" normalizeH="0" baseline="0" noProof="0" dirty="0">
              <a:ln/>
              <a:solidFill>
                <a:prstClr val="black"/>
              </a:solidFill>
              <a:effectLst/>
              <a:uLnTx/>
              <a:uFillTx/>
              <a:latin typeface="Gartner Sans"/>
              <a:ea typeface="+mn-ea"/>
              <a:cs typeface="Arial"/>
              <a:sym typeface="Arial"/>
              <a:rtl val="0"/>
            </a:endParaRPr>
          </a:p>
        </p:txBody>
      </p:sp>
      <p:sp>
        <p:nvSpPr>
          <p:cNvPr id="21" name="TextBox 20">
            <a:extLst>
              <a:ext uri="{FF2B5EF4-FFF2-40B4-BE49-F238E27FC236}">
                <a16:creationId xmlns:a16="http://schemas.microsoft.com/office/drawing/2014/main" id="{230D5372-3248-8F1F-C59C-22A82414D4AC}"/>
              </a:ext>
            </a:extLst>
          </p:cNvPr>
          <p:cNvSpPr txBox="1"/>
          <p:nvPr/>
        </p:nvSpPr>
        <p:spPr>
          <a:xfrm>
            <a:off x="457200" y="4337112"/>
            <a:ext cx="2674043" cy="1758613"/>
          </a:xfrm>
          <a:prstGeom prst="frame">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srgbClr val="1F96FF"/>
                </a:solidFill>
                <a:effectLst/>
                <a:uLnTx/>
                <a:uFillTx/>
                <a:latin typeface="Gartner Sans Semibold"/>
                <a:ea typeface="+mn-ea"/>
                <a:cs typeface="Arial"/>
                <a:sym typeface="Arial"/>
                <a:rtl val="0"/>
              </a:rPr>
              <a:t>HR staff </a:t>
            </a:r>
            <a:br>
              <a:rPr kumimoji="0" lang="en-US" sz="1600" b="1" i="0" u="none" strike="noStrike" kern="1200" cap="none" spc="0" normalizeH="0" baseline="0" noProof="0" dirty="0">
                <a:ln/>
                <a:solidFill>
                  <a:srgbClr val="1F96FF"/>
                </a:solidFill>
                <a:effectLst/>
                <a:uLnTx/>
                <a:uFillTx/>
                <a:latin typeface="Gartner Sans Semibold"/>
                <a:ea typeface="+mn-ea"/>
                <a:cs typeface="Arial"/>
                <a:sym typeface="Arial"/>
                <a:rtl val="0"/>
              </a:rPr>
            </a:br>
            <a:r>
              <a:rPr kumimoji="0" lang="en-US" sz="1600" b="1" i="0" u="none" strike="noStrike" kern="1200" cap="none" spc="0" normalizeH="0" baseline="0" noProof="0" dirty="0">
                <a:ln/>
                <a:solidFill>
                  <a:srgbClr val="1F96FF"/>
                </a:solidFill>
                <a:effectLst/>
                <a:uLnTx/>
                <a:uFillTx/>
                <a:latin typeface="Gartner Sans Semibold"/>
                <a:ea typeface="+mn-ea"/>
                <a:cs typeface="Arial"/>
                <a:sym typeface="Arial"/>
                <a:rtl val="0"/>
              </a:rPr>
              <a:t>capabilities</a:t>
            </a:r>
          </a:p>
          <a:p>
            <a:pPr lvl="0">
              <a:defRPr/>
            </a:pPr>
            <a:r>
              <a:rPr lang="en-US" sz="1600" dirty="0">
                <a:ln/>
                <a:solidFill>
                  <a:prstClr val="black"/>
                </a:solidFill>
                <a:cs typeface="Arial"/>
                <a:sym typeface="Arial"/>
                <a:rtl val="0"/>
              </a:rPr>
              <a:t>HRBPs as AI work transformation consultants</a:t>
            </a:r>
            <a:endParaRPr kumimoji="0" lang="en-IN" sz="1600" b="0" i="0" u="none" strike="noStrike" kern="1200" cap="none" spc="0" normalizeH="0" baseline="0" noProof="0" dirty="0">
              <a:ln/>
              <a:solidFill>
                <a:prstClr val="black"/>
              </a:solidFill>
              <a:effectLst/>
              <a:uLnTx/>
              <a:uFillTx/>
              <a:latin typeface="Gartner Sans"/>
              <a:ea typeface="+mn-ea"/>
              <a:cs typeface="Arial"/>
              <a:sym typeface="Arial"/>
              <a:rtl val="0"/>
            </a:endParaRPr>
          </a:p>
        </p:txBody>
      </p:sp>
      <p:sp>
        <p:nvSpPr>
          <p:cNvPr id="22" name="TextBox 21">
            <a:extLst>
              <a:ext uri="{FF2B5EF4-FFF2-40B4-BE49-F238E27FC236}">
                <a16:creationId xmlns:a16="http://schemas.microsoft.com/office/drawing/2014/main" id="{257663CB-7F6F-E695-CB4D-4D021C7755CC}"/>
              </a:ext>
            </a:extLst>
          </p:cNvPr>
          <p:cNvSpPr txBox="1"/>
          <p:nvPr/>
        </p:nvSpPr>
        <p:spPr>
          <a:xfrm>
            <a:off x="9380838" y="2532376"/>
            <a:ext cx="2592860" cy="1431429"/>
          </a:xfrm>
          <a:prstGeom prst="frame">
            <a:avLst/>
          </a:prstGeom>
          <a:noFill/>
        </p:spPr>
        <p:txBody>
          <a:bodyPr wrap="square" lIns="91440" tIns="45720" rIns="91440" bIns="45720" rtlCol="0" anchor="t">
            <a:spAutoFit/>
          </a:bodyPr>
          <a:lstStyle/>
          <a:p>
            <a:pPr>
              <a:defRPr/>
            </a:pPr>
            <a:r>
              <a:rPr lang="en-US" sz="1600" b="1" dirty="0">
                <a:ln/>
                <a:solidFill>
                  <a:srgbClr val="1F96FF"/>
                </a:solidFill>
                <a:latin typeface="Gartner Sans Semibold"/>
                <a:cs typeface="Arial"/>
                <a:sym typeface="Arial"/>
              </a:rPr>
              <a:t>HR o</a:t>
            </a:r>
            <a:r>
              <a:rPr kumimoji="0" lang="en-US" sz="1600" b="1" i="0" u="none" strike="noStrike" kern="1200" cap="none" spc="0" normalizeH="0" baseline="0" noProof="0" dirty="0" err="1">
                <a:ln/>
                <a:solidFill>
                  <a:srgbClr val="1F96FF"/>
                </a:solidFill>
                <a:effectLst/>
                <a:uLnTx/>
                <a:uFillTx/>
                <a:latin typeface="Gartner Sans Semibold"/>
                <a:ea typeface="+mn-ea"/>
                <a:cs typeface="Arial"/>
                <a:sym typeface="Arial"/>
              </a:rPr>
              <a:t>perating</a:t>
            </a:r>
            <a:r>
              <a:rPr kumimoji="0" lang="en-US" sz="1600" b="1" i="0" u="none" strike="noStrike" kern="1200" cap="none" spc="0" normalizeH="0" baseline="0" noProof="0" dirty="0">
                <a:ln/>
                <a:solidFill>
                  <a:srgbClr val="1F96FF"/>
                </a:solidFill>
                <a:effectLst/>
                <a:uLnTx/>
                <a:uFillTx/>
                <a:latin typeface="Gartner Sans Semibold"/>
                <a:ea typeface="+mn-ea"/>
                <a:cs typeface="Arial"/>
                <a:sym typeface="Arial"/>
              </a:rPr>
              <a:t> </a:t>
            </a:r>
            <a:r>
              <a:rPr lang="en-US" sz="1600" b="1" dirty="0">
                <a:ln/>
                <a:solidFill>
                  <a:srgbClr val="1F96FF"/>
                </a:solidFill>
                <a:latin typeface="Gartner Sans Semibold"/>
                <a:cs typeface="Arial"/>
                <a:sym typeface="Arial"/>
              </a:rPr>
              <a:t>m</a:t>
            </a:r>
            <a:r>
              <a:rPr kumimoji="0" lang="en-US" sz="1600" b="1" i="0" u="none" strike="noStrike" kern="1200" cap="none" spc="0" normalizeH="0" baseline="0" noProof="0" dirty="0" err="1">
                <a:ln/>
                <a:solidFill>
                  <a:srgbClr val="1F96FF"/>
                </a:solidFill>
                <a:effectLst/>
                <a:uLnTx/>
                <a:uFillTx/>
                <a:latin typeface="Gartner Sans Semibold"/>
                <a:ea typeface="+mn-ea"/>
                <a:cs typeface="Arial"/>
                <a:sym typeface="Arial"/>
              </a:rPr>
              <a:t>odel</a:t>
            </a:r>
            <a:endParaRPr kumimoji="0" lang="en-US" sz="1600" b="1" i="0" u="none" strike="noStrike" kern="1200" cap="none" spc="0" normalizeH="0" baseline="0" noProof="0" dirty="0">
              <a:ln/>
              <a:solidFill>
                <a:srgbClr val="1F96FF"/>
              </a:solidFill>
              <a:effectLst/>
              <a:uLnTx/>
              <a:uFillTx/>
              <a:latin typeface="Gartner Sans Semibold"/>
              <a:ea typeface="+mn-ea"/>
              <a:cs typeface="Arial"/>
              <a:sym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prstClr val="black"/>
                </a:solidFill>
                <a:effectLst/>
                <a:uLnTx/>
                <a:uFillTx/>
                <a:latin typeface="Gartner Sans"/>
                <a:ea typeface="+mn-ea"/>
                <a:cs typeface="Arial"/>
                <a:sym typeface="Arial"/>
                <a:rtl val="0"/>
              </a:rPr>
              <a:t>Moving expertise alignment around a suite of HR products</a:t>
            </a:r>
            <a:endParaRPr kumimoji="0" lang="en-IN" sz="1600" b="0" i="0" u="none" strike="noStrike" kern="1200" cap="none" spc="0" normalizeH="0" baseline="0" noProof="0" dirty="0">
              <a:ln/>
              <a:solidFill>
                <a:prstClr val="black"/>
              </a:solidFill>
              <a:effectLst/>
              <a:uLnTx/>
              <a:uFillTx/>
              <a:latin typeface="Gartner Sans"/>
              <a:ea typeface="+mn-ea"/>
              <a:cs typeface="Arial"/>
              <a:sym typeface="Arial"/>
              <a:rtl val="0"/>
            </a:endParaRPr>
          </a:p>
        </p:txBody>
      </p:sp>
      <p:sp>
        <p:nvSpPr>
          <p:cNvPr id="23" name="TextBox 22">
            <a:extLst>
              <a:ext uri="{FF2B5EF4-FFF2-40B4-BE49-F238E27FC236}">
                <a16:creationId xmlns:a16="http://schemas.microsoft.com/office/drawing/2014/main" id="{3E67E830-2745-75BD-00F6-D610D1CC0BE0}"/>
              </a:ext>
            </a:extLst>
          </p:cNvPr>
          <p:cNvSpPr txBox="1"/>
          <p:nvPr/>
        </p:nvSpPr>
        <p:spPr>
          <a:xfrm>
            <a:off x="9380838" y="4337112"/>
            <a:ext cx="2773139" cy="1758613"/>
          </a:xfrm>
          <a:prstGeom prst="frame">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srgbClr val="1F96FF"/>
                </a:solidFill>
                <a:effectLst/>
                <a:uLnTx/>
                <a:uFillTx/>
                <a:latin typeface="Gartner Sans Semibold"/>
                <a:ea typeface="+mn-ea"/>
                <a:cs typeface="Arial"/>
                <a:sym typeface="Arial"/>
                <a:rtl val="0"/>
              </a:rPr>
              <a:t>HR technology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solidFill>
                  <a:prstClr val="black"/>
                </a:solidFill>
                <a:effectLst/>
                <a:uLnTx/>
                <a:uFillTx/>
                <a:latin typeface="Gartner Sans"/>
                <a:ea typeface="+mn-ea"/>
                <a:cs typeface="Arial"/>
                <a:sym typeface="Arial"/>
                <a:rtl val="0"/>
              </a:rPr>
              <a:t>Shifting investments aligned with organizational risk appetite and value</a:t>
            </a:r>
            <a:endParaRPr kumimoji="0" lang="en-IN" sz="1600" b="0" i="0" u="none" strike="noStrike" kern="1200" cap="none" spc="0" normalizeH="0" baseline="0" noProof="0" dirty="0">
              <a:ln/>
              <a:solidFill>
                <a:prstClr val="black"/>
              </a:solidFill>
              <a:effectLst/>
              <a:uLnTx/>
              <a:uFillTx/>
              <a:latin typeface="Gartner Sans"/>
              <a:ea typeface="+mn-ea"/>
              <a:cs typeface="Arial"/>
              <a:sym typeface="Arial"/>
              <a:rtl val="0"/>
            </a:endParaRPr>
          </a:p>
        </p:txBody>
      </p:sp>
      <p:grpSp>
        <p:nvGrpSpPr>
          <p:cNvPr id="24" name="Group 23">
            <a:extLst>
              <a:ext uri="{FF2B5EF4-FFF2-40B4-BE49-F238E27FC236}">
                <a16:creationId xmlns:a16="http://schemas.microsoft.com/office/drawing/2014/main" id="{DAABCA75-665E-5C3B-3E13-1E383C38D85A}"/>
              </a:ext>
            </a:extLst>
          </p:cNvPr>
          <p:cNvGrpSpPr/>
          <p:nvPr/>
        </p:nvGrpSpPr>
        <p:grpSpPr>
          <a:xfrm>
            <a:off x="2657791" y="2813205"/>
            <a:ext cx="6531942" cy="2533164"/>
            <a:chOff x="2904943" y="2235012"/>
            <a:chExt cx="6531929" cy="2533164"/>
          </a:xfrm>
        </p:grpSpPr>
        <p:sp>
          <p:nvSpPr>
            <p:cNvPr id="25" name="Freeform: Shape 16">
              <a:extLst>
                <a:ext uri="{FF2B5EF4-FFF2-40B4-BE49-F238E27FC236}">
                  <a16:creationId xmlns:a16="http://schemas.microsoft.com/office/drawing/2014/main" id="{353765AB-E407-CD6F-59DB-FDF13387CFF7}"/>
                </a:ext>
              </a:extLst>
            </p:cNvPr>
            <p:cNvSpPr/>
            <p:nvPr/>
          </p:nvSpPr>
          <p:spPr>
            <a:xfrm rot="18900000">
              <a:off x="8766707" y="2235012"/>
              <a:ext cx="670165" cy="670164"/>
            </a:xfrm>
            <a:custGeom>
              <a:avLst/>
              <a:gdLst>
                <a:gd name="connsiteX0" fmla="*/ 670110 w 670165"/>
                <a:gd name="connsiteY0" fmla="*/ 334981 h 670164"/>
                <a:gd name="connsiteX1" fmla="*/ 335027 w 670165"/>
                <a:gd name="connsiteY1" fmla="*/ 670064 h 670164"/>
                <a:gd name="connsiteX2" fmla="*/ -56 w 670165"/>
                <a:gd name="connsiteY2" fmla="*/ 334981 h 670164"/>
                <a:gd name="connsiteX3" fmla="*/ 335027 w 670165"/>
                <a:gd name="connsiteY3" fmla="*/ -101 h 670164"/>
                <a:gd name="connsiteX4" fmla="*/ 670110 w 670165"/>
                <a:gd name="connsiteY4" fmla="*/ 334981 h 67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65" h="670164">
                  <a:moveTo>
                    <a:pt x="670110" y="334981"/>
                  </a:moveTo>
                  <a:cubicBezTo>
                    <a:pt x="670110" y="520042"/>
                    <a:pt x="520088" y="670064"/>
                    <a:pt x="335027" y="670064"/>
                  </a:cubicBezTo>
                  <a:cubicBezTo>
                    <a:pt x="149966" y="670064"/>
                    <a:pt x="-56" y="520042"/>
                    <a:pt x="-56" y="334981"/>
                  </a:cubicBezTo>
                  <a:cubicBezTo>
                    <a:pt x="-56" y="149920"/>
                    <a:pt x="149966" y="-101"/>
                    <a:pt x="335027" y="-101"/>
                  </a:cubicBezTo>
                  <a:cubicBezTo>
                    <a:pt x="520088" y="-101"/>
                    <a:pt x="670110" y="149921"/>
                    <a:pt x="670110" y="334981"/>
                  </a:cubicBezTo>
                  <a:close/>
                </a:path>
              </a:pathLst>
            </a:custGeom>
            <a:solidFill>
              <a:schemeClr val="bg1"/>
            </a:solidFill>
            <a:ln w="38100" cap="flat">
              <a:solidFill>
                <a:srgbClr val="1F96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Freeform: Shape 12">
              <a:extLst>
                <a:ext uri="{FF2B5EF4-FFF2-40B4-BE49-F238E27FC236}">
                  <a16:creationId xmlns:a16="http://schemas.microsoft.com/office/drawing/2014/main" id="{472D64EE-FC4D-BB8D-C586-4B6DEE999161}"/>
                </a:ext>
              </a:extLst>
            </p:cNvPr>
            <p:cNvSpPr/>
            <p:nvPr/>
          </p:nvSpPr>
          <p:spPr>
            <a:xfrm rot="18900000">
              <a:off x="2904943" y="2235012"/>
              <a:ext cx="670165" cy="670164"/>
            </a:xfrm>
            <a:custGeom>
              <a:avLst/>
              <a:gdLst>
                <a:gd name="connsiteX0" fmla="*/ 670110 w 670165"/>
                <a:gd name="connsiteY0" fmla="*/ 334981 h 670164"/>
                <a:gd name="connsiteX1" fmla="*/ 335027 w 670165"/>
                <a:gd name="connsiteY1" fmla="*/ 670064 h 670164"/>
                <a:gd name="connsiteX2" fmla="*/ -55 w 670165"/>
                <a:gd name="connsiteY2" fmla="*/ 334981 h 670164"/>
                <a:gd name="connsiteX3" fmla="*/ 335027 w 670165"/>
                <a:gd name="connsiteY3" fmla="*/ -101 h 670164"/>
                <a:gd name="connsiteX4" fmla="*/ 670110 w 670165"/>
                <a:gd name="connsiteY4" fmla="*/ 334981 h 67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65" h="670164">
                  <a:moveTo>
                    <a:pt x="670110" y="334981"/>
                  </a:moveTo>
                  <a:cubicBezTo>
                    <a:pt x="670110" y="520042"/>
                    <a:pt x="520088" y="670064"/>
                    <a:pt x="335027" y="670064"/>
                  </a:cubicBezTo>
                  <a:cubicBezTo>
                    <a:pt x="149966" y="670064"/>
                    <a:pt x="-55" y="520042"/>
                    <a:pt x="-55" y="334981"/>
                  </a:cubicBezTo>
                  <a:cubicBezTo>
                    <a:pt x="-55" y="149920"/>
                    <a:pt x="149966" y="-101"/>
                    <a:pt x="335027" y="-101"/>
                  </a:cubicBezTo>
                  <a:cubicBezTo>
                    <a:pt x="520088" y="-101"/>
                    <a:pt x="670110" y="149921"/>
                    <a:pt x="670110" y="334981"/>
                  </a:cubicBezTo>
                  <a:close/>
                </a:path>
              </a:pathLst>
            </a:custGeom>
            <a:solidFill>
              <a:srgbClr val="FFFFFF"/>
            </a:solidFill>
            <a:ln w="38100" cap="flat">
              <a:solidFill>
                <a:srgbClr val="1F96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Freeform: Shape 22">
              <a:extLst>
                <a:ext uri="{FF2B5EF4-FFF2-40B4-BE49-F238E27FC236}">
                  <a16:creationId xmlns:a16="http://schemas.microsoft.com/office/drawing/2014/main" id="{AEE1EA3F-F182-E6A5-BEC2-253A7D6AAB3A}"/>
                </a:ext>
              </a:extLst>
            </p:cNvPr>
            <p:cNvSpPr/>
            <p:nvPr/>
          </p:nvSpPr>
          <p:spPr>
            <a:xfrm rot="16964999">
              <a:off x="2904943" y="4098012"/>
              <a:ext cx="670164" cy="670164"/>
            </a:xfrm>
            <a:custGeom>
              <a:avLst/>
              <a:gdLst>
                <a:gd name="connsiteX0" fmla="*/ 670110 w 670164"/>
                <a:gd name="connsiteY0" fmla="*/ 334981 h 670164"/>
                <a:gd name="connsiteX1" fmla="*/ 335027 w 670164"/>
                <a:gd name="connsiteY1" fmla="*/ 670063 h 670164"/>
                <a:gd name="connsiteX2" fmla="*/ -55 w 670164"/>
                <a:gd name="connsiteY2" fmla="*/ 334981 h 670164"/>
                <a:gd name="connsiteX3" fmla="*/ 335027 w 670164"/>
                <a:gd name="connsiteY3" fmla="*/ -101 h 670164"/>
                <a:gd name="connsiteX4" fmla="*/ 670110 w 670164"/>
                <a:gd name="connsiteY4" fmla="*/ 334981 h 67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64" h="670164">
                  <a:moveTo>
                    <a:pt x="670110" y="334981"/>
                  </a:moveTo>
                  <a:cubicBezTo>
                    <a:pt x="670110" y="520042"/>
                    <a:pt x="520089" y="670063"/>
                    <a:pt x="335027" y="670063"/>
                  </a:cubicBezTo>
                  <a:cubicBezTo>
                    <a:pt x="149967" y="670063"/>
                    <a:pt x="-55" y="520042"/>
                    <a:pt x="-55" y="334981"/>
                  </a:cubicBezTo>
                  <a:cubicBezTo>
                    <a:pt x="-55" y="149920"/>
                    <a:pt x="149966" y="-101"/>
                    <a:pt x="335027" y="-101"/>
                  </a:cubicBezTo>
                  <a:cubicBezTo>
                    <a:pt x="520088" y="-101"/>
                    <a:pt x="670110" y="149920"/>
                    <a:pt x="670110" y="334981"/>
                  </a:cubicBezTo>
                  <a:close/>
                </a:path>
              </a:pathLst>
            </a:custGeom>
            <a:solidFill>
              <a:srgbClr val="FFFFFF"/>
            </a:solidFill>
            <a:ln w="38100" cap="flat">
              <a:solidFill>
                <a:srgbClr val="1F96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Freeform: Shape 23">
              <a:extLst>
                <a:ext uri="{FF2B5EF4-FFF2-40B4-BE49-F238E27FC236}">
                  <a16:creationId xmlns:a16="http://schemas.microsoft.com/office/drawing/2014/main" id="{13BE4EF7-F86F-B5C7-FF30-8C3284C51971}"/>
                </a:ext>
              </a:extLst>
            </p:cNvPr>
            <p:cNvSpPr/>
            <p:nvPr/>
          </p:nvSpPr>
          <p:spPr>
            <a:xfrm rot="16989600">
              <a:off x="8766707" y="4096213"/>
              <a:ext cx="670164" cy="670164"/>
            </a:xfrm>
            <a:custGeom>
              <a:avLst/>
              <a:gdLst>
                <a:gd name="connsiteX0" fmla="*/ 670110 w 670164"/>
                <a:gd name="connsiteY0" fmla="*/ 334981 h 670164"/>
                <a:gd name="connsiteX1" fmla="*/ 335027 w 670164"/>
                <a:gd name="connsiteY1" fmla="*/ 670064 h 670164"/>
                <a:gd name="connsiteX2" fmla="*/ -55 w 670164"/>
                <a:gd name="connsiteY2" fmla="*/ 334981 h 670164"/>
                <a:gd name="connsiteX3" fmla="*/ 335027 w 670164"/>
                <a:gd name="connsiteY3" fmla="*/ -101 h 670164"/>
                <a:gd name="connsiteX4" fmla="*/ 670110 w 670164"/>
                <a:gd name="connsiteY4" fmla="*/ 334981 h 67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64" h="670164">
                  <a:moveTo>
                    <a:pt x="670110" y="334981"/>
                  </a:moveTo>
                  <a:cubicBezTo>
                    <a:pt x="670110" y="520042"/>
                    <a:pt x="520089" y="670064"/>
                    <a:pt x="335027" y="670064"/>
                  </a:cubicBezTo>
                  <a:cubicBezTo>
                    <a:pt x="149967" y="670064"/>
                    <a:pt x="-55" y="520042"/>
                    <a:pt x="-55" y="334981"/>
                  </a:cubicBezTo>
                  <a:cubicBezTo>
                    <a:pt x="-55" y="149921"/>
                    <a:pt x="149966" y="-101"/>
                    <a:pt x="335027" y="-101"/>
                  </a:cubicBezTo>
                  <a:cubicBezTo>
                    <a:pt x="520088" y="-101"/>
                    <a:pt x="670110" y="149921"/>
                    <a:pt x="670110" y="334981"/>
                  </a:cubicBezTo>
                  <a:close/>
                </a:path>
              </a:pathLst>
            </a:custGeom>
            <a:solidFill>
              <a:srgbClr val="FFFFFF"/>
            </a:solidFill>
            <a:ln w="38100" cap="flat">
              <a:solidFill>
                <a:srgbClr val="1F96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9" name="TextBox 28">
            <a:extLst>
              <a:ext uri="{FF2B5EF4-FFF2-40B4-BE49-F238E27FC236}">
                <a16:creationId xmlns:a16="http://schemas.microsoft.com/office/drawing/2014/main" id="{83CC30DA-F80B-10D2-D6F2-7DB44C88D294}"/>
              </a:ext>
            </a:extLst>
          </p:cNvPr>
          <p:cNvSpPr txBox="1"/>
          <p:nvPr/>
        </p:nvSpPr>
        <p:spPr>
          <a:xfrm>
            <a:off x="3223177" y="3677655"/>
            <a:ext cx="1896068" cy="783637"/>
          </a:xfrm>
          <a:prstGeom prst="rect">
            <a:avLst/>
          </a:prstGeom>
          <a:noFill/>
          <a:ln>
            <a:noFill/>
          </a:ln>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solidFill>
                  <a:srgbClr val="002869"/>
                </a:solidFill>
                <a:effectLst/>
                <a:uLnTx/>
                <a:uFillTx/>
                <a:latin typeface="Gartner Sans Semibold" panose="020B0504030402040204" pitchFamily="34" charset="77"/>
                <a:cs typeface="Arial"/>
                <a:sym typeface="Arial"/>
                <a:rtl val="0"/>
              </a:rPr>
              <a:t>Iterative design of work 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solidFill>
                  <a:srgbClr val="002869"/>
                </a:solidFill>
                <a:effectLst/>
                <a:uLnTx/>
                <a:uFillTx/>
                <a:latin typeface="Gartner Sans Semibold" panose="020B0504030402040204" pitchFamily="34" charset="77"/>
                <a:cs typeface="Arial"/>
                <a:sym typeface="Arial"/>
                <a:rtl val="0"/>
              </a:rPr>
              <a:t>organization …</a:t>
            </a:r>
            <a:endParaRPr kumimoji="0" lang="en-IN" sz="1800" b="1" u="none" strike="noStrike" kern="1200" cap="none" spc="0" normalizeH="0" baseline="0" noProof="0" dirty="0">
              <a:ln/>
              <a:solidFill>
                <a:srgbClr val="002869"/>
              </a:solidFill>
              <a:effectLst/>
              <a:uLnTx/>
              <a:uFillTx/>
              <a:latin typeface="Gartner Sans Semibold" panose="020B0504030402040204" pitchFamily="34" charset="77"/>
              <a:cs typeface="Arial"/>
              <a:sym typeface="Arial"/>
              <a:rtl val="0"/>
            </a:endParaRPr>
          </a:p>
        </p:txBody>
      </p:sp>
      <p:sp>
        <p:nvSpPr>
          <p:cNvPr id="30" name="TextBox 29">
            <a:extLst>
              <a:ext uri="{FF2B5EF4-FFF2-40B4-BE49-F238E27FC236}">
                <a16:creationId xmlns:a16="http://schemas.microsoft.com/office/drawing/2014/main" id="{33F95E8F-DF74-FC3E-3E65-B947A9652416}"/>
              </a:ext>
            </a:extLst>
          </p:cNvPr>
          <p:cNvSpPr txBox="1"/>
          <p:nvPr/>
        </p:nvSpPr>
        <p:spPr>
          <a:xfrm>
            <a:off x="6626581" y="3600105"/>
            <a:ext cx="2158604" cy="947756"/>
          </a:xfrm>
          <a:prstGeom prst="rect">
            <a:avLst/>
          </a:prstGeom>
          <a:noFill/>
          <a:ln>
            <a:noFill/>
          </a:ln>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solidFill>
                  <a:srgbClr val="1F96FF"/>
                </a:solidFill>
                <a:effectLst/>
                <a:uLnTx/>
                <a:uFillTx/>
                <a:latin typeface="Gartner Sans Semibold" panose="020B0504030402040204" pitchFamily="34" charset="77"/>
                <a:cs typeface="Arial"/>
                <a:sym typeface="Arial"/>
                <a:rtl val="0"/>
              </a:rPr>
              <a:t>… Constant HR realignment and</a:t>
            </a:r>
            <a:r>
              <a:rPr lang="en-US" b="1" dirty="0">
                <a:ln/>
                <a:solidFill>
                  <a:srgbClr val="1F96FF"/>
                </a:solidFill>
                <a:latin typeface="Gartner Sans Semibold" panose="020B0504030402040204" pitchFamily="34" charset="77"/>
                <a:cs typeface="Arial"/>
                <a:sym typeface="Arial"/>
                <a:rtl val="0"/>
              </a:rPr>
              <a:t> t</a:t>
            </a:r>
            <a:r>
              <a:rPr kumimoji="0" lang="en-US" sz="1800" b="1" u="none" strike="noStrike" kern="1200" cap="none" spc="0" normalizeH="0" baseline="0" noProof="0" dirty="0" err="1">
                <a:ln/>
                <a:solidFill>
                  <a:srgbClr val="1F96FF"/>
                </a:solidFill>
                <a:effectLst/>
                <a:uLnTx/>
                <a:uFillTx/>
                <a:latin typeface="Gartner Sans Semibold" panose="020B0504030402040204" pitchFamily="34" charset="77"/>
                <a:cs typeface="Arial"/>
                <a:sym typeface="Arial"/>
                <a:rtl val="0"/>
              </a:rPr>
              <a:t>ransfer</a:t>
            </a:r>
            <a:r>
              <a:rPr kumimoji="0" lang="en-US" sz="1800" b="1" u="none" strike="noStrike" kern="1200" cap="none" spc="0" normalizeH="0" baseline="0" noProof="0" dirty="0">
                <a:ln/>
                <a:solidFill>
                  <a:srgbClr val="1F96FF"/>
                </a:solidFill>
                <a:effectLst/>
                <a:uLnTx/>
                <a:uFillTx/>
                <a:latin typeface="Gartner Sans Semibold" panose="020B0504030402040204" pitchFamily="34" charset="77"/>
                <a:cs typeface="Arial"/>
                <a:sym typeface="Arial"/>
                <a:rtl val="0"/>
              </a:rPr>
              <a:t> of expertise</a:t>
            </a:r>
            <a:endParaRPr kumimoji="0" lang="en-IN" sz="1800" b="1" u="none" strike="noStrike" kern="1200" cap="none" spc="0" normalizeH="0" baseline="0" noProof="0" dirty="0">
              <a:ln/>
              <a:solidFill>
                <a:srgbClr val="1F96FF"/>
              </a:solidFill>
              <a:effectLst/>
              <a:uLnTx/>
              <a:uFillTx/>
              <a:latin typeface="Gartner Sans Semibold" panose="020B0504030402040204" pitchFamily="34" charset="77"/>
              <a:cs typeface="Arial"/>
              <a:sym typeface="Arial"/>
              <a:rtl val="0"/>
            </a:endParaRPr>
          </a:p>
        </p:txBody>
      </p:sp>
      <p:sp>
        <p:nvSpPr>
          <p:cNvPr id="31" name="Freeform: Shape 10">
            <a:extLst>
              <a:ext uri="{FF2B5EF4-FFF2-40B4-BE49-F238E27FC236}">
                <a16:creationId xmlns:a16="http://schemas.microsoft.com/office/drawing/2014/main" id="{4B1DF718-6FFD-2781-61FD-2D9259EA87A9}"/>
              </a:ext>
            </a:extLst>
          </p:cNvPr>
          <p:cNvSpPr/>
          <p:nvPr/>
        </p:nvSpPr>
        <p:spPr>
          <a:xfrm>
            <a:off x="2841915" y="2973135"/>
            <a:ext cx="279497" cy="334032"/>
          </a:xfrm>
          <a:custGeom>
            <a:avLst/>
            <a:gdLst>
              <a:gd name="connsiteX0" fmla="*/ 279273 w 390525"/>
              <a:gd name="connsiteY0" fmla="*/ 245745 h 466725"/>
              <a:gd name="connsiteX1" fmla="*/ 330994 w 390525"/>
              <a:gd name="connsiteY1" fmla="*/ 140494 h 466725"/>
              <a:gd name="connsiteX2" fmla="*/ 197644 w 390525"/>
              <a:gd name="connsiteY2" fmla="*/ 7144 h 466725"/>
              <a:gd name="connsiteX3" fmla="*/ 64294 w 390525"/>
              <a:gd name="connsiteY3" fmla="*/ 140494 h 466725"/>
              <a:gd name="connsiteX4" fmla="*/ 116015 w 390525"/>
              <a:gd name="connsiteY4" fmla="*/ 245745 h 466725"/>
              <a:gd name="connsiteX5" fmla="*/ 7144 w 390525"/>
              <a:gd name="connsiteY5" fmla="*/ 245745 h 466725"/>
              <a:gd name="connsiteX6" fmla="*/ 7144 w 390525"/>
              <a:gd name="connsiteY6" fmla="*/ 464344 h 466725"/>
              <a:gd name="connsiteX7" fmla="*/ 45244 w 390525"/>
              <a:gd name="connsiteY7" fmla="*/ 464344 h 466725"/>
              <a:gd name="connsiteX8" fmla="*/ 45244 w 390525"/>
              <a:gd name="connsiteY8" fmla="*/ 283845 h 466725"/>
              <a:gd name="connsiteX9" fmla="*/ 350044 w 390525"/>
              <a:gd name="connsiteY9" fmla="*/ 283845 h 466725"/>
              <a:gd name="connsiteX10" fmla="*/ 350044 w 390525"/>
              <a:gd name="connsiteY10" fmla="*/ 464344 h 466725"/>
              <a:gd name="connsiteX11" fmla="*/ 388144 w 390525"/>
              <a:gd name="connsiteY11" fmla="*/ 464344 h 466725"/>
              <a:gd name="connsiteX12" fmla="*/ 388144 w 390525"/>
              <a:gd name="connsiteY12" fmla="*/ 245745 h 466725"/>
              <a:gd name="connsiteX13" fmla="*/ 279273 w 390525"/>
              <a:gd name="connsiteY13" fmla="*/ 245745 h 466725"/>
              <a:gd name="connsiteX14" fmla="*/ 102394 w 390525"/>
              <a:gd name="connsiteY14" fmla="*/ 140494 h 466725"/>
              <a:gd name="connsiteX15" fmla="*/ 197644 w 390525"/>
              <a:gd name="connsiteY15" fmla="*/ 45244 h 466725"/>
              <a:gd name="connsiteX16" fmla="*/ 292894 w 390525"/>
              <a:gd name="connsiteY16" fmla="*/ 140494 h 466725"/>
              <a:gd name="connsiteX17" fmla="*/ 197644 w 390525"/>
              <a:gd name="connsiteY17" fmla="*/ 235744 h 466725"/>
              <a:gd name="connsiteX18" fmla="*/ 102394 w 390525"/>
              <a:gd name="connsiteY18" fmla="*/ 1404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525" h="466725">
                <a:moveTo>
                  <a:pt x="279273" y="245745"/>
                </a:moveTo>
                <a:cubicBezTo>
                  <a:pt x="310610" y="221361"/>
                  <a:pt x="330994" y="183261"/>
                  <a:pt x="330994" y="140494"/>
                </a:cubicBezTo>
                <a:cubicBezTo>
                  <a:pt x="330994" y="66961"/>
                  <a:pt x="271177" y="7144"/>
                  <a:pt x="197644" y="7144"/>
                </a:cubicBezTo>
                <a:cubicBezTo>
                  <a:pt x="124111" y="7144"/>
                  <a:pt x="64294" y="66961"/>
                  <a:pt x="64294" y="140494"/>
                </a:cubicBezTo>
                <a:cubicBezTo>
                  <a:pt x="64294" y="183261"/>
                  <a:pt x="84677" y="221361"/>
                  <a:pt x="116015" y="245745"/>
                </a:cubicBezTo>
                <a:lnTo>
                  <a:pt x="7144" y="245745"/>
                </a:lnTo>
                <a:lnTo>
                  <a:pt x="7144" y="464344"/>
                </a:lnTo>
                <a:lnTo>
                  <a:pt x="45244" y="464344"/>
                </a:lnTo>
                <a:lnTo>
                  <a:pt x="45244" y="283845"/>
                </a:lnTo>
                <a:lnTo>
                  <a:pt x="350044" y="283845"/>
                </a:lnTo>
                <a:lnTo>
                  <a:pt x="350044" y="464344"/>
                </a:lnTo>
                <a:lnTo>
                  <a:pt x="388144" y="464344"/>
                </a:lnTo>
                <a:lnTo>
                  <a:pt x="388144" y="245745"/>
                </a:lnTo>
                <a:lnTo>
                  <a:pt x="279273" y="245745"/>
                </a:lnTo>
                <a:close/>
                <a:moveTo>
                  <a:pt x="102394" y="140494"/>
                </a:moveTo>
                <a:cubicBezTo>
                  <a:pt x="102394" y="88011"/>
                  <a:pt x="145161" y="45244"/>
                  <a:pt x="197644" y="45244"/>
                </a:cubicBezTo>
                <a:cubicBezTo>
                  <a:pt x="250127" y="45244"/>
                  <a:pt x="292894" y="88011"/>
                  <a:pt x="292894" y="140494"/>
                </a:cubicBezTo>
                <a:cubicBezTo>
                  <a:pt x="292894" y="192977"/>
                  <a:pt x="250127" y="235744"/>
                  <a:pt x="197644" y="235744"/>
                </a:cubicBezTo>
                <a:cubicBezTo>
                  <a:pt x="145161" y="235744"/>
                  <a:pt x="102394" y="192977"/>
                  <a:pt x="102394" y="140494"/>
                </a:cubicBezTo>
                <a:close/>
              </a:path>
            </a:pathLst>
          </a:custGeom>
          <a:solidFill>
            <a:schemeClr val="tx2"/>
          </a:solidFill>
          <a:ln w="9525" cap="flat">
            <a:noFill/>
            <a:prstDash val="solid"/>
            <a:miter/>
          </a:ln>
        </p:spPr>
        <p:txBody>
          <a:bodyPr rtlCol="0" anchor="ctr"/>
          <a:lstStyle/>
          <a:p>
            <a:endParaRPr lang="en-US" dirty="0">
              <a:solidFill>
                <a:srgbClr val="1F96FF"/>
              </a:solidFill>
            </a:endParaRPr>
          </a:p>
        </p:txBody>
      </p:sp>
      <p:sp>
        <p:nvSpPr>
          <p:cNvPr id="32" name="Freeform: Shape 176">
            <a:extLst>
              <a:ext uri="{FF2B5EF4-FFF2-40B4-BE49-F238E27FC236}">
                <a16:creationId xmlns:a16="http://schemas.microsoft.com/office/drawing/2014/main" id="{4C4A9171-8E2F-EA6D-608C-36DFF340C95D}"/>
              </a:ext>
            </a:extLst>
          </p:cNvPr>
          <p:cNvSpPr/>
          <p:nvPr/>
        </p:nvSpPr>
        <p:spPr>
          <a:xfrm>
            <a:off x="2801013" y="4886092"/>
            <a:ext cx="361301" cy="259045"/>
          </a:xfrm>
          <a:custGeom>
            <a:avLst/>
            <a:gdLst>
              <a:gd name="connsiteX0" fmla="*/ 7144 w 504825"/>
              <a:gd name="connsiteY0" fmla="*/ 7144 h 361950"/>
              <a:gd name="connsiteX1" fmla="*/ 7144 w 504825"/>
              <a:gd name="connsiteY1" fmla="*/ 359569 h 361950"/>
              <a:gd name="connsiteX2" fmla="*/ 502444 w 504825"/>
              <a:gd name="connsiteY2" fmla="*/ 359569 h 361950"/>
              <a:gd name="connsiteX3" fmla="*/ 502444 w 504825"/>
              <a:gd name="connsiteY3" fmla="*/ 7144 h 361950"/>
              <a:gd name="connsiteX4" fmla="*/ 7144 w 504825"/>
              <a:gd name="connsiteY4" fmla="*/ 7144 h 361950"/>
              <a:gd name="connsiteX5" fmla="*/ 464344 w 504825"/>
              <a:gd name="connsiteY5" fmla="*/ 300800 h 361950"/>
              <a:gd name="connsiteX6" fmla="*/ 326613 w 504825"/>
              <a:gd name="connsiteY6" fmla="*/ 198692 h 361950"/>
              <a:gd name="connsiteX7" fmla="*/ 464344 w 504825"/>
              <a:gd name="connsiteY7" fmla="*/ 85630 h 361950"/>
              <a:gd name="connsiteX8" fmla="*/ 464344 w 504825"/>
              <a:gd name="connsiteY8" fmla="*/ 300800 h 361950"/>
              <a:gd name="connsiteX9" fmla="*/ 45244 w 504825"/>
              <a:gd name="connsiteY9" fmla="*/ 85534 h 361950"/>
              <a:gd name="connsiteX10" fmla="*/ 183547 w 504825"/>
              <a:gd name="connsiteY10" fmla="*/ 199073 h 361950"/>
              <a:gd name="connsiteX11" fmla="*/ 45244 w 504825"/>
              <a:gd name="connsiteY11" fmla="*/ 303562 h 361950"/>
              <a:gd name="connsiteX12" fmla="*/ 45244 w 504825"/>
              <a:gd name="connsiteY12" fmla="*/ 85534 h 361950"/>
              <a:gd name="connsiteX13" fmla="*/ 453390 w 504825"/>
              <a:gd name="connsiteY13" fmla="*/ 45244 h 361950"/>
              <a:gd name="connsiteX14" fmla="*/ 295085 w 504825"/>
              <a:gd name="connsiteY14" fmla="*/ 175260 h 361950"/>
              <a:gd name="connsiteX15" fmla="*/ 264700 w 504825"/>
              <a:gd name="connsiteY15" fmla="*/ 200216 h 361950"/>
              <a:gd name="connsiteX16" fmla="*/ 254794 w 504825"/>
              <a:gd name="connsiteY16" fmla="*/ 208312 h 361950"/>
              <a:gd name="connsiteX17" fmla="*/ 245079 w 504825"/>
              <a:gd name="connsiteY17" fmla="*/ 200311 h 361950"/>
              <a:gd name="connsiteX18" fmla="*/ 214789 w 504825"/>
              <a:gd name="connsiteY18" fmla="*/ 175451 h 361950"/>
              <a:gd name="connsiteX19" fmla="*/ 56198 w 504825"/>
              <a:gd name="connsiteY19" fmla="*/ 45244 h 361950"/>
              <a:gd name="connsiteX20" fmla="*/ 453390 w 504825"/>
              <a:gd name="connsiteY20" fmla="*/ 45244 h 361950"/>
              <a:gd name="connsiteX21" fmla="*/ 84677 w 504825"/>
              <a:gd name="connsiteY21" fmla="*/ 321469 h 361950"/>
              <a:gd name="connsiteX22" fmla="*/ 213741 w 504825"/>
              <a:gd name="connsiteY22" fmla="*/ 223933 h 361950"/>
              <a:gd name="connsiteX23" fmla="*/ 254698 w 504825"/>
              <a:gd name="connsiteY23" fmla="*/ 257556 h 361950"/>
              <a:gd name="connsiteX24" fmla="*/ 296133 w 504825"/>
              <a:gd name="connsiteY24" fmla="*/ 223552 h 361950"/>
              <a:gd name="connsiteX25" fmla="*/ 428149 w 504825"/>
              <a:gd name="connsiteY25" fmla="*/ 321469 h 361950"/>
              <a:gd name="connsiteX26" fmla="*/ 84677 w 504825"/>
              <a:gd name="connsiteY26" fmla="*/ 321469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5" h="361950">
                <a:moveTo>
                  <a:pt x="7144" y="7144"/>
                </a:moveTo>
                <a:lnTo>
                  <a:pt x="7144" y="359569"/>
                </a:lnTo>
                <a:lnTo>
                  <a:pt x="502444" y="359569"/>
                </a:lnTo>
                <a:lnTo>
                  <a:pt x="502444" y="7144"/>
                </a:lnTo>
                <a:lnTo>
                  <a:pt x="7144" y="7144"/>
                </a:lnTo>
                <a:close/>
                <a:moveTo>
                  <a:pt x="464344" y="300800"/>
                </a:moveTo>
                <a:lnTo>
                  <a:pt x="326613" y="198692"/>
                </a:lnTo>
                <a:lnTo>
                  <a:pt x="464344" y="85630"/>
                </a:lnTo>
                <a:lnTo>
                  <a:pt x="464344" y="300800"/>
                </a:lnTo>
                <a:close/>
                <a:moveTo>
                  <a:pt x="45244" y="85534"/>
                </a:moveTo>
                <a:lnTo>
                  <a:pt x="183547" y="199073"/>
                </a:lnTo>
                <a:lnTo>
                  <a:pt x="45244" y="303562"/>
                </a:lnTo>
                <a:lnTo>
                  <a:pt x="45244" y="85534"/>
                </a:lnTo>
                <a:close/>
                <a:moveTo>
                  <a:pt x="453390" y="45244"/>
                </a:moveTo>
                <a:lnTo>
                  <a:pt x="295085" y="175260"/>
                </a:lnTo>
                <a:lnTo>
                  <a:pt x="264700" y="200216"/>
                </a:lnTo>
                <a:lnTo>
                  <a:pt x="254794" y="208312"/>
                </a:lnTo>
                <a:lnTo>
                  <a:pt x="245079" y="200311"/>
                </a:lnTo>
                <a:lnTo>
                  <a:pt x="214789" y="175451"/>
                </a:lnTo>
                <a:lnTo>
                  <a:pt x="56198" y="45244"/>
                </a:lnTo>
                <a:lnTo>
                  <a:pt x="453390" y="45244"/>
                </a:lnTo>
                <a:close/>
                <a:moveTo>
                  <a:pt x="84677" y="321469"/>
                </a:moveTo>
                <a:lnTo>
                  <a:pt x="213741" y="223933"/>
                </a:lnTo>
                <a:lnTo>
                  <a:pt x="254698" y="257556"/>
                </a:lnTo>
                <a:lnTo>
                  <a:pt x="296133" y="223552"/>
                </a:lnTo>
                <a:lnTo>
                  <a:pt x="428149" y="321469"/>
                </a:lnTo>
                <a:lnTo>
                  <a:pt x="84677" y="321469"/>
                </a:lnTo>
                <a:close/>
              </a:path>
            </a:pathLst>
          </a:custGeom>
          <a:solidFill>
            <a:schemeClr val="tx2"/>
          </a:solidFill>
          <a:ln w="9525" cap="flat">
            <a:noFill/>
            <a:prstDash val="solid"/>
            <a:miter/>
          </a:ln>
        </p:spPr>
        <p:txBody>
          <a:bodyPr rtlCol="0" anchor="ctr"/>
          <a:lstStyle/>
          <a:p>
            <a:endParaRPr lang="en-US">
              <a:solidFill>
                <a:srgbClr val="1F96FF"/>
              </a:solidFill>
            </a:endParaRPr>
          </a:p>
        </p:txBody>
      </p:sp>
      <p:sp>
        <p:nvSpPr>
          <p:cNvPr id="33" name="Freeform: Shape 167">
            <a:extLst>
              <a:ext uri="{FF2B5EF4-FFF2-40B4-BE49-F238E27FC236}">
                <a16:creationId xmlns:a16="http://schemas.microsoft.com/office/drawing/2014/main" id="{595B38A3-F7AD-0C4E-255E-BA6D717ACB97}"/>
              </a:ext>
            </a:extLst>
          </p:cNvPr>
          <p:cNvSpPr/>
          <p:nvPr/>
        </p:nvSpPr>
        <p:spPr>
          <a:xfrm>
            <a:off x="8718696" y="2968599"/>
            <a:ext cx="279497" cy="361300"/>
          </a:xfrm>
          <a:custGeom>
            <a:avLst/>
            <a:gdLst>
              <a:gd name="connsiteX0" fmla="*/ 197644 w 390525"/>
              <a:gd name="connsiteY0" fmla="*/ 7144 h 504825"/>
              <a:gd name="connsiteX1" fmla="*/ 7144 w 390525"/>
              <a:gd name="connsiteY1" fmla="*/ 197644 h 504825"/>
              <a:gd name="connsiteX2" fmla="*/ 28956 w 390525"/>
              <a:gd name="connsiteY2" fmla="*/ 286226 h 504825"/>
              <a:gd name="connsiteX3" fmla="*/ 197549 w 390525"/>
              <a:gd name="connsiteY3" fmla="*/ 502444 h 504825"/>
              <a:gd name="connsiteX4" fmla="*/ 366236 w 390525"/>
              <a:gd name="connsiteY4" fmla="*/ 286131 h 504825"/>
              <a:gd name="connsiteX5" fmla="*/ 388049 w 390525"/>
              <a:gd name="connsiteY5" fmla="*/ 197644 h 504825"/>
              <a:gd name="connsiteX6" fmla="*/ 197644 w 390525"/>
              <a:gd name="connsiteY6" fmla="*/ 7144 h 504825"/>
              <a:gd name="connsiteX7" fmla="*/ 332613 w 390525"/>
              <a:gd name="connsiteY7" fmla="*/ 268415 h 504825"/>
              <a:gd name="connsiteX8" fmla="*/ 197644 w 390525"/>
              <a:gd name="connsiteY8" fmla="*/ 444151 h 504825"/>
              <a:gd name="connsiteX9" fmla="*/ 62770 w 390525"/>
              <a:gd name="connsiteY9" fmla="*/ 268510 h 504825"/>
              <a:gd name="connsiteX10" fmla="*/ 45339 w 390525"/>
              <a:gd name="connsiteY10" fmla="*/ 197644 h 504825"/>
              <a:gd name="connsiteX11" fmla="*/ 197739 w 390525"/>
              <a:gd name="connsiteY11" fmla="*/ 45244 h 504825"/>
              <a:gd name="connsiteX12" fmla="*/ 350139 w 390525"/>
              <a:gd name="connsiteY12" fmla="*/ 197644 h 504825"/>
              <a:gd name="connsiteX13" fmla="*/ 332613 w 390525"/>
              <a:gd name="connsiteY13" fmla="*/ 268415 h 504825"/>
              <a:gd name="connsiteX14" fmla="*/ 197644 w 390525"/>
              <a:gd name="connsiteY14" fmla="*/ 101918 h 504825"/>
              <a:gd name="connsiteX15" fmla="*/ 102870 w 390525"/>
              <a:gd name="connsiteY15" fmla="*/ 196691 h 504825"/>
              <a:gd name="connsiteX16" fmla="*/ 197644 w 390525"/>
              <a:gd name="connsiteY16" fmla="*/ 291465 h 504825"/>
              <a:gd name="connsiteX17" fmla="*/ 292417 w 390525"/>
              <a:gd name="connsiteY17" fmla="*/ 196691 h 504825"/>
              <a:gd name="connsiteX18" fmla="*/ 197644 w 390525"/>
              <a:gd name="connsiteY18" fmla="*/ 101918 h 504825"/>
              <a:gd name="connsiteX19" fmla="*/ 197644 w 390525"/>
              <a:gd name="connsiteY19" fmla="*/ 253365 h 504825"/>
              <a:gd name="connsiteX20" fmla="*/ 140970 w 390525"/>
              <a:gd name="connsiteY20" fmla="*/ 196691 h 504825"/>
              <a:gd name="connsiteX21" fmla="*/ 197644 w 390525"/>
              <a:gd name="connsiteY21" fmla="*/ 140018 h 504825"/>
              <a:gd name="connsiteX22" fmla="*/ 254317 w 390525"/>
              <a:gd name="connsiteY22" fmla="*/ 196691 h 504825"/>
              <a:gd name="connsiteX23" fmla="*/ 197644 w 390525"/>
              <a:gd name="connsiteY23" fmla="*/ 25336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5" h="504825">
                <a:moveTo>
                  <a:pt x="197644" y="7144"/>
                </a:moveTo>
                <a:cubicBezTo>
                  <a:pt x="92488" y="7144"/>
                  <a:pt x="7144" y="92393"/>
                  <a:pt x="7144" y="197644"/>
                </a:cubicBezTo>
                <a:cubicBezTo>
                  <a:pt x="7144" y="229648"/>
                  <a:pt x="15050" y="259842"/>
                  <a:pt x="28956" y="286226"/>
                </a:cubicBezTo>
                <a:cubicBezTo>
                  <a:pt x="60865" y="346805"/>
                  <a:pt x="197549" y="502444"/>
                  <a:pt x="197549" y="502444"/>
                </a:cubicBezTo>
                <a:cubicBezTo>
                  <a:pt x="197549" y="502444"/>
                  <a:pt x="334423" y="346710"/>
                  <a:pt x="366236" y="286131"/>
                </a:cubicBezTo>
                <a:cubicBezTo>
                  <a:pt x="380143" y="259652"/>
                  <a:pt x="388049" y="229553"/>
                  <a:pt x="388049" y="197644"/>
                </a:cubicBezTo>
                <a:cubicBezTo>
                  <a:pt x="388049" y="92393"/>
                  <a:pt x="302800" y="7144"/>
                  <a:pt x="197644" y="7144"/>
                </a:cubicBezTo>
                <a:close/>
                <a:moveTo>
                  <a:pt x="332613" y="268415"/>
                </a:moveTo>
                <a:cubicBezTo>
                  <a:pt x="313087" y="305657"/>
                  <a:pt x="243554" y="390239"/>
                  <a:pt x="197644" y="444151"/>
                </a:cubicBezTo>
                <a:cubicBezTo>
                  <a:pt x="151733" y="390239"/>
                  <a:pt x="82296" y="305657"/>
                  <a:pt x="62770" y="268510"/>
                </a:cubicBezTo>
                <a:cubicBezTo>
                  <a:pt x="51149" y="246507"/>
                  <a:pt x="45339" y="222694"/>
                  <a:pt x="45339" y="197644"/>
                </a:cubicBezTo>
                <a:cubicBezTo>
                  <a:pt x="45339" y="113633"/>
                  <a:pt x="113729" y="45244"/>
                  <a:pt x="197739" y="45244"/>
                </a:cubicBezTo>
                <a:cubicBezTo>
                  <a:pt x="281750" y="45244"/>
                  <a:pt x="350139" y="113633"/>
                  <a:pt x="350139" y="197644"/>
                </a:cubicBezTo>
                <a:cubicBezTo>
                  <a:pt x="349949" y="222599"/>
                  <a:pt x="344138" y="246412"/>
                  <a:pt x="332613" y="268415"/>
                </a:cubicBezTo>
                <a:close/>
                <a:moveTo>
                  <a:pt x="197644" y="101918"/>
                </a:moveTo>
                <a:cubicBezTo>
                  <a:pt x="145256" y="101918"/>
                  <a:pt x="102870" y="144304"/>
                  <a:pt x="102870" y="196691"/>
                </a:cubicBezTo>
                <a:cubicBezTo>
                  <a:pt x="102870" y="249079"/>
                  <a:pt x="145256" y="291465"/>
                  <a:pt x="197644" y="291465"/>
                </a:cubicBezTo>
                <a:cubicBezTo>
                  <a:pt x="250031" y="291465"/>
                  <a:pt x="292417" y="249079"/>
                  <a:pt x="292417" y="196691"/>
                </a:cubicBezTo>
                <a:cubicBezTo>
                  <a:pt x="292417" y="144399"/>
                  <a:pt x="249936" y="101918"/>
                  <a:pt x="197644" y="101918"/>
                </a:cubicBezTo>
                <a:close/>
                <a:moveTo>
                  <a:pt x="197644" y="253365"/>
                </a:moveTo>
                <a:cubicBezTo>
                  <a:pt x="166402" y="253365"/>
                  <a:pt x="140970" y="227933"/>
                  <a:pt x="140970" y="196691"/>
                </a:cubicBezTo>
                <a:cubicBezTo>
                  <a:pt x="140970" y="165449"/>
                  <a:pt x="166402" y="140018"/>
                  <a:pt x="197644" y="140018"/>
                </a:cubicBezTo>
                <a:cubicBezTo>
                  <a:pt x="228886" y="140018"/>
                  <a:pt x="254317" y="165449"/>
                  <a:pt x="254317" y="196691"/>
                </a:cubicBezTo>
                <a:cubicBezTo>
                  <a:pt x="254317" y="227933"/>
                  <a:pt x="228886" y="253365"/>
                  <a:pt x="197644" y="253365"/>
                </a:cubicBezTo>
                <a:close/>
              </a:path>
            </a:pathLst>
          </a:custGeom>
          <a:solidFill>
            <a:schemeClr val="tx2"/>
          </a:solidFill>
          <a:ln w="9525" cap="flat">
            <a:noFill/>
            <a:prstDash val="solid"/>
            <a:miter/>
          </a:ln>
        </p:spPr>
        <p:txBody>
          <a:bodyPr rtlCol="0" anchor="ctr"/>
          <a:lstStyle/>
          <a:p>
            <a:endParaRPr lang="en-US">
              <a:solidFill>
                <a:srgbClr val="1F96FF"/>
              </a:solidFill>
            </a:endParaRPr>
          </a:p>
        </p:txBody>
      </p:sp>
      <p:sp>
        <p:nvSpPr>
          <p:cNvPr id="34" name="Freeform: Shape 160">
            <a:extLst>
              <a:ext uri="{FF2B5EF4-FFF2-40B4-BE49-F238E27FC236}">
                <a16:creationId xmlns:a16="http://schemas.microsoft.com/office/drawing/2014/main" id="{A74F124A-EF27-5FC9-E5FB-9EB43FBED754}"/>
              </a:ext>
            </a:extLst>
          </p:cNvPr>
          <p:cNvSpPr/>
          <p:nvPr/>
        </p:nvSpPr>
        <p:spPr>
          <a:xfrm>
            <a:off x="8681204" y="4827012"/>
            <a:ext cx="354484" cy="361300"/>
          </a:xfrm>
          <a:custGeom>
            <a:avLst/>
            <a:gdLst>
              <a:gd name="connsiteX0" fmla="*/ 328231 w 495300"/>
              <a:gd name="connsiteY0" fmla="*/ 433007 h 504825"/>
              <a:gd name="connsiteX1" fmla="*/ 175831 w 495300"/>
              <a:gd name="connsiteY1" fmla="*/ 433007 h 504825"/>
              <a:gd name="connsiteX2" fmla="*/ 175831 w 495300"/>
              <a:gd name="connsiteY2" fmla="*/ 349663 h 504825"/>
              <a:gd name="connsiteX3" fmla="*/ 128206 w 495300"/>
              <a:gd name="connsiteY3" fmla="*/ 252127 h 504825"/>
              <a:gd name="connsiteX4" fmla="*/ 252031 w 495300"/>
              <a:gd name="connsiteY4" fmla="*/ 128302 h 504825"/>
              <a:gd name="connsiteX5" fmla="*/ 375856 w 495300"/>
              <a:gd name="connsiteY5" fmla="*/ 252127 h 504825"/>
              <a:gd name="connsiteX6" fmla="*/ 328231 w 495300"/>
              <a:gd name="connsiteY6" fmla="*/ 349663 h 504825"/>
              <a:gd name="connsiteX7" fmla="*/ 328231 w 495300"/>
              <a:gd name="connsiteY7" fmla="*/ 433007 h 504825"/>
              <a:gd name="connsiteX8" fmla="*/ 213931 w 495300"/>
              <a:gd name="connsiteY8" fmla="*/ 394907 h 504825"/>
              <a:gd name="connsiteX9" fmla="*/ 290131 w 495300"/>
              <a:gd name="connsiteY9" fmla="*/ 394907 h 504825"/>
              <a:gd name="connsiteX10" fmla="*/ 290131 w 495300"/>
              <a:gd name="connsiteY10" fmla="*/ 329470 h 504825"/>
              <a:gd name="connsiteX11" fmla="*/ 298799 w 495300"/>
              <a:gd name="connsiteY11" fmla="*/ 323850 h 504825"/>
              <a:gd name="connsiteX12" fmla="*/ 337756 w 495300"/>
              <a:gd name="connsiteY12" fmla="*/ 252032 h 504825"/>
              <a:gd name="connsiteX13" fmla="*/ 252031 w 495300"/>
              <a:gd name="connsiteY13" fmla="*/ 166307 h 504825"/>
              <a:gd name="connsiteX14" fmla="*/ 166306 w 495300"/>
              <a:gd name="connsiteY14" fmla="*/ 252032 h 504825"/>
              <a:gd name="connsiteX15" fmla="*/ 205264 w 495300"/>
              <a:gd name="connsiteY15" fmla="*/ 323850 h 504825"/>
              <a:gd name="connsiteX16" fmla="*/ 213931 w 495300"/>
              <a:gd name="connsiteY16" fmla="*/ 329470 h 504825"/>
              <a:gd name="connsiteX17" fmla="*/ 213931 w 495300"/>
              <a:gd name="connsiteY17" fmla="*/ 394907 h 504825"/>
              <a:gd name="connsiteX18" fmla="*/ 290131 w 495300"/>
              <a:gd name="connsiteY18" fmla="*/ 461582 h 504825"/>
              <a:gd name="connsiteX19" fmla="*/ 213931 w 495300"/>
              <a:gd name="connsiteY19" fmla="*/ 461582 h 504825"/>
              <a:gd name="connsiteX20" fmla="*/ 213931 w 495300"/>
              <a:gd name="connsiteY20" fmla="*/ 499682 h 504825"/>
              <a:gd name="connsiteX21" fmla="*/ 290131 w 495300"/>
              <a:gd name="connsiteY21" fmla="*/ 499682 h 504825"/>
              <a:gd name="connsiteX22" fmla="*/ 290131 w 495300"/>
              <a:gd name="connsiteY22" fmla="*/ 461582 h 504825"/>
              <a:gd name="connsiteX23" fmla="*/ 207645 w 495300"/>
              <a:gd name="connsiteY23" fmla="*/ 95155 h 504825"/>
              <a:gd name="connsiteX24" fmla="*/ 171164 w 495300"/>
              <a:gd name="connsiteY24" fmla="*/ 7144 h 504825"/>
              <a:gd name="connsiteX25" fmla="*/ 135922 w 495300"/>
              <a:gd name="connsiteY25" fmla="*/ 21717 h 504825"/>
              <a:gd name="connsiteX26" fmla="*/ 172402 w 495300"/>
              <a:gd name="connsiteY26" fmla="*/ 109728 h 504825"/>
              <a:gd name="connsiteX27" fmla="*/ 207645 w 495300"/>
              <a:gd name="connsiteY27" fmla="*/ 95155 h 504825"/>
              <a:gd name="connsiteX28" fmla="*/ 109728 w 495300"/>
              <a:gd name="connsiteY28" fmla="*/ 172498 h 504825"/>
              <a:gd name="connsiteX29" fmla="*/ 21717 w 495300"/>
              <a:gd name="connsiteY29" fmla="*/ 136017 h 504825"/>
              <a:gd name="connsiteX30" fmla="*/ 7144 w 495300"/>
              <a:gd name="connsiteY30" fmla="*/ 171260 h 504825"/>
              <a:gd name="connsiteX31" fmla="*/ 95155 w 495300"/>
              <a:gd name="connsiteY31" fmla="*/ 207740 h 504825"/>
              <a:gd name="connsiteX32" fmla="*/ 109728 w 495300"/>
              <a:gd name="connsiteY32" fmla="*/ 172498 h 504825"/>
              <a:gd name="connsiteX33" fmla="*/ 109728 w 495300"/>
              <a:gd name="connsiteY33" fmla="*/ 331661 h 504825"/>
              <a:gd name="connsiteX34" fmla="*/ 95155 w 495300"/>
              <a:gd name="connsiteY34" fmla="*/ 296418 h 504825"/>
              <a:gd name="connsiteX35" fmla="*/ 7144 w 495300"/>
              <a:gd name="connsiteY35" fmla="*/ 332899 h 504825"/>
              <a:gd name="connsiteX36" fmla="*/ 21717 w 495300"/>
              <a:gd name="connsiteY36" fmla="*/ 368141 h 504825"/>
              <a:gd name="connsiteX37" fmla="*/ 109728 w 495300"/>
              <a:gd name="connsiteY37" fmla="*/ 331661 h 504825"/>
              <a:gd name="connsiteX38" fmla="*/ 496919 w 495300"/>
              <a:gd name="connsiteY38" fmla="*/ 332899 h 504825"/>
              <a:gd name="connsiteX39" fmla="*/ 408908 w 495300"/>
              <a:gd name="connsiteY39" fmla="*/ 296418 h 504825"/>
              <a:gd name="connsiteX40" fmla="*/ 394335 w 495300"/>
              <a:gd name="connsiteY40" fmla="*/ 331661 h 504825"/>
              <a:gd name="connsiteX41" fmla="*/ 482346 w 495300"/>
              <a:gd name="connsiteY41" fmla="*/ 368141 h 504825"/>
              <a:gd name="connsiteX42" fmla="*/ 496919 w 495300"/>
              <a:gd name="connsiteY42" fmla="*/ 332899 h 504825"/>
              <a:gd name="connsiteX43" fmla="*/ 496919 w 495300"/>
              <a:gd name="connsiteY43" fmla="*/ 171260 h 504825"/>
              <a:gd name="connsiteX44" fmla="*/ 482346 w 495300"/>
              <a:gd name="connsiteY44" fmla="*/ 136017 h 504825"/>
              <a:gd name="connsiteX45" fmla="*/ 394335 w 495300"/>
              <a:gd name="connsiteY45" fmla="*/ 172498 h 504825"/>
              <a:gd name="connsiteX46" fmla="*/ 408908 w 495300"/>
              <a:gd name="connsiteY46" fmla="*/ 207740 h 504825"/>
              <a:gd name="connsiteX47" fmla="*/ 496919 w 495300"/>
              <a:gd name="connsiteY47" fmla="*/ 171260 h 504825"/>
              <a:gd name="connsiteX48" fmla="*/ 368046 w 495300"/>
              <a:gd name="connsiteY48" fmla="*/ 21812 h 504825"/>
              <a:gd name="connsiteX49" fmla="*/ 332804 w 495300"/>
              <a:gd name="connsiteY49" fmla="*/ 7239 h 504825"/>
              <a:gd name="connsiteX50" fmla="*/ 296323 w 495300"/>
              <a:gd name="connsiteY50" fmla="*/ 95250 h 504825"/>
              <a:gd name="connsiteX51" fmla="*/ 331565 w 495300"/>
              <a:gd name="connsiteY51" fmla="*/ 109823 h 504825"/>
              <a:gd name="connsiteX52" fmla="*/ 368046 w 495300"/>
              <a:gd name="connsiteY52" fmla="*/ 21812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5300" h="504825">
                <a:moveTo>
                  <a:pt x="328231" y="433007"/>
                </a:moveTo>
                <a:lnTo>
                  <a:pt x="175831" y="433007"/>
                </a:lnTo>
                <a:lnTo>
                  <a:pt x="175831" y="349663"/>
                </a:lnTo>
                <a:cubicBezTo>
                  <a:pt x="145828" y="326231"/>
                  <a:pt x="128206" y="290513"/>
                  <a:pt x="128206" y="252127"/>
                </a:cubicBezTo>
                <a:cubicBezTo>
                  <a:pt x="128206" y="183833"/>
                  <a:pt x="183737" y="128302"/>
                  <a:pt x="252031" y="128302"/>
                </a:cubicBezTo>
                <a:cubicBezTo>
                  <a:pt x="320326" y="128302"/>
                  <a:pt x="375856" y="183833"/>
                  <a:pt x="375856" y="252127"/>
                </a:cubicBezTo>
                <a:cubicBezTo>
                  <a:pt x="375856" y="290513"/>
                  <a:pt x="358235" y="326231"/>
                  <a:pt x="328231" y="349663"/>
                </a:cubicBezTo>
                <a:lnTo>
                  <a:pt x="328231" y="433007"/>
                </a:lnTo>
                <a:close/>
                <a:moveTo>
                  <a:pt x="213931" y="394907"/>
                </a:moveTo>
                <a:lnTo>
                  <a:pt x="290131" y="394907"/>
                </a:lnTo>
                <a:lnTo>
                  <a:pt x="290131" y="329470"/>
                </a:lnTo>
                <a:lnTo>
                  <a:pt x="298799" y="323850"/>
                </a:lnTo>
                <a:cubicBezTo>
                  <a:pt x="323183" y="307943"/>
                  <a:pt x="337756" y="281083"/>
                  <a:pt x="337756" y="252032"/>
                </a:cubicBezTo>
                <a:cubicBezTo>
                  <a:pt x="337756" y="204788"/>
                  <a:pt x="299275" y="166307"/>
                  <a:pt x="252031" y="166307"/>
                </a:cubicBezTo>
                <a:cubicBezTo>
                  <a:pt x="204788" y="166307"/>
                  <a:pt x="166306" y="204788"/>
                  <a:pt x="166306" y="252032"/>
                </a:cubicBezTo>
                <a:cubicBezTo>
                  <a:pt x="166306" y="281083"/>
                  <a:pt x="180880" y="307943"/>
                  <a:pt x="205264" y="323850"/>
                </a:cubicBezTo>
                <a:lnTo>
                  <a:pt x="213931" y="329470"/>
                </a:lnTo>
                <a:lnTo>
                  <a:pt x="213931" y="394907"/>
                </a:lnTo>
                <a:close/>
                <a:moveTo>
                  <a:pt x="290131" y="461582"/>
                </a:moveTo>
                <a:lnTo>
                  <a:pt x="213931" y="461582"/>
                </a:lnTo>
                <a:lnTo>
                  <a:pt x="213931" y="499682"/>
                </a:lnTo>
                <a:lnTo>
                  <a:pt x="290131" y="499682"/>
                </a:lnTo>
                <a:lnTo>
                  <a:pt x="290131" y="461582"/>
                </a:lnTo>
                <a:close/>
                <a:moveTo>
                  <a:pt x="207645" y="95155"/>
                </a:moveTo>
                <a:lnTo>
                  <a:pt x="171164" y="7144"/>
                </a:lnTo>
                <a:lnTo>
                  <a:pt x="135922" y="21717"/>
                </a:lnTo>
                <a:lnTo>
                  <a:pt x="172402" y="109728"/>
                </a:lnTo>
                <a:lnTo>
                  <a:pt x="207645" y="95155"/>
                </a:lnTo>
                <a:close/>
                <a:moveTo>
                  <a:pt x="109728" y="172498"/>
                </a:moveTo>
                <a:lnTo>
                  <a:pt x="21717" y="136017"/>
                </a:lnTo>
                <a:lnTo>
                  <a:pt x="7144" y="171260"/>
                </a:lnTo>
                <a:lnTo>
                  <a:pt x="95155" y="207740"/>
                </a:lnTo>
                <a:lnTo>
                  <a:pt x="109728" y="172498"/>
                </a:lnTo>
                <a:close/>
                <a:moveTo>
                  <a:pt x="109728" y="331661"/>
                </a:moveTo>
                <a:lnTo>
                  <a:pt x="95155" y="296418"/>
                </a:lnTo>
                <a:lnTo>
                  <a:pt x="7144" y="332899"/>
                </a:lnTo>
                <a:lnTo>
                  <a:pt x="21717" y="368141"/>
                </a:lnTo>
                <a:lnTo>
                  <a:pt x="109728" y="331661"/>
                </a:lnTo>
                <a:close/>
                <a:moveTo>
                  <a:pt x="496919" y="332899"/>
                </a:moveTo>
                <a:lnTo>
                  <a:pt x="408908" y="296418"/>
                </a:lnTo>
                <a:lnTo>
                  <a:pt x="394335" y="331661"/>
                </a:lnTo>
                <a:lnTo>
                  <a:pt x="482346" y="368141"/>
                </a:lnTo>
                <a:lnTo>
                  <a:pt x="496919" y="332899"/>
                </a:lnTo>
                <a:close/>
                <a:moveTo>
                  <a:pt x="496919" y="171260"/>
                </a:moveTo>
                <a:lnTo>
                  <a:pt x="482346" y="136017"/>
                </a:lnTo>
                <a:lnTo>
                  <a:pt x="394335" y="172498"/>
                </a:lnTo>
                <a:lnTo>
                  <a:pt x="408908" y="207740"/>
                </a:lnTo>
                <a:lnTo>
                  <a:pt x="496919" y="171260"/>
                </a:lnTo>
                <a:close/>
                <a:moveTo>
                  <a:pt x="368046" y="21812"/>
                </a:moveTo>
                <a:lnTo>
                  <a:pt x="332804" y="7239"/>
                </a:lnTo>
                <a:lnTo>
                  <a:pt x="296323" y="95250"/>
                </a:lnTo>
                <a:lnTo>
                  <a:pt x="331565" y="109823"/>
                </a:lnTo>
                <a:lnTo>
                  <a:pt x="368046" y="21812"/>
                </a:lnTo>
                <a:close/>
              </a:path>
            </a:pathLst>
          </a:custGeom>
          <a:solidFill>
            <a:schemeClr val="tx2"/>
          </a:solidFill>
          <a:ln w="9525" cap="flat">
            <a:noFill/>
            <a:prstDash val="solid"/>
            <a:miter/>
          </a:ln>
        </p:spPr>
        <p:txBody>
          <a:bodyPr rtlCol="0" anchor="ctr"/>
          <a:lstStyle/>
          <a:p>
            <a:endParaRPr lang="en-US">
              <a:solidFill>
                <a:srgbClr val="1F96FF"/>
              </a:solidFill>
            </a:endParaRPr>
          </a:p>
        </p:txBody>
      </p:sp>
      <p:sp>
        <p:nvSpPr>
          <p:cNvPr id="3" name="TextBox 2">
            <a:extLst>
              <a:ext uri="{FF2B5EF4-FFF2-40B4-BE49-F238E27FC236}">
                <a16:creationId xmlns:a16="http://schemas.microsoft.com/office/drawing/2014/main" id="{BD75C848-B33D-46E5-BFDF-6E84C6971266}"/>
              </a:ext>
            </a:extLst>
          </p:cNvPr>
          <p:cNvSpPr txBox="1"/>
          <p:nvPr/>
        </p:nvSpPr>
        <p:spPr>
          <a:xfrm>
            <a:off x="377706" y="886275"/>
            <a:ext cx="11354046" cy="1200329"/>
          </a:xfrm>
          <a:prstGeom prst="rect">
            <a:avLst/>
          </a:prstGeom>
          <a:noFill/>
        </p:spPr>
        <p:txBody>
          <a:bodyPr wrap="square">
            <a:spAutoFit/>
          </a:bodyPr>
          <a:lstStyle/>
          <a:p>
            <a:pPr marL="0" indent="0">
              <a:spcBef>
                <a:spcPts val="0"/>
              </a:spcBef>
              <a:spcAft>
                <a:spcPts val="1200"/>
              </a:spcAft>
              <a:buNone/>
            </a:pPr>
            <a:r>
              <a:rPr lang="en-US" sz="1800" dirty="0">
                <a:highlight>
                  <a:srgbClr val="FFFFFF"/>
                </a:highlight>
              </a:rPr>
              <a:t>As AI reshapes the nature of work and compounds change, HR transformation today demands more than a one-time focus on efficiency, structure or technology upgrades. Instead, HR transformation must build permanent adaptability that allows HR to consistently reinvent itself while leading the redesign of work across the enterprise.</a:t>
            </a:r>
          </a:p>
        </p:txBody>
      </p:sp>
    </p:spTree>
    <p:extLst>
      <p:ext uri="{BB962C8B-B14F-4D97-AF65-F5344CB8AC3E}">
        <p14:creationId xmlns:p14="http://schemas.microsoft.com/office/powerpoint/2010/main" val="177435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00FD-8A4B-A084-2D4D-BF78DB9D0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14ED0-C769-85EB-7ECE-B0CC3917440C}"/>
              </a:ext>
            </a:extLst>
          </p:cNvPr>
          <p:cNvSpPr>
            <a:spLocks noGrp="1"/>
          </p:cNvSpPr>
          <p:nvPr>
            <p:ph type="title"/>
          </p:nvPr>
        </p:nvSpPr>
        <p:spPr/>
        <p:txBody>
          <a:bodyPr/>
          <a:lstStyle/>
          <a:p>
            <a:r>
              <a:rPr lang="en-US" dirty="0"/>
              <a:t>10 elements of an effective HR transformation plan</a:t>
            </a:r>
          </a:p>
        </p:txBody>
      </p:sp>
      <p:sp>
        <p:nvSpPr>
          <p:cNvPr id="9" name="TextBox 8">
            <a:extLst>
              <a:ext uri="{FF2B5EF4-FFF2-40B4-BE49-F238E27FC236}">
                <a16:creationId xmlns:a16="http://schemas.microsoft.com/office/drawing/2014/main" id="{B72264B2-9CBD-4DA9-9165-FEC1F7C6BD2A}"/>
              </a:ext>
            </a:extLst>
          </p:cNvPr>
          <p:cNvSpPr txBox="1"/>
          <p:nvPr/>
        </p:nvSpPr>
        <p:spPr>
          <a:xfrm>
            <a:off x="1446028" y="1903590"/>
            <a:ext cx="1034946" cy="197990"/>
          </a:xfrm>
          <a:prstGeom prst="rect">
            <a:avLst/>
          </a:prstGeom>
        </p:spPr>
        <p:txBody>
          <a:bodyPr wrap="none" lIns="0" tIns="0" rIns="0" bIns="0" anchor="ctr"/>
          <a:lstStyle/>
          <a:p>
            <a:pPr algn="ctr"/>
            <a:r>
              <a:rPr lang="en-US" b="1" dirty="0">
                <a:solidFill>
                  <a:schemeClr val="bg1"/>
                </a:solidFill>
              </a:rPr>
              <a:t>Why</a:t>
            </a:r>
          </a:p>
        </p:txBody>
      </p:sp>
      <p:sp>
        <p:nvSpPr>
          <p:cNvPr id="10" name="TextBox 9">
            <a:extLst>
              <a:ext uri="{FF2B5EF4-FFF2-40B4-BE49-F238E27FC236}">
                <a16:creationId xmlns:a16="http://schemas.microsoft.com/office/drawing/2014/main" id="{364B05F7-B3DA-6680-354C-84FDD9CFD1AD}"/>
              </a:ext>
            </a:extLst>
          </p:cNvPr>
          <p:cNvSpPr txBox="1"/>
          <p:nvPr/>
        </p:nvSpPr>
        <p:spPr>
          <a:xfrm>
            <a:off x="6950159" y="1885680"/>
            <a:ext cx="1034946" cy="197990"/>
          </a:xfrm>
          <a:prstGeom prst="rect">
            <a:avLst/>
          </a:prstGeom>
        </p:spPr>
        <p:txBody>
          <a:bodyPr wrap="none" lIns="0" tIns="0" rIns="0" bIns="0" anchor="ctr"/>
          <a:lstStyle/>
          <a:p>
            <a:pPr algn="ctr"/>
            <a:r>
              <a:rPr lang="en-US" b="1" dirty="0">
                <a:solidFill>
                  <a:schemeClr val="bg1"/>
                </a:solidFill>
              </a:rPr>
              <a:t>Who</a:t>
            </a:r>
          </a:p>
        </p:txBody>
      </p:sp>
      <p:sp>
        <p:nvSpPr>
          <p:cNvPr id="11" name="TextBox 10">
            <a:extLst>
              <a:ext uri="{FF2B5EF4-FFF2-40B4-BE49-F238E27FC236}">
                <a16:creationId xmlns:a16="http://schemas.microsoft.com/office/drawing/2014/main" id="{E14C4012-86B5-09DC-069E-232D0A9B3752}"/>
              </a:ext>
            </a:extLst>
          </p:cNvPr>
          <p:cNvSpPr txBox="1"/>
          <p:nvPr/>
        </p:nvSpPr>
        <p:spPr>
          <a:xfrm>
            <a:off x="4181559" y="1885680"/>
            <a:ext cx="1034946" cy="197990"/>
          </a:xfrm>
          <a:prstGeom prst="rect">
            <a:avLst/>
          </a:prstGeom>
        </p:spPr>
        <p:txBody>
          <a:bodyPr wrap="none" lIns="0" tIns="0" rIns="0" bIns="0" anchor="ctr"/>
          <a:lstStyle/>
          <a:p>
            <a:pPr algn="ctr"/>
            <a:r>
              <a:rPr lang="en-US" b="1" dirty="0">
                <a:solidFill>
                  <a:schemeClr val="bg1"/>
                </a:solidFill>
              </a:rPr>
              <a:t>What</a:t>
            </a:r>
          </a:p>
        </p:txBody>
      </p:sp>
      <p:sp>
        <p:nvSpPr>
          <p:cNvPr id="12" name="TextBox 11">
            <a:extLst>
              <a:ext uri="{FF2B5EF4-FFF2-40B4-BE49-F238E27FC236}">
                <a16:creationId xmlns:a16="http://schemas.microsoft.com/office/drawing/2014/main" id="{1D982A7F-7401-21FA-37A6-BDAF5B1A98C5}"/>
              </a:ext>
            </a:extLst>
          </p:cNvPr>
          <p:cNvSpPr txBox="1"/>
          <p:nvPr/>
        </p:nvSpPr>
        <p:spPr>
          <a:xfrm>
            <a:off x="9778598" y="1885680"/>
            <a:ext cx="1034946" cy="197990"/>
          </a:xfrm>
          <a:prstGeom prst="rect">
            <a:avLst/>
          </a:prstGeom>
        </p:spPr>
        <p:txBody>
          <a:bodyPr wrap="none" lIns="0" tIns="0" rIns="0" bIns="0" anchor="ctr"/>
          <a:lstStyle/>
          <a:p>
            <a:pPr algn="ctr"/>
            <a:r>
              <a:rPr lang="en-US" b="1" dirty="0">
                <a:solidFill>
                  <a:schemeClr val="bg1"/>
                </a:solidFill>
              </a:rPr>
              <a:t>How</a:t>
            </a:r>
          </a:p>
        </p:txBody>
      </p:sp>
      <p:sp>
        <p:nvSpPr>
          <p:cNvPr id="13" name="TextBox 6">
            <a:extLst>
              <a:ext uri="{FF2B5EF4-FFF2-40B4-BE49-F238E27FC236}">
                <a16:creationId xmlns:a16="http://schemas.microsoft.com/office/drawing/2014/main" id="{B3BF07D4-7FBB-B542-30FB-1437EBA56A54}"/>
              </a:ext>
            </a:extLst>
          </p:cNvPr>
          <p:cNvSpPr txBox="1"/>
          <p:nvPr/>
        </p:nvSpPr>
        <p:spPr>
          <a:xfrm>
            <a:off x="387350" y="1109113"/>
            <a:ext cx="10898372" cy="7765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dirty="0"/>
              <a:t>The essential elements of a successful HR transformation plan fall into four different categories. Although some elements build on each other, the elements are not in a strict chronological order. They will have to be repeated over time.</a:t>
            </a:r>
            <a:endParaRPr lang="en-US" sz="1400" b="1" dirty="0">
              <a:solidFill>
                <a:schemeClr val="tx1"/>
              </a:solidFill>
              <a:highlight>
                <a:srgbClr val="FF0000"/>
              </a:highlight>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81EB3EAF-F3B4-CD6F-0FC1-EC6828013AA2}"/>
              </a:ext>
            </a:extLst>
          </p:cNvPr>
          <p:cNvGrpSpPr/>
          <p:nvPr/>
        </p:nvGrpSpPr>
        <p:grpSpPr>
          <a:xfrm>
            <a:off x="579120" y="2002585"/>
            <a:ext cx="11276274" cy="3583539"/>
            <a:chOff x="-23715" y="1221039"/>
            <a:chExt cx="11276274" cy="3583539"/>
          </a:xfrm>
        </p:grpSpPr>
        <p:grpSp>
          <p:nvGrpSpPr>
            <p:cNvPr id="22" name="Group 21">
              <a:extLst>
                <a:ext uri="{FF2B5EF4-FFF2-40B4-BE49-F238E27FC236}">
                  <a16:creationId xmlns:a16="http://schemas.microsoft.com/office/drawing/2014/main" id="{4D6F6653-72C5-270F-602E-266CC52FA38C}"/>
                </a:ext>
              </a:extLst>
            </p:cNvPr>
            <p:cNvGrpSpPr/>
            <p:nvPr/>
          </p:nvGrpSpPr>
          <p:grpSpPr>
            <a:xfrm>
              <a:off x="4071960" y="1606840"/>
              <a:ext cx="2782215" cy="2770391"/>
              <a:chOff x="4732783" y="2285963"/>
              <a:chExt cx="2676034" cy="2664661"/>
            </a:xfrm>
          </p:grpSpPr>
          <p:sp>
            <p:nvSpPr>
              <p:cNvPr id="48" name="Oval 47">
                <a:extLst>
                  <a:ext uri="{FF2B5EF4-FFF2-40B4-BE49-F238E27FC236}">
                    <a16:creationId xmlns:a16="http://schemas.microsoft.com/office/drawing/2014/main" id="{5360D74A-A4A1-4134-1A7A-543578B26F69}"/>
                  </a:ext>
                </a:extLst>
              </p:cNvPr>
              <p:cNvSpPr/>
              <p:nvPr/>
            </p:nvSpPr>
            <p:spPr>
              <a:xfrm>
                <a:off x="4732783" y="2310368"/>
                <a:ext cx="2640256" cy="2640256"/>
              </a:xfrm>
              <a:prstGeom prst="ellipse">
                <a:avLst/>
              </a:prstGeom>
              <a:solidFill>
                <a:srgbClr val="E0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20" dirty="0">
                  <a:solidFill>
                    <a:schemeClr val="bg1"/>
                  </a:solidFill>
                </a:endParaRPr>
              </a:p>
            </p:txBody>
          </p:sp>
          <p:grpSp>
            <p:nvGrpSpPr>
              <p:cNvPr id="49" name="Group 48">
                <a:extLst>
                  <a:ext uri="{FF2B5EF4-FFF2-40B4-BE49-F238E27FC236}">
                    <a16:creationId xmlns:a16="http://schemas.microsoft.com/office/drawing/2014/main" id="{E777F8E4-617E-4812-D3E6-B83EA7D68BDA}"/>
                  </a:ext>
                </a:extLst>
              </p:cNvPr>
              <p:cNvGrpSpPr/>
              <p:nvPr/>
            </p:nvGrpSpPr>
            <p:grpSpPr>
              <a:xfrm>
                <a:off x="4768561" y="2285963"/>
                <a:ext cx="2640256" cy="2640256"/>
                <a:chOff x="4768561" y="2285963"/>
                <a:chExt cx="2640256" cy="2640256"/>
              </a:xfrm>
            </p:grpSpPr>
            <p:cxnSp>
              <p:nvCxnSpPr>
                <p:cNvPr id="50" name="Straight Connector 49">
                  <a:extLst>
                    <a:ext uri="{FF2B5EF4-FFF2-40B4-BE49-F238E27FC236}">
                      <a16:creationId xmlns:a16="http://schemas.microsoft.com/office/drawing/2014/main" id="{4B775694-6F5F-3584-C480-4A901BF443CC}"/>
                    </a:ext>
                  </a:extLst>
                </p:cNvPr>
                <p:cNvCxnSpPr>
                  <a:cxnSpLocks/>
                </p:cNvCxnSpPr>
                <p:nvPr/>
              </p:nvCxnSpPr>
              <p:spPr>
                <a:xfrm>
                  <a:off x="6088689" y="2285963"/>
                  <a:ext cx="0" cy="2640256"/>
                </a:xfrm>
                <a:prstGeom prst="line">
                  <a:avLst/>
                </a:prstGeom>
                <a:noFill/>
                <a:ln w="38100" cap="flat" cmpd="sng">
                  <a:solidFill>
                    <a:srgbClr val="FFFFFF"/>
                  </a:solidFill>
                  <a:prstDash val="solid"/>
                  <a:round/>
                  <a:headEnd type="none" w="lg" len="med"/>
                  <a:tailEnd type="none" w="lg" len="med"/>
                </a:ln>
              </p:spPr>
            </p:cxnSp>
            <p:cxnSp>
              <p:nvCxnSpPr>
                <p:cNvPr id="51" name="Straight Connector 50">
                  <a:extLst>
                    <a:ext uri="{FF2B5EF4-FFF2-40B4-BE49-F238E27FC236}">
                      <a16:creationId xmlns:a16="http://schemas.microsoft.com/office/drawing/2014/main" id="{1BA31403-EE50-71AD-A5C3-F7B704B4E75C}"/>
                    </a:ext>
                  </a:extLst>
                </p:cNvPr>
                <p:cNvCxnSpPr>
                  <a:cxnSpLocks/>
                </p:cNvCxnSpPr>
                <p:nvPr/>
              </p:nvCxnSpPr>
              <p:spPr>
                <a:xfrm rot="5400000">
                  <a:off x="6088689" y="2285963"/>
                  <a:ext cx="0" cy="2640256"/>
                </a:xfrm>
                <a:prstGeom prst="line">
                  <a:avLst/>
                </a:prstGeom>
                <a:noFill/>
                <a:ln w="38100" cap="flat" cmpd="sng">
                  <a:solidFill>
                    <a:srgbClr val="FFFFFF"/>
                  </a:solidFill>
                  <a:prstDash val="solid"/>
                  <a:round/>
                  <a:headEnd type="none" w="lg" len="med"/>
                  <a:tailEnd type="none" w="lg" len="med"/>
                </a:ln>
              </p:spPr>
            </p:cxnSp>
          </p:grpSp>
        </p:grpSp>
        <p:grpSp>
          <p:nvGrpSpPr>
            <p:cNvPr id="23" name="Group 22">
              <a:extLst>
                <a:ext uri="{FF2B5EF4-FFF2-40B4-BE49-F238E27FC236}">
                  <a16:creationId xmlns:a16="http://schemas.microsoft.com/office/drawing/2014/main" id="{E5E79E56-0DF3-A83C-19D9-44DE959D7464}"/>
                </a:ext>
              </a:extLst>
            </p:cNvPr>
            <p:cNvGrpSpPr/>
            <p:nvPr/>
          </p:nvGrpSpPr>
          <p:grpSpPr>
            <a:xfrm>
              <a:off x="3731243" y="1221039"/>
              <a:ext cx="3512881" cy="3512889"/>
              <a:chOff x="3154502" y="4127170"/>
              <a:chExt cx="2383158" cy="2383165"/>
            </a:xfrm>
            <a:solidFill>
              <a:srgbClr val="002856"/>
            </a:solidFill>
          </p:grpSpPr>
          <p:sp>
            <p:nvSpPr>
              <p:cNvPr id="44" name="Freeform 28">
                <a:extLst>
                  <a:ext uri="{FF2B5EF4-FFF2-40B4-BE49-F238E27FC236}">
                    <a16:creationId xmlns:a16="http://schemas.microsoft.com/office/drawing/2014/main" id="{C2767E34-BB6A-DAC4-4AE2-26387787E7E0}"/>
                  </a:ext>
                </a:extLst>
              </p:cNvPr>
              <p:cNvSpPr/>
              <p:nvPr/>
            </p:nvSpPr>
            <p:spPr>
              <a:xfrm>
                <a:off x="4219259" y="5360732"/>
                <a:ext cx="1207389" cy="1149603"/>
              </a:xfrm>
              <a:custGeom>
                <a:avLst/>
                <a:gdLst/>
                <a:ahLst/>
                <a:cxnLst/>
                <a:rect l="l" t="t" r="r" b="b"/>
                <a:pathLst>
                  <a:path w="1207389" h="1149603">
                    <a:moveTo>
                      <a:pt x="253644" y="1031139"/>
                    </a:moveTo>
                    <a:cubicBezTo>
                      <a:pt x="775703" y="969975"/>
                      <a:pt x="1183691" y="539357"/>
                      <a:pt x="1207389" y="6617"/>
                    </a:cubicBezTo>
                    <a:lnTo>
                      <a:pt x="1064768" y="149238"/>
                    </a:lnTo>
                    <a:lnTo>
                      <a:pt x="915518" y="0"/>
                    </a:lnTo>
                    <a:cubicBezTo>
                      <a:pt x="895566" y="374612"/>
                      <a:pt x="616242" y="674472"/>
                      <a:pt x="253644" y="733565"/>
                    </a:cubicBezTo>
                    <a:lnTo>
                      <a:pt x="253644" y="642328"/>
                    </a:lnTo>
                    <a:lnTo>
                      <a:pt x="0" y="895973"/>
                    </a:lnTo>
                    <a:lnTo>
                      <a:pt x="253644" y="1149604"/>
                    </a:lnTo>
                    <a:close/>
                  </a:path>
                </a:pathLst>
              </a:custGeom>
              <a:solidFill>
                <a:srgbClr val="002869"/>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45" name="Freeform 29">
                <a:extLst>
                  <a:ext uri="{FF2B5EF4-FFF2-40B4-BE49-F238E27FC236}">
                    <a16:creationId xmlns:a16="http://schemas.microsoft.com/office/drawing/2014/main" id="{4CF50837-AC37-62CB-F3CA-CBC91F3EA0D1}"/>
                  </a:ext>
                </a:extLst>
              </p:cNvPr>
              <p:cNvSpPr/>
              <p:nvPr/>
            </p:nvSpPr>
            <p:spPr>
              <a:xfrm>
                <a:off x="4388081" y="4238175"/>
                <a:ext cx="1149579" cy="1207376"/>
              </a:xfrm>
              <a:custGeom>
                <a:avLst/>
                <a:gdLst/>
                <a:ahLst/>
                <a:cxnLst/>
                <a:rect l="l" t="t" r="r" b="b"/>
                <a:pathLst>
                  <a:path w="1149579" h="1207376">
                    <a:moveTo>
                      <a:pt x="1149579" y="953745"/>
                    </a:moveTo>
                    <a:lnTo>
                      <a:pt x="1031139" y="953745"/>
                    </a:lnTo>
                    <a:cubicBezTo>
                      <a:pt x="969962" y="431686"/>
                      <a:pt x="539344" y="23699"/>
                      <a:pt x="6604" y="0"/>
                    </a:cubicBezTo>
                    <a:lnTo>
                      <a:pt x="149238" y="142634"/>
                    </a:lnTo>
                    <a:lnTo>
                      <a:pt x="0" y="291872"/>
                    </a:lnTo>
                    <a:cubicBezTo>
                      <a:pt x="374612" y="311836"/>
                      <a:pt x="674472" y="591147"/>
                      <a:pt x="733565" y="953745"/>
                    </a:cubicBezTo>
                    <a:lnTo>
                      <a:pt x="642303" y="953745"/>
                    </a:lnTo>
                    <a:lnTo>
                      <a:pt x="895947" y="1207377"/>
                    </a:lnTo>
                    <a:close/>
                  </a:path>
                </a:pathLst>
              </a:custGeom>
              <a:solidFill>
                <a:srgbClr val="002869"/>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46" name="Freeform 30">
                <a:extLst>
                  <a:ext uri="{FF2B5EF4-FFF2-40B4-BE49-F238E27FC236}">
                    <a16:creationId xmlns:a16="http://schemas.microsoft.com/office/drawing/2014/main" id="{E7590B30-CDD6-0DD6-FF83-2F813A222C7D}"/>
                  </a:ext>
                </a:extLst>
              </p:cNvPr>
              <p:cNvSpPr/>
              <p:nvPr/>
            </p:nvSpPr>
            <p:spPr>
              <a:xfrm>
                <a:off x="3265520" y="4127170"/>
                <a:ext cx="1207389" cy="1149579"/>
              </a:xfrm>
              <a:custGeom>
                <a:avLst/>
                <a:gdLst/>
                <a:ahLst/>
                <a:cxnLst/>
                <a:rect l="l" t="t" r="r" b="b"/>
                <a:pathLst>
                  <a:path w="1207389" h="1149579">
                    <a:moveTo>
                      <a:pt x="953745" y="416014"/>
                    </a:moveTo>
                    <a:lnTo>
                      <a:pt x="953745" y="507276"/>
                    </a:lnTo>
                    <a:lnTo>
                      <a:pt x="1207389" y="253632"/>
                    </a:lnTo>
                    <a:lnTo>
                      <a:pt x="953745" y="0"/>
                    </a:lnTo>
                    <a:lnTo>
                      <a:pt x="953745" y="118440"/>
                    </a:lnTo>
                    <a:cubicBezTo>
                      <a:pt x="431686" y="179603"/>
                      <a:pt x="23699" y="610222"/>
                      <a:pt x="0" y="1142962"/>
                    </a:cubicBezTo>
                    <a:lnTo>
                      <a:pt x="142634" y="1000328"/>
                    </a:lnTo>
                    <a:lnTo>
                      <a:pt x="291872" y="1149578"/>
                    </a:lnTo>
                    <a:cubicBezTo>
                      <a:pt x="311836" y="774954"/>
                      <a:pt x="591147" y="475107"/>
                      <a:pt x="953745" y="416014"/>
                    </a:cubicBezTo>
                  </a:path>
                </a:pathLst>
              </a:custGeom>
              <a:solidFill>
                <a:srgbClr val="002869"/>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47" name="Freeform 31">
                <a:extLst>
                  <a:ext uri="{FF2B5EF4-FFF2-40B4-BE49-F238E27FC236}">
                    <a16:creationId xmlns:a16="http://schemas.microsoft.com/office/drawing/2014/main" id="{1FAE45CB-EB41-6B5E-F836-9ADD936B77C0}"/>
                  </a:ext>
                </a:extLst>
              </p:cNvPr>
              <p:cNvSpPr/>
              <p:nvPr/>
            </p:nvSpPr>
            <p:spPr>
              <a:xfrm>
                <a:off x="3154502" y="5191914"/>
                <a:ext cx="1149617" cy="1207389"/>
              </a:xfrm>
              <a:custGeom>
                <a:avLst/>
                <a:gdLst/>
                <a:ahLst/>
                <a:cxnLst/>
                <a:rect l="l" t="t" r="r" b="b"/>
                <a:pathLst>
                  <a:path w="1149617" h="1207389">
                    <a:moveTo>
                      <a:pt x="1142949" y="1207389"/>
                    </a:moveTo>
                    <a:lnTo>
                      <a:pt x="1000341" y="1064780"/>
                    </a:lnTo>
                    <a:lnTo>
                      <a:pt x="1149617" y="915517"/>
                    </a:lnTo>
                    <a:cubicBezTo>
                      <a:pt x="774979" y="895566"/>
                      <a:pt x="475120" y="616254"/>
                      <a:pt x="416027" y="253644"/>
                    </a:cubicBezTo>
                    <a:lnTo>
                      <a:pt x="507276" y="253644"/>
                    </a:lnTo>
                    <a:lnTo>
                      <a:pt x="253644" y="0"/>
                    </a:lnTo>
                    <a:lnTo>
                      <a:pt x="0" y="253644"/>
                    </a:lnTo>
                    <a:lnTo>
                      <a:pt x="118453" y="253644"/>
                    </a:lnTo>
                    <a:cubicBezTo>
                      <a:pt x="179616" y="775703"/>
                      <a:pt x="610222" y="1183678"/>
                      <a:pt x="1142949" y="1207389"/>
                    </a:cubicBezTo>
                  </a:path>
                </a:pathLst>
              </a:custGeom>
              <a:solidFill>
                <a:srgbClr val="002869"/>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grpSp>
        <p:sp>
          <p:nvSpPr>
            <p:cNvPr id="24" name="TextBox 31">
              <a:extLst>
                <a:ext uri="{FF2B5EF4-FFF2-40B4-BE49-F238E27FC236}">
                  <a16:creationId xmlns:a16="http://schemas.microsoft.com/office/drawing/2014/main" id="{215BBD52-D405-5F9D-8D40-80ACC406A9D1}"/>
                </a:ext>
              </a:extLst>
            </p:cNvPr>
            <p:cNvSpPr txBox="1"/>
            <p:nvPr/>
          </p:nvSpPr>
          <p:spPr>
            <a:xfrm rot="19100798">
              <a:off x="4032035" y="2063069"/>
              <a:ext cx="985248" cy="157258"/>
            </a:xfrm>
            <a:prstGeom prst="rect">
              <a:avLst/>
            </a:prstGeom>
            <a:noFill/>
            <a:ln w="12700">
              <a:noFill/>
            </a:ln>
          </p:spPr>
          <p:txBody>
            <a:bodyPr spcFirstLastPara="1" wrap="square" lIns="0" tIns="0" rIns="0" bIns="0" numCol="1" rtlCol="0" anchor="t" anchorCtr="0">
              <a:prstTxWarp prst="textArchUp">
                <a:avLst>
                  <a:gd name="adj" fmla="val 10729205"/>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FFFFFF"/>
                  </a:solidFill>
                </a:rPr>
                <a:t>How</a:t>
              </a:r>
            </a:p>
          </p:txBody>
        </p:sp>
        <p:sp>
          <p:nvSpPr>
            <p:cNvPr id="25" name="TextBox 41">
              <a:extLst>
                <a:ext uri="{FF2B5EF4-FFF2-40B4-BE49-F238E27FC236}">
                  <a16:creationId xmlns:a16="http://schemas.microsoft.com/office/drawing/2014/main" id="{FB5134D8-A9B8-3585-D22A-29B06EE2C17A}"/>
                </a:ext>
              </a:extLst>
            </p:cNvPr>
            <p:cNvSpPr txBox="1"/>
            <p:nvPr/>
          </p:nvSpPr>
          <p:spPr>
            <a:xfrm rot="2914022">
              <a:off x="3571680" y="3809959"/>
              <a:ext cx="1873254" cy="115984"/>
            </a:xfrm>
            <a:prstGeom prst="rect">
              <a:avLst/>
            </a:prstGeom>
            <a:noFill/>
            <a:ln w="12700">
              <a:noFill/>
            </a:ln>
          </p:spPr>
          <p:txBody>
            <a:bodyPr spcFirstLastPara="1" wrap="square" lIns="0" tIns="0" rIns="0" bIns="0" numCol="1" rtlCol="0" anchor="t" anchorCtr="0">
              <a:prstTxWarp prst="textArchDown">
                <a:avLst>
                  <a:gd name="adj" fmla="val 294211"/>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FFFFFF"/>
                  </a:solidFill>
                </a:rPr>
                <a:t>Who</a:t>
              </a:r>
            </a:p>
          </p:txBody>
        </p:sp>
        <p:cxnSp>
          <p:nvCxnSpPr>
            <p:cNvPr id="26" name="Straight Arrow Connector 25">
              <a:extLst>
                <a:ext uri="{FF2B5EF4-FFF2-40B4-BE49-F238E27FC236}">
                  <a16:creationId xmlns:a16="http://schemas.microsoft.com/office/drawing/2014/main" id="{CF73AD60-63B0-03CF-6B81-AB3B2043AB57}"/>
                </a:ext>
              </a:extLst>
            </p:cNvPr>
            <p:cNvCxnSpPr>
              <a:cxnSpLocks/>
            </p:cNvCxnSpPr>
            <p:nvPr/>
          </p:nvCxnSpPr>
          <p:spPr>
            <a:xfrm>
              <a:off x="3206789" y="1841163"/>
              <a:ext cx="1013836" cy="0"/>
            </a:xfrm>
            <a:prstGeom prst="straightConnector1">
              <a:avLst/>
            </a:prstGeom>
            <a:noFill/>
            <a:ln w="19050" cap="flat" cmpd="sng">
              <a:solidFill>
                <a:srgbClr val="B8DEFF"/>
              </a:solidFill>
              <a:prstDash val="solid"/>
              <a:round/>
              <a:headEnd type="none" w="lg" len="med"/>
              <a:tailEnd type="none" w="lg" len="med"/>
            </a:ln>
          </p:spPr>
        </p:cxnSp>
        <p:cxnSp>
          <p:nvCxnSpPr>
            <p:cNvPr id="27" name="Straight Arrow Connector 26">
              <a:extLst>
                <a:ext uri="{FF2B5EF4-FFF2-40B4-BE49-F238E27FC236}">
                  <a16:creationId xmlns:a16="http://schemas.microsoft.com/office/drawing/2014/main" id="{86E1ABD3-37B3-7779-8008-F410BE14E76D}"/>
                </a:ext>
              </a:extLst>
            </p:cNvPr>
            <p:cNvCxnSpPr>
              <a:cxnSpLocks/>
            </p:cNvCxnSpPr>
            <p:nvPr/>
          </p:nvCxnSpPr>
          <p:spPr>
            <a:xfrm>
              <a:off x="3206789" y="4121611"/>
              <a:ext cx="1013836" cy="0"/>
            </a:xfrm>
            <a:prstGeom prst="straightConnector1">
              <a:avLst/>
            </a:prstGeom>
            <a:noFill/>
            <a:ln w="19050" cap="flat" cmpd="sng">
              <a:solidFill>
                <a:srgbClr val="B8DEFF"/>
              </a:solidFill>
              <a:prstDash val="solid"/>
              <a:round/>
              <a:headEnd type="none" w="lg" len="med"/>
              <a:tailEnd type="none" w="lg" len="med"/>
            </a:ln>
          </p:spPr>
        </p:cxnSp>
        <p:pic>
          <p:nvPicPr>
            <p:cNvPr id="28" name="Graphic 41">
              <a:extLst>
                <a:ext uri="{FF2B5EF4-FFF2-40B4-BE49-F238E27FC236}">
                  <a16:creationId xmlns:a16="http://schemas.microsoft.com/office/drawing/2014/main" id="{43EAAB20-BF01-D3F6-A165-ABBEA9AF0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3618" y="2292703"/>
              <a:ext cx="598243" cy="465300"/>
            </a:xfrm>
            <a:prstGeom prst="rect">
              <a:avLst/>
            </a:prstGeom>
          </p:spPr>
        </p:pic>
        <p:pic>
          <p:nvPicPr>
            <p:cNvPr id="29" name="Graphic 42">
              <a:extLst>
                <a:ext uri="{FF2B5EF4-FFF2-40B4-BE49-F238E27FC236}">
                  <a16:creationId xmlns:a16="http://schemas.microsoft.com/office/drawing/2014/main" id="{726613E0-785E-E07F-0F32-54038EC956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0980" y="3169370"/>
              <a:ext cx="598243" cy="465300"/>
            </a:xfrm>
            <a:prstGeom prst="rect">
              <a:avLst/>
            </a:prstGeom>
          </p:spPr>
        </p:pic>
        <p:pic>
          <p:nvPicPr>
            <p:cNvPr id="30" name="Graphic 43">
              <a:extLst>
                <a:ext uri="{FF2B5EF4-FFF2-40B4-BE49-F238E27FC236}">
                  <a16:creationId xmlns:a16="http://schemas.microsoft.com/office/drawing/2014/main" id="{4B9BB3AF-5392-0DFF-198D-D8634111B5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93493" y="2288994"/>
              <a:ext cx="598243" cy="465300"/>
            </a:xfrm>
            <a:prstGeom prst="rect">
              <a:avLst/>
            </a:prstGeom>
          </p:spPr>
        </p:pic>
        <p:pic>
          <p:nvPicPr>
            <p:cNvPr id="31" name="Graphic 44">
              <a:extLst>
                <a:ext uri="{FF2B5EF4-FFF2-40B4-BE49-F238E27FC236}">
                  <a16:creationId xmlns:a16="http://schemas.microsoft.com/office/drawing/2014/main" id="{074C45AA-CE30-00FE-505E-603A003A73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41560" y="3169370"/>
              <a:ext cx="598243" cy="465300"/>
            </a:xfrm>
            <a:prstGeom prst="rect">
              <a:avLst/>
            </a:prstGeom>
          </p:spPr>
        </p:pic>
        <p:cxnSp>
          <p:nvCxnSpPr>
            <p:cNvPr id="32" name="Straight Arrow Connector 31">
              <a:extLst>
                <a:ext uri="{FF2B5EF4-FFF2-40B4-BE49-F238E27FC236}">
                  <a16:creationId xmlns:a16="http://schemas.microsoft.com/office/drawing/2014/main" id="{1986AE37-D612-0B23-3B64-DEE3E036A9F2}"/>
                </a:ext>
              </a:extLst>
            </p:cNvPr>
            <p:cNvCxnSpPr>
              <a:cxnSpLocks/>
            </p:cNvCxnSpPr>
            <p:nvPr/>
          </p:nvCxnSpPr>
          <p:spPr>
            <a:xfrm>
              <a:off x="6758085" y="1841163"/>
              <a:ext cx="1010499" cy="0"/>
            </a:xfrm>
            <a:prstGeom prst="straightConnector1">
              <a:avLst/>
            </a:prstGeom>
            <a:noFill/>
            <a:ln w="19050" cap="flat" cmpd="sng">
              <a:solidFill>
                <a:srgbClr val="B8DEFF"/>
              </a:solidFill>
              <a:prstDash val="solid"/>
              <a:round/>
              <a:headEnd type="none" w="lg" len="med"/>
              <a:tailEnd type="none" w="lg" len="med"/>
            </a:ln>
          </p:spPr>
        </p:cxnSp>
        <p:sp>
          <p:nvSpPr>
            <p:cNvPr id="35" name="TextBox 41">
              <a:extLst>
                <a:ext uri="{FF2B5EF4-FFF2-40B4-BE49-F238E27FC236}">
                  <a16:creationId xmlns:a16="http://schemas.microsoft.com/office/drawing/2014/main" id="{27386F73-437D-86EA-0C69-947C5188B587}"/>
                </a:ext>
              </a:extLst>
            </p:cNvPr>
            <p:cNvSpPr txBox="1"/>
            <p:nvPr/>
          </p:nvSpPr>
          <p:spPr>
            <a:xfrm rot="18900000">
              <a:off x="5482954" y="3592237"/>
              <a:ext cx="1873254" cy="337352"/>
            </a:xfrm>
            <a:prstGeom prst="rect">
              <a:avLst/>
            </a:prstGeom>
            <a:noFill/>
            <a:ln w="12700">
              <a:noFill/>
            </a:ln>
          </p:spPr>
          <p:txBody>
            <a:bodyPr spcFirstLastPara="1" wrap="square" lIns="0" tIns="0" rIns="0" bIns="0" numCol="1" rtlCol="0" anchor="t" anchorCtr="0">
              <a:prstTxWarp prst="textArchDown">
                <a:avLst>
                  <a:gd name="adj" fmla="val 294211"/>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FFFFFF"/>
                  </a:solidFill>
                </a:rPr>
                <a:t>What</a:t>
              </a:r>
            </a:p>
          </p:txBody>
        </p:sp>
        <p:cxnSp>
          <p:nvCxnSpPr>
            <p:cNvPr id="33" name="Straight Arrow Connector 32">
              <a:extLst>
                <a:ext uri="{FF2B5EF4-FFF2-40B4-BE49-F238E27FC236}">
                  <a16:creationId xmlns:a16="http://schemas.microsoft.com/office/drawing/2014/main" id="{100B2B41-1AF7-3504-6971-7E833A41E354}"/>
                </a:ext>
              </a:extLst>
            </p:cNvPr>
            <p:cNvCxnSpPr>
              <a:cxnSpLocks/>
            </p:cNvCxnSpPr>
            <p:nvPr/>
          </p:nvCxnSpPr>
          <p:spPr>
            <a:xfrm>
              <a:off x="6758085" y="4121611"/>
              <a:ext cx="1010499" cy="0"/>
            </a:xfrm>
            <a:prstGeom prst="straightConnector1">
              <a:avLst/>
            </a:prstGeom>
            <a:noFill/>
            <a:ln w="19050" cap="flat" cmpd="sng">
              <a:solidFill>
                <a:srgbClr val="B8DEFF"/>
              </a:solidFill>
              <a:prstDash val="solid"/>
              <a:round/>
              <a:headEnd type="none" w="lg" len="med"/>
              <a:tailEnd type="none" w="lg" len="med"/>
            </a:ln>
          </p:spPr>
        </p:cxnSp>
        <p:sp>
          <p:nvSpPr>
            <p:cNvPr id="34" name="TextBox 31">
              <a:extLst>
                <a:ext uri="{FF2B5EF4-FFF2-40B4-BE49-F238E27FC236}">
                  <a16:creationId xmlns:a16="http://schemas.microsoft.com/office/drawing/2014/main" id="{88B025DA-648D-3383-B9E9-D50F3D870A41}"/>
                </a:ext>
              </a:extLst>
            </p:cNvPr>
            <p:cNvSpPr txBox="1"/>
            <p:nvPr/>
          </p:nvSpPr>
          <p:spPr>
            <a:xfrm rot="2915451">
              <a:off x="5609761" y="2098483"/>
              <a:ext cx="1586751" cy="199589"/>
            </a:xfrm>
            <a:prstGeom prst="rect">
              <a:avLst/>
            </a:prstGeom>
            <a:noFill/>
            <a:ln w="12700">
              <a:noFill/>
            </a:ln>
          </p:spPr>
          <p:txBody>
            <a:bodyPr spcFirstLastPara="1" wrap="square" lIns="0" tIns="0" rIns="0" bIns="0" numCol="1" rtlCol="0" anchor="t" anchorCtr="0">
              <a:prstTxWarp prst="textArchUp">
                <a:avLst>
                  <a:gd name="adj" fmla="val 10729205"/>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FFFFFF"/>
                  </a:solidFill>
                </a:rPr>
                <a:t>Why</a:t>
              </a:r>
            </a:p>
          </p:txBody>
        </p:sp>
        <p:sp>
          <p:nvSpPr>
            <p:cNvPr id="36" name="TextBox 35">
              <a:extLst>
                <a:ext uri="{FF2B5EF4-FFF2-40B4-BE49-F238E27FC236}">
                  <a16:creationId xmlns:a16="http://schemas.microsoft.com/office/drawing/2014/main" id="{E97A1679-81E1-6073-2656-C7DF7C1EC36A}"/>
                </a:ext>
              </a:extLst>
            </p:cNvPr>
            <p:cNvSpPr txBox="1"/>
            <p:nvPr/>
          </p:nvSpPr>
          <p:spPr>
            <a:xfrm flipH="1">
              <a:off x="6585915" y="1666712"/>
              <a:ext cx="348902" cy="348902"/>
            </a:xfrm>
            <a:prstGeom prst="ellipse">
              <a:avLst/>
            </a:prstGeom>
            <a:solidFill>
              <a:schemeClr val="accent3"/>
            </a:solidFill>
            <a:ln>
              <a:noFill/>
            </a:ln>
          </p:spPr>
          <p:txBody>
            <a:bodyPr wrap="none" lIns="0" tIns="0" rIns="0" bIns="0"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40" b="1" dirty="0">
                  <a:solidFill>
                    <a:srgbClr val="000000"/>
                  </a:solidFill>
                </a:rPr>
                <a:t>1</a:t>
              </a:r>
            </a:p>
          </p:txBody>
        </p:sp>
        <p:sp>
          <p:nvSpPr>
            <p:cNvPr id="37" name="TextBox 36">
              <a:extLst>
                <a:ext uri="{FF2B5EF4-FFF2-40B4-BE49-F238E27FC236}">
                  <a16:creationId xmlns:a16="http://schemas.microsoft.com/office/drawing/2014/main" id="{0828B9E0-46CC-E916-022A-3966F464605C}"/>
                </a:ext>
              </a:extLst>
            </p:cNvPr>
            <p:cNvSpPr txBox="1"/>
            <p:nvPr/>
          </p:nvSpPr>
          <p:spPr>
            <a:xfrm flipH="1">
              <a:off x="6585915" y="3947160"/>
              <a:ext cx="348902" cy="348902"/>
            </a:xfrm>
            <a:prstGeom prst="ellipse">
              <a:avLst/>
            </a:prstGeom>
            <a:solidFill>
              <a:schemeClr val="accent3"/>
            </a:solidFill>
            <a:ln>
              <a:noFill/>
            </a:ln>
          </p:spPr>
          <p:txBody>
            <a:bodyPr wrap="none" lIns="0" tIns="0" rIns="0" bIns="0"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40" b="1" dirty="0">
                  <a:solidFill>
                    <a:srgbClr val="000000"/>
                  </a:solidFill>
                </a:rPr>
                <a:t>2</a:t>
              </a:r>
            </a:p>
          </p:txBody>
        </p:sp>
        <p:sp>
          <p:nvSpPr>
            <p:cNvPr id="38" name="TextBox 37">
              <a:extLst>
                <a:ext uri="{FF2B5EF4-FFF2-40B4-BE49-F238E27FC236}">
                  <a16:creationId xmlns:a16="http://schemas.microsoft.com/office/drawing/2014/main" id="{22F18999-DAF6-06D1-D882-250A409E8244}"/>
                </a:ext>
              </a:extLst>
            </p:cNvPr>
            <p:cNvSpPr txBox="1"/>
            <p:nvPr/>
          </p:nvSpPr>
          <p:spPr>
            <a:xfrm flipH="1">
              <a:off x="4046388" y="3947160"/>
              <a:ext cx="348902" cy="348902"/>
            </a:xfrm>
            <a:prstGeom prst="ellipse">
              <a:avLst/>
            </a:prstGeom>
            <a:solidFill>
              <a:schemeClr val="accent3"/>
            </a:solidFill>
            <a:ln>
              <a:noFill/>
            </a:ln>
          </p:spPr>
          <p:txBody>
            <a:bodyPr wrap="none" lIns="0" tIns="0" rIns="0" bIns="0"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40" b="1" dirty="0">
                  <a:solidFill>
                    <a:srgbClr val="000000"/>
                  </a:solidFill>
                </a:rPr>
                <a:t>3</a:t>
              </a:r>
            </a:p>
          </p:txBody>
        </p:sp>
        <p:sp>
          <p:nvSpPr>
            <p:cNvPr id="39" name="TextBox 38">
              <a:extLst>
                <a:ext uri="{FF2B5EF4-FFF2-40B4-BE49-F238E27FC236}">
                  <a16:creationId xmlns:a16="http://schemas.microsoft.com/office/drawing/2014/main" id="{6B9E0929-64C7-7AF9-3301-49BA5131DBCD}"/>
                </a:ext>
              </a:extLst>
            </p:cNvPr>
            <p:cNvSpPr txBox="1"/>
            <p:nvPr/>
          </p:nvSpPr>
          <p:spPr>
            <a:xfrm flipH="1">
              <a:off x="4046388" y="1666712"/>
              <a:ext cx="348902" cy="348902"/>
            </a:xfrm>
            <a:prstGeom prst="ellipse">
              <a:avLst/>
            </a:prstGeom>
            <a:solidFill>
              <a:schemeClr val="accent3"/>
            </a:solidFill>
            <a:ln>
              <a:noFill/>
            </a:ln>
          </p:spPr>
          <p:txBody>
            <a:bodyPr wrap="none" lIns="0" tIns="0" rIns="0" bIns="0" rtlCol="0" anchor="ctr"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40" b="1" dirty="0">
                  <a:solidFill>
                    <a:srgbClr val="000000"/>
                  </a:solidFill>
                </a:rPr>
                <a:t>4</a:t>
              </a:r>
            </a:p>
          </p:txBody>
        </p:sp>
        <p:sp>
          <p:nvSpPr>
            <p:cNvPr id="40" name="TextBox 7">
              <a:extLst>
                <a:ext uri="{FF2B5EF4-FFF2-40B4-BE49-F238E27FC236}">
                  <a16:creationId xmlns:a16="http://schemas.microsoft.com/office/drawing/2014/main" id="{9F4D6746-37C8-5A7B-D632-DA2A53C42DF6}"/>
                </a:ext>
              </a:extLst>
            </p:cNvPr>
            <p:cNvSpPr txBox="1"/>
            <p:nvPr/>
          </p:nvSpPr>
          <p:spPr>
            <a:xfrm>
              <a:off x="7749638" y="1383732"/>
              <a:ext cx="3502921" cy="1446550"/>
            </a:xfrm>
            <a:prstGeom prst="rect">
              <a:avLst/>
            </a:prstGeom>
            <a:solidFill>
              <a:srgbClr val="FFFFFF"/>
            </a:solidFill>
            <a:ln w="19050">
              <a:solidFill>
                <a:srgbClr val="B8DEFF"/>
              </a:solidFill>
            </a:ln>
          </p:spPr>
          <p:txBody>
            <a:bodyPr wrap="square" lIns="182880" tIns="182880" rIns="182880" bIns="18288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Why</a:t>
              </a:r>
              <a:r>
                <a:rPr lang="en-US" sz="1400" dirty="0"/>
                <a:t> the HR transformation is necessary to achieve the organization’s goals, supported by evidence.</a:t>
              </a:r>
            </a:p>
            <a:p>
              <a:pPr marL="146304" indent="-146304">
                <a:buFont typeface="Arial" panose="020B0604020202020204" pitchFamily="34" charset="0"/>
                <a:buChar char="•"/>
              </a:pPr>
              <a:r>
                <a:rPr lang="en-US" sz="1400" dirty="0"/>
                <a:t>Vision</a:t>
              </a:r>
            </a:p>
            <a:p>
              <a:pPr marL="146304" indent="-146304">
                <a:buFont typeface="Arial" panose="020B0604020202020204" pitchFamily="34" charset="0"/>
                <a:buChar char="•"/>
              </a:pPr>
              <a:r>
                <a:rPr lang="en-US" sz="1400" dirty="0"/>
                <a:t>Urgency drivers</a:t>
              </a:r>
            </a:p>
          </p:txBody>
        </p:sp>
        <p:sp>
          <p:nvSpPr>
            <p:cNvPr id="41" name="TextBox 8">
              <a:extLst>
                <a:ext uri="{FF2B5EF4-FFF2-40B4-BE49-F238E27FC236}">
                  <a16:creationId xmlns:a16="http://schemas.microsoft.com/office/drawing/2014/main" id="{CFE7D394-1722-AF31-C79A-2957438A53DF}"/>
                </a:ext>
              </a:extLst>
            </p:cNvPr>
            <p:cNvSpPr txBox="1"/>
            <p:nvPr/>
          </p:nvSpPr>
          <p:spPr>
            <a:xfrm>
              <a:off x="7749638" y="3064228"/>
              <a:ext cx="3502921" cy="1661993"/>
            </a:xfrm>
            <a:prstGeom prst="rect">
              <a:avLst/>
            </a:prstGeom>
            <a:solidFill>
              <a:srgbClr val="FFFFFF"/>
            </a:solidFill>
            <a:ln w="19050">
              <a:solidFill>
                <a:srgbClr val="B8DEFF"/>
              </a:solidFill>
            </a:ln>
          </p:spPr>
          <p:txBody>
            <a:bodyPr wrap="square" lIns="182880" tIns="182880" rIns="182880" bIns="18288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What</a:t>
              </a:r>
              <a:r>
                <a:rPr lang="en-US" sz="1400" dirty="0"/>
                <a:t> is expected to change as part of HR transformation and how it will be prioritized.</a:t>
              </a:r>
            </a:p>
            <a:p>
              <a:pPr marL="146304" indent="-146304">
                <a:buFont typeface="Arial" panose="020B0604020202020204" pitchFamily="34" charset="0"/>
                <a:buChar char="•"/>
              </a:pPr>
              <a:r>
                <a:rPr lang="en-US" sz="1400" dirty="0"/>
                <a:t>Scope</a:t>
              </a:r>
            </a:p>
            <a:p>
              <a:pPr marL="146304" indent="-146304">
                <a:buFont typeface="Arial" panose="020B0604020202020204" pitchFamily="34" charset="0"/>
                <a:buChar char="•"/>
              </a:pPr>
              <a:r>
                <a:rPr lang="en-US" sz="1400" dirty="0"/>
                <a:t>Strategy</a:t>
              </a:r>
            </a:p>
            <a:p>
              <a:pPr marL="146304" indent="-146304">
                <a:buFont typeface="Arial" panose="020B0604020202020204" pitchFamily="34" charset="0"/>
                <a:buChar char="•"/>
              </a:pPr>
              <a:r>
                <a:rPr lang="en-US" sz="1400" dirty="0"/>
                <a:t>Priorities</a:t>
              </a:r>
            </a:p>
          </p:txBody>
        </p:sp>
        <p:sp>
          <p:nvSpPr>
            <p:cNvPr id="42" name="TextBox 49">
              <a:extLst>
                <a:ext uri="{FF2B5EF4-FFF2-40B4-BE49-F238E27FC236}">
                  <a16:creationId xmlns:a16="http://schemas.microsoft.com/office/drawing/2014/main" id="{39C57B15-4C88-A70A-A532-1898CE86E43D}"/>
                </a:ext>
              </a:extLst>
            </p:cNvPr>
            <p:cNvSpPr txBox="1"/>
            <p:nvPr/>
          </p:nvSpPr>
          <p:spPr>
            <a:xfrm>
              <a:off x="-23715" y="1383732"/>
              <a:ext cx="3352800" cy="1446550"/>
            </a:xfrm>
            <a:prstGeom prst="rect">
              <a:avLst/>
            </a:prstGeom>
            <a:solidFill>
              <a:srgbClr val="FFFFFF"/>
            </a:solidFill>
            <a:ln w="19050">
              <a:solidFill>
                <a:srgbClr val="B8DEFF"/>
              </a:solidFill>
            </a:ln>
          </p:spPr>
          <p:txBody>
            <a:bodyPr wrap="square" lIns="182880" tIns="182880" rIns="182880" bIns="18288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How </a:t>
              </a:r>
              <a:r>
                <a:rPr lang="en-US" sz="1400" dirty="0"/>
                <a:t>the HR transformation process will be sequenced, measured and communicated.</a:t>
              </a:r>
            </a:p>
            <a:p>
              <a:pPr marL="146304" indent="-146304">
                <a:buFont typeface="Arial" panose="020B0604020202020204" pitchFamily="34" charset="0"/>
                <a:buChar char="•"/>
              </a:pPr>
              <a:r>
                <a:rPr lang="en-US" sz="1400" dirty="0"/>
                <a:t>Timeline</a:t>
              </a:r>
            </a:p>
            <a:p>
              <a:pPr marL="146304" indent="-146304">
                <a:buFont typeface="Arial" panose="020B0604020202020204" pitchFamily="34" charset="0"/>
                <a:buChar char="•"/>
              </a:pPr>
              <a:r>
                <a:rPr lang="en-US" sz="1400" dirty="0"/>
                <a:t>Success measures </a:t>
              </a:r>
            </a:p>
          </p:txBody>
        </p:sp>
        <p:sp>
          <p:nvSpPr>
            <p:cNvPr id="43" name="TextBox 50">
              <a:extLst>
                <a:ext uri="{FF2B5EF4-FFF2-40B4-BE49-F238E27FC236}">
                  <a16:creationId xmlns:a16="http://schemas.microsoft.com/office/drawing/2014/main" id="{03DEE1FA-B8AA-F14F-B20C-E2E40676A46F}"/>
                </a:ext>
              </a:extLst>
            </p:cNvPr>
            <p:cNvSpPr txBox="1"/>
            <p:nvPr/>
          </p:nvSpPr>
          <p:spPr>
            <a:xfrm>
              <a:off x="-23715" y="3064228"/>
              <a:ext cx="3352800" cy="1661993"/>
            </a:xfrm>
            <a:prstGeom prst="rect">
              <a:avLst/>
            </a:prstGeom>
            <a:solidFill>
              <a:srgbClr val="FFFFFF"/>
            </a:solidFill>
            <a:ln w="19050">
              <a:solidFill>
                <a:srgbClr val="B8DEFF"/>
              </a:solidFill>
            </a:ln>
          </p:spPr>
          <p:txBody>
            <a:bodyPr wrap="square" lIns="182880" tIns="182880" rIns="182880" bIns="18288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Who </a:t>
              </a:r>
              <a:r>
                <a:rPr lang="en-US" sz="1400" dirty="0"/>
                <a:t>is responsible for what HR transformation work and communication with them.</a:t>
              </a:r>
            </a:p>
            <a:p>
              <a:pPr marL="146304" indent="-146304">
                <a:buFont typeface="Arial" panose="020B0604020202020204" pitchFamily="34" charset="0"/>
                <a:buChar char="•"/>
              </a:pPr>
              <a:r>
                <a:rPr lang="en-US" sz="1400" dirty="0"/>
                <a:t>Governance structure</a:t>
              </a:r>
            </a:p>
            <a:p>
              <a:pPr marL="146304" indent="-146304">
                <a:buFont typeface="Arial" panose="020B0604020202020204" pitchFamily="34" charset="0"/>
                <a:buChar char="•"/>
              </a:pPr>
              <a:r>
                <a:rPr lang="en-US" sz="1400" dirty="0"/>
                <a:t>Other major stakeholders</a:t>
              </a:r>
            </a:p>
            <a:p>
              <a:pPr marL="146304" indent="-146304">
                <a:buFont typeface="Arial" panose="020B0604020202020204" pitchFamily="34" charset="0"/>
                <a:buChar char="•"/>
              </a:pPr>
              <a:r>
                <a:rPr lang="en-US" sz="1400" dirty="0"/>
                <a:t>Communication</a:t>
              </a:r>
            </a:p>
          </p:txBody>
        </p:sp>
      </p:grpSp>
    </p:spTree>
    <p:extLst>
      <p:ext uri="{BB962C8B-B14F-4D97-AF65-F5344CB8AC3E}">
        <p14:creationId xmlns:p14="http://schemas.microsoft.com/office/powerpoint/2010/main" val="661680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F01D6-2BEE-7E0C-71E2-BD6421371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0240F-C4F3-9D3B-AAA7-63C1E736DCEA}"/>
              </a:ext>
            </a:extLst>
          </p:cNvPr>
          <p:cNvSpPr>
            <a:spLocks noGrp="1"/>
          </p:cNvSpPr>
          <p:nvPr>
            <p:ph type="title"/>
          </p:nvPr>
        </p:nvSpPr>
        <p:spPr>
          <a:xfrm>
            <a:off x="457200" y="661342"/>
            <a:ext cx="11274552" cy="451231"/>
          </a:xfrm>
        </p:spPr>
        <p:txBody>
          <a:bodyPr/>
          <a:lstStyle/>
          <a:p>
            <a:r>
              <a:rPr lang="en-US" dirty="0"/>
              <a:t>1. Vision</a:t>
            </a:r>
          </a:p>
        </p:txBody>
      </p:sp>
      <p:sp>
        <p:nvSpPr>
          <p:cNvPr id="4" name="TextBox 3">
            <a:extLst>
              <a:ext uri="{FF2B5EF4-FFF2-40B4-BE49-F238E27FC236}">
                <a16:creationId xmlns:a16="http://schemas.microsoft.com/office/drawing/2014/main" id="{31BCEE08-3958-2AD5-5E32-65C65DC9C8F8}"/>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A statement of purpose (usually one to two sentences) for the HR transformation that aligns with the organization’s strategy</a:t>
            </a:r>
            <a:r>
              <a:rPr lang="en-US" altLang="en-US" b="0" dirty="0">
                <a:solidFill>
                  <a:srgbClr val="00002D"/>
                </a:solidFill>
              </a:rPr>
              <a:t>.</a:t>
            </a:r>
          </a:p>
          <a:p>
            <a:pPr marL="146304" indent="-146304">
              <a:spcBef>
                <a:spcPts val="0"/>
              </a:spcBef>
              <a:buFont typeface="Arial" panose="020B0604020202020204" pitchFamily="34" charset="0"/>
              <a:buChar char="•"/>
            </a:pPr>
            <a:r>
              <a:rPr lang="en-US" altLang="en-US" b="0" dirty="0">
                <a:solidFill>
                  <a:srgbClr val="00002D"/>
                </a:solidFill>
              </a:rPr>
              <a:t>A vision helps CHROs and their teams maintain focus and aspire to the higher-order goal of executing on organizational priorities. </a:t>
            </a:r>
          </a:p>
        </p:txBody>
      </p:sp>
      <p:grpSp>
        <p:nvGrpSpPr>
          <p:cNvPr id="21" name="Group 20">
            <a:extLst>
              <a:ext uri="{FF2B5EF4-FFF2-40B4-BE49-F238E27FC236}">
                <a16:creationId xmlns:a16="http://schemas.microsoft.com/office/drawing/2014/main" id="{71615C70-60EC-CB29-A768-AA253FB6661F}"/>
              </a:ext>
            </a:extLst>
          </p:cNvPr>
          <p:cNvGrpSpPr/>
          <p:nvPr/>
        </p:nvGrpSpPr>
        <p:grpSpPr>
          <a:xfrm>
            <a:off x="457200" y="2588766"/>
            <a:ext cx="10118036" cy="1032915"/>
            <a:chOff x="453169" y="2213687"/>
            <a:chExt cx="10044482" cy="1030662"/>
          </a:xfrm>
        </p:grpSpPr>
        <p:sp>
          <p:nvSpPr>
            <p:cNvPr id="6" name="TextBox 5">
              <a:extLst>
                <a:ext uri="{FF2B5EF4-FFF2-40B4-BE49-F238E27FC236}">
                  <a16:creationId xmlns:a16="http://schemas.microsoft.com/office/drawing/2014/main" id="{525330C0-FD15-9FE5-77B7-9AD2B5340A55}"/>
                </a:ext>
              </a:extLst>
            </p:cNvPr>
            <p:cNvSpPr txBox="1"/>
            <p:nvPr/>
          </p:nvSpPr>
          <p:spPr>
            <a:xfrm>
              <a:off x="453169" y="2213687"/>
              <a:ext cx="5598792" cy="952027"/>
            </a:xfrm>
            <a:prstGeom prst="rect">
              <a:avLst/>
            </a:prstGeom>
            <a:noFill/>
          </p:spPr>
          <p:txBody>
            <a:bodyPr wrap="square">
              <a:spAutoFit/>
            </a:bodyPr>
            <a:lstStyle/>
            <a:p>
              <a:r>
                <a:rPr lang="en-US" sz="1400" dirty="0"/>
                <a:t>Example 1:</a:t>
              </a:r>
            </a:p>
            <a:p>
              <a:r>
                <a:rPr lang="en-US" sz="1400" dirty="0"/>
                <a:t>To meet our goal of </a:t>
              </a:r>
              <a:r>
                <a:rPr lang="en-US" sz="1400" u="heavy" dirty="0">
                  <a:uFill>
                    <a:solidFill>
                      <a:srgbClr val="E36135"/>
                    </a:solidFill>
                  </a:uFill>
                </a:rPr>
                <a:t>achieving a 15% market share increase by 20XX</a:t>
              </a:r>
              <a:r>
                <a:rPr lang="en-US" sz="1400" dirty="0"/>
                <a:t>, HR will </a:t>
              </a:r>
              <a:r>
                <a:rPr lang="en-US" sz="1400" u="heavy" dirty="0">
                  <a:uFill>
                    <a:solidFill>
                      <a:srgbClr val="707996"/>
                    </a:solidFill>
                  </a:uFill>
                </a:rPr>
                <a:t>boost employee productivity by streamlining processes and enhancing employee engagement</a:t>
              </a:r>
              <a:r>
                <a:rPr lang="en-US" sz="1400" dirty="0">
                  <a:uFill>
                    <a:solidFill>
                      <a:schemeClr val="accent1"/>
                    </a:solidFill>
                  </a:uFill>
                </a:rPr>
                <a:t>.</a:t>
              </a:r>
              <a:endParaRPr lang="en-US" sz="1400" dirty="0"/>
            </a:p>
          </p:txBody>
        </p:sp>
        <p:sp>
          <p:nvSpPr>
            <p:cNvPr id="7" name="TextBox 6">
              <a:extLst>
                <a:ext uri="{FF2B5EF4-FFF2-40B4-BE49-F238E27FC236}">
                  <a16:creationId xmlns:a16="http://schemas.microsoft.com/office/drawing/2014/main" id="{FF018E0E-3A79-1313-1458-F02D61038300}"/>
                </a:ext>
              </a:extLst>
            </p:cNvPr>
            <p:cNvSpPr txBox="1"/>
            <p:nvPr/>
          </p:nvSpPr>
          <p:spPr>
            <a:xfrm>
              <a:off x="6973285" y="2373578"/>
              <a:ext cx="3524366" cy="399237"/>
            </a:xfrm>
            <a:prstGeom prst="rect">
              <a:avLst/>
            </a:prstGeom>
            <a:noFill/>
            <a:ln w="19050">
              <a:solidFill>
                <a:srgbClr val="E36135"/>
              </a:solidFill>
            </a:ln>
          </p:spPr>
          <p:txBody>
            <a:bodyPr wrap="square" lIns="91440" tIns="91440" rIns="91440" bIns="91440" rtlCol="0">
              <a:spAutoFit/>
            </a:bodyPr>
            <a:lstStyle/>
            <a:p>
              <a:pPr>
                <a:spcBef>
                  <a:spcPts val="600"/>
                </a:spcBef>
              </a:pPr>
              <a:r>
                <a:rPr lang="en-US" sz="1400" dirty="0"/>
                <a:t>Connects to the overall organization goals</a:t>
              </a:r>
            </a:p>
          </p:txBody>
        </p:sp>
        <p:sp>
          <p:nvSpPr>
            <p:cNvPr id="8" name="TextBox 7">
              <a:extLst>
                <a:ext uri="{FF2B5EF4-FFF2-40B4-BE49-F238E27FC236}">
                  <a16:creationId xmlns:a16="http://schemas.microsoft.com/office/drawing/2014/main" id="{0D3C5F4D-1BF0-2351-FDE1-2BD2FF0B03D2}"/>
                </a:ext>
              </a:extLst>
            </p:cNvPr>
            <p:cNvSpPr txBox="1"/>
            <p:nvPr/>
          </p:nvSpPr>
          <p:spPr>
            <a:xfrm>
              <a:off x="6973285" y="2845112"/>
              <a:ext cx="2269298" cy="399237"/>
            </a:xfrm>
            <a:prstGeom prst="rect">
              <a:avLst/>
            </a:prstGeom>
            <a:noFill/>
            <a:ln w="19050">
              <a:solidFill>
                <a:srgbClr val="707996"/>
              </a:solidFill>
            </a:ln>
          </p:spPr>
          <p:txBody>
            <a:bodyPr wrap="square" lIns="91440" tIns="91440" rIns="91440" bIns="91440" rtlCol="0">
              <a:spAutoFit/>
            </a:bodyPr>
            <a:lstStyle/>
            <a:p>
              <a:pPr>
                <a:spcBef>
                  <a:spcPts val="600"/>
                </a:spcBef>
              </a:pPr>
              <a:r>
                <a:rPr lang="en-US" sz="1400" dirty="0"/>
                <a:t>Names specific outcomes</a:t>
              </a:r>
            </a:p>
          </p:txBody>
        </p:sp>
        <p:cxnSp>
          <p:nvCxnSpPr>
            <p:cNvPr id="9" name="Straight Arrow Connector 8">
              <a:extLst>
                <a:ext uri="{FF2B5EF4-FFF2-40B4-BE49-F238E27FC236}">
                  <a16:creationId xmlns:a16="http://schemas.microsoft.com/office/drawing/2014/main" id="{41E3C826-A814-C6C6-E382-4ACA5167E502}"/>
                </a:ext>
              </a:extLst>
            </p:cNvPr>
            <p:cNvCxnSpPr>
              <a:cxnSpLocks/>
            </p:cNvCxnSpPr>
            <p:nvPr/>
          </p:nvCxnSpPr>
          <p:spPr>
            <a:xfrm flipH="1">
              <a:off x="6051961" y="2571717"/>
              <a:ext cx="921323" cy="0"/>
            </a:xfrm>
            <a:prstGeom prst="straightConnector1">
              <a:avLst/>
            </a:prstGeom>
            <a:noFill/>
            <a:ln w="19050" cap="flat" cmpd="sng">
              <a:solidFill>
                <a:srgbClr val="E36135"/>
              </a:solidFill>
              <a:prstDash val="solid"/>
              <a:round/>
              <a:headEnd type="none" w="lg" len="med"/>
              <a:tailEnd type="triangle" w="lg" len="med"/>
            </a:ln>
          </p:spPr>
        </p:cxnSp>
        <p:cxnSp>
          <p:nvCxnSpPr>
            <p:cNvPr id="11" name="Straight Arrow Connector 10">
              <a:extLst>
                <a:ext uri="{FF2B5EF4-FFF2-40B4-BE49-F238E27FC236}">
                  <a16:creationId xmlns:a16="http://schemas.microsoft.com/office/drawing/2014/main" id="{E789FB24-B803-277C-3439-19A2097666E4}"/>
                </a:ext>
              </a:extLst>
            </p:cNvPr>
            <p:cNvCxnSpPr>
              <a:cxnSpLocks/>
            </p:cNvCxnSpPr>
            <p:nvPr/>
          </p:nvCxnSpPr>
          <p:spPr>
            <a:xfrm flipH="1">
              <a:off x="5189392" y="3047083"/>
              <a:ext cx="1783892" cy="0"/>
            </a:xfrm>
            <a:prstGeom prst="straightConnector1">
              <a:avLst/>
            </a:prstGeom>
            <a:noFill/>
            <a:ln w="19050" cap="flat" cmpd="sng">
              <a:solidFill>
                <a:srgbClr val="707996"/>
              </a:solidFill>
              <a:prstDash val="solid"/>
              <a:round/>
              <a:headEnd type="none" w="lg" len="med"/>
              <a:tailEnd type="triangle" w="lg" len="med"/>
            </a:ln>
          </p:spPr>
        </p:cxnSp>
      </p:grpSp>
      <p:sp>
        <p:nvSpPr>
          <p:cNvPr id="22" name="TextBox 21">
            <a:extLst>
              <a:ext uri="{FF2B5EF4-FFF2-40B4-BE49-F238E27FC236}">
                <a16:creationId xmlns:a16="http://schemas.microsoft.com/office/drawing/2014/main" id="{1DD89DAD-8B10-C483-5BAF-5BC897F098E9}"/>
              </a:ext>
            </a:extLst>
          </p:cNvPr>
          <p:cNvSpPr txBox="1"/>
          <p:nvPr/>
        </p:nvSpPr>
        <p:spPr>
          <a:xfrm>
            <a:off x="457201" y="2040028"/>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Examples:</a:t>
            </a:r>
            <a:endParaRPr lang="en-US" sz="1200" b="1" i="1" dirty="0">
              <a:solidFill>
                <a:srgbClr val="00002D"/>
              </a:solidFill>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C986044-2BF0-C1B5-78F4-E1275BAB0D7A}"/>
              </a:ext>
            </a:extLst>
          </p:cNvPr>
          <p:cNvSpPr/>
          <p:nvPr/>
        </p:nvSpPr>
        <p:spPr>
          <a:xfrm>
            <a:off x="833314" y="216607"/>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Why</a:t>
            </a:r>
          </a:p>
        </p:txBody>
      </p:sp>
      <p:pic>
        <p:nvPicPr>
          <p:cNvPr id="10" name="Graphic 41">
            <a:extLst>
              <a:ext uri="{FF2B5EF4-FFF2-40B4-BE49-F238E27FC236}">
                <a16:creationId xmlns:a16="http://schemas.microsoft.com/office/drawing/2014/main" id="{3EA14A24-A17F-64F5-DA2D-8420F9EA1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3589" y="164754"/>
            <a:ext cx="384067" cy="298718"/>
          </a:xfrm>
          <a:prstGeom prst="rect">
            <a:avLst/>
          </a:prstGeom>
        </p:spPr>
      </p:pic>
      <p:sp>
        <p:nvSpPr>
          <p:cNvPr id="16" name="TextBox 15">
            <a:extLst>
              <a:ext uri="{FF2B5EF4-FFF2-40B4-BE49-F238E27FC236}">
                <a16:creationId xmlns:a16="http://schemas.microsoft.com/office/drawing/2014/main" id="{9A5E9F89-E9D6-11DC-D604-62774CB5E7B4}"/>
              </a:ext>
            </a:extLst>
          </p:cNvPr>
          <p:cNvSpPr txBox="1"/>
          <p:nvPr/>
        </p:nvSpPr>
        <p:spPr>
          <a:xfrm>
            <a:off x="457200" y="3817740"/>
            <a:ext cx="11274550" cy="1814901"/>
          </a:xfrm>
          <a:prstGeom prst="rect">
            <a:avLst/>
          </a:prstGeom>
          <a:solidFill>
            <a:srgbClr val="E0F1FF"/>
          </a:solidFill>
          <a:ln w="19050">
            <a:noFill/>
          </a:ln>
        </p:spPr>
        <p:txBody>
          <a:bodyPr wrap="square" tIns="91440" bIns="91440">
            <a:noAutofit/>
          </a:bodyPr>
          <a:lstStyle/>
          <a:p>
            <a:r>
              <a:rPr lang="en-US" sz="1400" dirty="0"/>
              <a:t>Your vision:</a:t>
            </a:r>
          </a:p>
        </p:txBody>
      </p:sp>
    </p:spTree>
    <p:extLst>
      <p:ext uri="{BB962C8B-B14F-4D97-AF65-F5344CB8AC3E}">
        <p14:creationId xmlns:p14="http://schemas.microsoft.com/office/powerpoint/2010/main" val="1260347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31CEB-7F74-A799-C62B-FF8B497E4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CD8A1A-073E-9B5B-54F0-9C1B78E4EB36}"/>
              </a:ext>
            </a:extLst>
          </p:cNvPr>
          <p:cNvSpPr>
            <a:spLocks noGrp="1"/>
          </p:cNvSpPr>
          <p:nvPr>
            <p:ph type="title"/>
          </p:nvPr>
        </p:nvSpPr>
        <p:spPr>
          <a:xfrm>
            <a:off x="457200" y="661342"/>
            <a:ext cx="11274552" cy="451231"/>
          </a:xfrm>
        </p:spPr>
        <p:txBody>
          <a:bodyPr/>
          <a:lstStyle/>
          <a:p>
            <a:r>
              <a:rPr lang="en-US" dirty="0"/>
              <a:t>2. Urgency drivers</a:t>
            </a:r>
          </a:p>
        </p:txBody>
      </p:sp>
      <p:sp>
        <p:nvSpPr>
          <p:cNvPr id="5" name="TextBox 4">
            <a:extLst>
              <a:ext uri="{FF2B5EF4-FFF2-40B4-BE49-F238E27FC236}">
                <a16:creationId xmlns:a16="http://schemas.microsoft.com/office/drawing/2014/main" id="{5EC09B97-30BD-4E28-D309-DA91C973CBF4}"/>
              </a:ext>
            </a:extLst>
          </p:cNvPr>
          <p:cNvSpPr txBox="1"/>
          <p:nvPr/>
        </p:nvSpPr>
        <p:spPr>
          <a:xfrm>
            <a:off x="930425" y="5867591"/>
            <a:ext cx="6348333" cy="461665"/>
          </a:xfrm>
          <a:prstGeom prst="rect">
            <a:avLst/>
          </a:prstGeom>
          <a:noFill/>
          <a:ln w="19050">
            <a:noFill/>
          </a:ln>
        </p:spPr>
        <p:txBody>
          <a:bodyPr wrap="square" lIns="0" tIns="0" rIns="0" bIns="0">
            <a:spAutoFit/>
          </a:bodyPr>
          <a:lstStyle/>
          <a:p>
            <a:r>
              <a:rPr lang="en-US" sz="1000" dirty="0"/>
              <a:t>Gartner Executive Partners are former CHROs who act as your trusted sounding board, help you spot urgent needs aligned to organizational priorities, overcome challenges and build strategies that drive real impact. </a:t>
            </a:r>
          </a:p>
          <a:p>
            <a:r>
              <a:rPr lang="en-US" sz="1000" b="1" dirty="0">
                <a:hlinkClick r:id="rId3"/>
              </a:rPr>
              <a:t>Learn more about becoming a client.</a:t>
            </a:r>
            <a:endParaRPr lang="en-US" sz="1000" b="1" dirty="0"/>
          </a:p>
        </p:txBody>
      </p:sp>
      <p:sp>
        <p:nvSpPr>
          <p:cNvPr id="3" name="Rectangle 2">
            <a:extLst>
              <a:ext uri="{FF2B5EF4-FFF2-40B4-BE49-F238E27FC236}">
                <a16:creationId xmlns:a16="http://schemas.microsoft.com/office/drawing/2014/main" id="{5A4655F2-3755-E28D-E400-6CFAC71F9182}"/>
              </a:ext>
            </a:extLst>
          </p:cNvPr>
          <p:cNvSpPr/>
          <p:nvPr/>
        </p:nvSpPr>
        <p:spPr>
          <a:xfrm>
            <a:off x="833314" y="216607"/>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Why</a:t>
            </a:r>
          </a:p>
        </p:txBody>
      </p:sp>
      <p:pic>
        <p:nvPicPr>
          <p:cNvPr id="10" name="Graphic 41">
            <a:extLst>
              <a:ext uri="{FF2B5EF4-FFF2-40B4-BE49-F238E27FC236}">
                <a16:creationId xmlns:a16="http://schemas.microsoft.com/office/drawing/2014/main" id="{238E316A-2D95-6938-EA19-98CFDA3C62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589" y="164754"/>
            <a:ext cx="384067" cy="298718"/>
          </a:xfrm>
          <a:prstGeom prst="rect">
            <a:avLst/>
          </a:prstGeom>
        </p:spPr>
      </p:pic>
      <p:sp>
        <p:nvSpPr>
          <p:cNvPr id="13" name="TextBox 12">
            <a:extLst>
              <a:ext uri="{FF2B5EF4-FFF2-40B4-BE49-F238E27FC236}">
                <a16:creationId xmlns:a16="http://schemas.microsoft.com/office/drawing/2014/main" id="{31BE246C-76F1-0519-B0CD-651C19C33C2B}"/>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Quantitative (data-based) or qualitative (strategy-based) explanations of why HR transformation is needed now and/or the cost of inaction. </a:t>
            </a:r>
          </a:p>
          <a:p>
            <a:pPr marL="146304" indent="-146304">
              <a:spcBef>
                <a:spcPts val="0"/>
              </a:spcBef>
              <a:buFont typeface="Arial" panose="020B0604020202020204" pitchFamily="34" charset="0"/>
              <a:buChar char="•"/>
            </a:pPr>
            <a:r>
              <a:rPr lang="en-US" b="0" dirty="0">
                <a:solidFill>
                  <a:srgbClr val="00002D"/>
                </a:solidFill>
              </a:rPr>
              <a:t>Proof of urgency is necessary to achieve buy-in, secure resources and motivate key stakeholders.</a:t>
            </a:r>
            <a:endParaRPr lang="en-US" altLang="en-US" b="0" dirty="0">
              <a:solidFill>
                <a:srgbClr val="00002D"/>
              </a:solidFill>
            </a:endParaRPr>
          </a:p>
        </p:txBody>
      </p:sp>
      <p:sp>
        <p:nvSpPr>
          <p:cNvPr id="14" name="TextBox 13">
            <a:extLst>
              <a:ext uri="{FF2B5EF4-FFF2-40B4-BE49-F238E27FC236}">
                <a16:creationId xmlns:a16="http://schemas.microsoft.com/office/drawing/2014/main" id="{2EBC70B0-3611-E801-C941-8D6914DD89DC}"/>
              </a:ext>
            </a:extLst>
          </p:cNvPr>
          <p:cNvSpPr txBox="1"/>
          <p:nvPr/>
        </p:nvSpPr>
        <p:spPr>
          <a:xfrm>
            <a:off x="457201" y="2045650"/>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Examples:</a:t>
            </a:r>
            <a:endParaRPr lang="en-US" sz="1200" b="1" i="1" dirty="0">
              <a:solidFill>
                <a:srgbClr val="00002D"/>
              </a:solidFill>
              <a:ea typeface="Calibri" panose="020F0502020204030204" pitchFamily="34" charset="0"/>
              <a:cs typeface="Calibri" panose="020F0502020204030204" pitchFamily="34" charset="0"/>
            </a:endParaRPr>
          </a:p>
        </p:txBody>
      </p:sp>
      <p:graphicFrame>
        <p:nvGraphicFramePr>
          <p:cNvPr id="17" name="Table 16">
            <a:extLst>
              <a:ext uri="{FF2B5EF4-FFF2-40B4-BE49-F238E27FC236}">
                <a16:creationId xmlns:a16="http://schemas.microsoft.com/office/drawing/2014/main" id="{8A0F5D66-E990-CCA2-1A03-26F58356209B}"/>
              </a:ext>
            </a:extLst>
          </p:cNvPr>
          <p:cNvGraphicFramePr>
            <a:graphicFrameLocks noGrp="1"/>
          </p:cNvGraphicFramePr>
          <p:nvPr>
            <p:extLst>
              <p:ext uri="{D42A27DB-BD31-4B8C-83A1-F6EECF244321}">
                <p14:modId xmlns:p14="http://schemas.microsoft.com/office/powerpoint/2010/main" val="4210603928"/>
              </p:ext>
            </p:extLst>
          </p:nvPr>
        </p:nvGraphicFramePr>
        <p:xfrm>
          <a:off x="457200" y="2675402"/>
          <a:ext cx="11274551" cy="1127760"/>
        </p:xfrm>
        <a:graphic>
          <a:graphicData uri="http://schemas.openxmlformats.org/drawingml/2006/table">
            <a:tbl>
              <a:tblPr firstRow="1" bandRow="1">
                <a:tableStyleId>{69012ECD-51FC-41F1-AA8D-1B2483CD663E}</a:tableStyleId>
              </a:tblPr>
              <a:tblGrid>
                <a:gridCol w="11274551">
                  <a:extLst>
                    <a:ext uri="{9D8B030D-6E8A-4147-A177-3AD203B41FA5}">
                      <a16:colId xmlns:a16="http://schemas.microsoft.com/office/drawing/2014/main" val="108878339"/>
                    </a:ext>
                  </a:extLst>
                </a:gridCol>
              </a:tblGrid>
              <a:tr h="20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Quantitative urgency drivers: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69"/>
                    </a:solidFill>
                  </a:tcPr>
                </a:tc>
                <a:extLst>
                  <a:ext uri="{0D108BD9-81ED-4DB2-BD59-A6C34878D82A}">
                    <a16:rowId xmlns:a16="http://schemas.microsoft.com/office/drawing/2014/main" val="4089955449"/>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t>Attrition rate is 5% greater than industry average.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extLst>
                  <a:ext uri="{0D108BD9-81ED-4DB2-BD59-A6C34878D82A}">
                    <a16:rowId xmlns:a16="http://schemas.microsoft.com/office/drawing/2014/main" val="356933110"/>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640915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extLst>
                  <a:ext uri="{0D108BD9-81ED-4DB2-BD59-A6C34878D82A}">
                    <a16:rowId xmlns:a16="http://schemas.microsoft.com/office/drawing/2014/main" val="56941925"/>
                  </a:ext>
                </a:extLst>
              </a:tr>
            </a:tbl>
          </a:graphicData>
        </a:graphic>
      </p:graphicFrame>
      <p:graphicFrame>
        <p:nvGraphicFramePr>
          <p:cNvPr id="18" name="Table 17">
            <a:extLst>
              <a:ext uri="{FF2B5EF4-FFF2-40B4-BE49-F238E27FC236}">
                <a16:creationId xmlns:a16="http://schemas.microsoft.com/office/drawing/2014/main" id="{7869544F-3AAB-A377-BD0C-757730BAAEE1}"/>
              </a:ext>
            </a:extLst>
          </p:cNvPr>
          <p:cNvGraphicFramePr>
            <a:graphicFrameLocks noGrp="1"/>
          </p:cNvGraphicFramePr>
          <p:nvPr>
            <p:extLst>
              <p:ext uri="{D42A27DB-BD31-4B8C-83A1-F6EECF244321}">
                <p14:modId xmlns:p14="http://schemas.microsoft.com/office/powerpoint/2010/main" val="190630927"/>
              </p:ext>
            </p:extLst>
          </p:nvPr>
        </p:nvGraphicFramePr>
        <p:xfrm>
          <a:off x="457200" y="4022563"/>
          <a:ext cx="11274551" cy="1127760"/>
        </p:xfrm>
        <a:graphic>
          <a:graphicData uri="http://schemas.openxmlformats.org/drawingml/2006/table">
            <a:tbl>
              <a:tblPr firstRow="1" bandRow="1">
                <a:tableStyleId>{69012ECD-51FC-41F1-AA8D-1B2483CD663E}</a:tableStyleId>
              </a:tblPr>
              <a:tblGrid>
                <a:gridCol w="11274551">
                  <a:extLst>
                    <a:ext uri="{9D8B030D-6E8A-4147-A177-3AD203B41FA5}">
                      <a16:colId xmlns:a16="http://schemas.microsoft.com/office/drawing/2014/main" val="108878339"/>
                    </a:ext>
                  </a:extLst>
                </a:gridCol>
              </a:tblGrid>
              <a:tr h="20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Qualitative urgency drivers: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69"/>
                    </a:solidFill>
                  </a:tcPr>
                </a:tc>
                <a:extLst>
                  <a:ext uri="{0D108BD9-81ED-4DB2-BD59-A6C34878D82A}">
                    <a16:rowId xmlns:a16="http://schemas.microsoft.com/office/drawing/2014/main" val="4089955449"/>
                  </a:ext>
                </a:extLst>
              </a:tr>
              <a:tr h="152400">
                <a:tc>
                  <a:txBody>
                    <a:bodyPr/>
                    <a:lstStyle/>
                    <a:p>
                      <a:pPr marL="0" indent="0" algn="l">
                        <a:spcBef>
                          <a:spcPts val="600"/>
                        </a:spcBef>
                        <a:buFont typeface="+mj-lt"/>
                        <a:buNone/>
                      </a:pPr>
                      <a:r>
                        <a:rPr lang="en-US" sz="1200" dirty="0"/>
                        <a:t>Our CEO is focused on growth and scaling as our strategic imperative for the next five years.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356933110"/>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3640915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56941925"/>
                  </a:ext>
                </a:extLst>
              </a:tr>
            </a:tbl>
          </a:graphicData>
        </a:graphic>
      </p:graphicFrame>
      <p:pic>
        <p:nvPicPr>
          <p:cNvPr id="4" name="Graphic 3">
            <a:extLst>
              <a:ext uri="{FF2B5EF4-FFF2-40B4-BE49-F238E27FC236}">
                <a16:creationId xmlns:a16="http://schemas.microsoft.com/office/drawing/2014/main" id="{ACBEB072-5FB2-94B6-0AA0-FDAF92E94B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359778" y="5886641"/>
            <a:ext cx="526033" cy="409137"/>
          </a:xfrm>
          <a:prstGeom prst="rect">
            <a:avLst/>
          </a:prstGeom>
        </p:spPr>
      </p:pic>
    </p:spTree>
    <p:extLst>
      <p:ext uri="{BB962C8B-B14F-4D97-AF65-F5344CB8AC3E}">
        <p14:creationId xmlns:p14="http://schemas.microsoft.com/office/powerpoint/2010/main" val="142125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66CD-3B10-C7DB-D54E-8F816E958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6D947-6125-2590-AD4E-782104187BF4}"/>
              </a:ext>
            </a:extLst>
          </p:cNvPr>
          <p:cNvSpPr>
            <a:spLocks noGrp="1"/>
          </p:cNvSpPr>
          <p:nvPr>
            <p:ph type="title"/>
          </p:nvPr>
        </p:nvSpPr>
        <p:spPr>
          <a:xfrm>
            <a:off x="457200" y="661342"/>
            <a:ext cx="11274552" cy="451231"/>
          </a:xfrm>
        </p:spPr>
        <p:txBody>
          <a:bodyPr/>
          <a:lstStyle/>
          <a:p>
            <a:r>
              <a:rPr lang="en-US" dirty="0"/>
              <a:t>3. Scope</a:t>
            </a:r>
          </a:p>
        </p:txBody>
      </p:sp>
      <p:sp>
        <p:nvSpPr>
          <p:cNvPr id="5" name="TextBox 4">
            <a:extLst>
              <a:ext uri="{FF2B5EF4-FFF2-40B4-BE49-F238E27FC236}">
                <a16:creationId xmlns:a16="http://schemas.microsoft.com/office/drawing/2014/main" id="{A57C50CC-A1EA-3E9C-15AA-FA821A251203}"/>
              </a:ext>
            </a:extLst>
          </p:cNvPr>
          <p:cNvSpPr txBox="1"/>
          <p:nvPr/>
        </p:nvSpPr>
        <p:spPr>
          <a:xfrm>
            <a:off x="930425" y="5863733"/>
            <a:ext cx="7095754" cy="461665"/>
          </a:xfrm>
          <a:prstGeom prst="rect">
            <a:avLst/>
          </a:prstGeom>
          <a:noFill/>
          <a:ln w="19050">
            <a:noFill/>
          </a:ln>
        </p:spPr>
        <p:txBody>
          <a:bodyPr wrap="square" lIns="0" tIns="0" rIns="0" bIns="0">
            <a:spAutoFit/>
          </a:bodyPr>
          <a:lstStyle/>
          <a:p>
            <a:r>
              <a:rPr lang="en-US" sz="1000" dirty="0"/>
              <a:t>Gartner for CHROs unlocks access to 200+ HR experts and 2,500 cross-functional experts across business, technology and leadership domains who bring real-world experience and deep insights to help you refine your strategy and initiative scope. </a:t>
            </a:r>
          </a:p>
          <a:p>
            <a:r>
              <a:rPr lang="en-US" sz="1000" b="1" dirty="0">
                <a:hlinkClick r:id="rId3"/>
              </a:rPr>
              <a:t>Learn more about becoming a client.</a:t>
            </a:r>
            <a:endParaRPr lang="en-US" sz="1000" b="1" dirty="0"/>
          </a:p>
        </p:txBody>
      </p:sp>
      <p:sp>
        <p:nvSpPr>
          <p:cNvPr id="3" name="Rectangle 2">
            <a:extLst>
              <a:ext uri="{FF2B5EF4-FFF2-40B4-BE49-F238E27FC236}">
                <a16:creationId xmlns:a16="http://schemas.microsoft.com/office/drawing/2014/main" id="{4DF496A9-16C4-29E1-A4D8-6F1B276503CB}"/>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What</a:t>
            </a:r>
          </a:p>
        </p:txBody>
      </p:sp>
      <p:sp>
        <p:nvSpPr>
          <p:cNvPr id="13" name="TextBox 12">
            <a:extLst>
              <a:ext uri="{FF2B5EF4-FFF2-40B4-BE49-F238E27FC236}">
                <a16:creationId xmlns:a16="http://schemas.microsoft.com/office/drawing/2014/main" id="{6689C127-E35A-6E41-9357-3E87578C69BD}"/>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A clear delineation of what stakeholders should — and should not — expect as part of HR transformation.</a:t>
            </a:r>
          </a:p>
          <a:p>
            <a:pPr marL="146304" indent="-146304">
              <a:spcBef>
                <a:spcPts val="0"/>
              </a:spcBef>
              <a:buFont typeface="Arial" panose="020B0604020202020204" pitchFamily="34" charset="0"/>
              <a:buChar char="•"/>
            </a:pPr>
            <a:r>
              <a:rPr lang="en-US" b="0" dirty="0">
                <a:solidFill>
                  <a:srgbClr val="00002D"/>
                </a:solidFill>
              </a:rPr>
              <a:t>HR transformation doesn’t have to be wholesale. Define scope based on the investments necessary to achieve the transformation vision.</a:t>
            </a:r>
            <a:endParaRPr lang="en-US" altLang="en-US" b="0" dirty="0">
              <a:solidFill>
                <a:srgbClr val="00002D"/>
              </a:solidFill>
            </a:endParaRPr>
          </a:p>
        </p:txBody>
      </p:sp>
      <p:sp>
        <p:nvSpPr>
          <p:cNvPr id="14" name="TextBox 13">
            <a:extLst>
              <a:ext uri="{FF2B5EF4-FFF2-40B4-BE49-F238E27FC236}">
                <a16:creationId xmlns:a16="http://schemas.microsoft.com/office/drawing/2014/main" id="{FADD6A21-F78D-B3D1-535B-96FB11720BF3}"/>
              </a:ext>
            </a:extLst>
          </p:cNvPr>
          <p:cNvSpPr txBox="1"/>
          <p:nvPr/>
        </p:nvSpPr>
        <p:spPr>
          <a:xfrm>
            <a:off x="457201" y="2056348"/>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Examples:</a:t>
            </a:r>
            <a:endParaRPr lang="en-US" sz="1200" b="1" i="1" dirty="0">
              <a:solidFill>
                <a:srgbClr val="00002D"/>
              </a:solidFill>
              <a:ea typeface="Calibri" panose="020F0502020204030204" pitchFamily="34" charset="0"/>
              <a:cs typeface="Calibri" panose="020F0502020204030204" pitchFamily="34" charset="0"/>
            </a:endParaRPr>
          </a:p>
        </p:txBody>
      </p:sp>
      <p:pic>
        <p:nvPicPr>
          <p:cNvPr id="4" name="Graphic 44">
            <a:extLst>
              <a:ext uri="{FF2B5EF4-FFF2-40B4-BE49-F238E27FC236}">
                <a16:creationId xmlns:a16="http://schemas.microsoft.com/office/drawing/2014/main" id="{9DE0BA15-AD59-B903-3EEB-EB9AE481C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186" y="171908"/>
            <a:ext cx="384067" cy="298719"/>
          </a:xfrm>
          <a:prstGeom prst="rect">
            <a:avLst/>
          </a:prstGeom>
        </p:spPr>
      </p:pic>
      <p:graphicFrame>
        <p:nvGraphicFramePr>
          <p:cNvPr id="6" name="Table 5">
            <a:extLst>
              <a:ext uri="{FF2B5EF4-FFF2-40B4-BE49-F238E27FC236}">
                <a16:creationId xmlns:a16="http://schemas.microsoft.com/office/drawing/2014/main" id="{B4DF575F-E7B1-4460-28EE-2D07CD06277C}"/>
              </a:ext>
            </a:extLst>
          </p:cNvPr>
          <p:cNvGraphicFramePr>
            <a:graphicFrameLocks noGrp="1"/>
          </p:cNvGraphicFramePr>
          <p:nvPr>
            <p:extLst>
              <p:ext uri="{D42A27DB-BD31-4B8C-83A1-F6EECF244321}">
                <p14:modId xmlns:p14="http://schemas.microsoft.com/office/powerpoint/2010/main" val="1169089465"/>
              </p:ext>
            </p:extLst>
          </p:nvPr>
        </p:nvGraphicFramePr>
        <p:xfrm>
          <a:off x="457201" y="2674889"/>
          <a:ext cx="5514230" cy="1584960"/>
        </p:xfrm>
        <a:graphic>
          <a:graphicData uri="http://schemas.openxmlformats.org/drawingml/2006/table">
            <a:tbl>
              <a:tblPr firstRow="1" bandRow="1">
                <a:tableStyleId>{69012ECD-51FC-41F1-AA8D-1B2483CD663E}</a:tableStyleId>
              </a:tblPr>
              <a:tblGrid>
                <a:gridCol w="5514230">
                  <a:extLst>
                    <a:ext uri="{9D8B030D-6E8A-4147-A177-3AD203B41FA5}">
                      <a16:colId xmlns:a16="http://schemas.microsoft.com/office/drawing/2014/main" val="108878339"/>
                    </a:ext>
                  </a:extLst>
                </a:gridCol>
              </a:tblGrid>
              <a:tr h="20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In scope</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69"/>
                    </a:solidFill>
                  </a:tcPr>
                </a:tc>
                <a:extLst>
                  <a:ext uri="{0D108BD9-81ED-4DB2-BD59-A6C34878D82A}">
                    <a16:rowId xmlns:a16="http://schemas.microsoft.com/office/drawing/2014/main" val="4089955449"/>
                  </a:ext>
                </a:extLst>
              </a:tr>
              <a:tr h="15240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Evolution of the HR technology suite via introduction of a new cloud HCM system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6933110"/>
                  </a:ext>
                </a:extLst>
              </a:tr>
              <a:tr h="15240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1436409157"/>
                  </a:ext>
                </a:extLst>
              </a:tr>
              <a:tr h="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6941925"/>
                  </a:ext>
                </a:extLst>
              </a:tr>
              <a:tr h="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407749882"/>
                  </a:ext>
                </a:extLst>
              </a:tr>
            </a:tbl>
          </a:graphicData>
        </a:graphic>
      </p:graphicFrame>
      <p:graphicFrame>
        <p:nvGraphicFramePr>
          <p:cNvPr id="7" name="Table 6">
            <a:extLst>
              <a:ext uri="{FF2B5EF4-FFF2-40B4-BE49-F238E27FC236}">
                <a16:creationId xmlns:a16="http://schemas.microsoft.com/office/drawing/2014/main" id="{1EABCA75-3D86-0170-40EF-BD8269112C0D}"/>
              </a:ext>
            </a:extLst>
          </p:cNvPr>
          <p:cNvGraphicFramePr>
            <a:graphicFrameLocks noGrp="1"/>
          </p:cNvGraphicFramePr>
          <p:nvPr>
            <p:extLst>
              <p:ext uri="{D42A27DB-BD31-4B8C-83A1-F6EECF244321}">
                <p14:modId xmlns:p14="http://schemas.microsoft.com/office/powerpoint/2010/main" val="2023630190"/>
              </p:ext>
            </p:extLst>
          </p:nvPr>
        </p:nvGraphicFramePr>
        <p:xfrm>
          <a:off x="6220571" y="2674889"/>
          <a:ext cx="5514230" cy="1402080"/>
        </p:xfrm>
        <a:graphic>
          <a:graphicData uri="http://schemas.openxmlformats.org/drawingml/2006/table">
            <a:tbl>
              <a:tblPr firstRow="1" bandRow="1">
                <a:tableStyleId>{69012ECD-51FC-41F1-AA8D-1B2483CD663E}</a:tableStyleId>
              </a:tblPr>
              <a:tblGrid>
                <a:gridCol w="5514230">
                  <a:extLst>
                    <a:ext uri="{9D8B030D-6E8A-4147-A177-3AD203B41FA5}">
                      <a16:colId xmlns:a16="http://schemas.microsoft.com/office/drawing/2014/main" val="108878339"/>
                    </a:ext>
                  </a:extLst>
                </a:gridCol>
              </a:tblGrid>
              <a:tr h="20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Out of scope</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69"/>
                    </a:solidFill>
                  </a:tcPr>
                </a:tc>
                <a:extLst>
                  <a:ext uri="{0D108BD9-81ED-4DB2-BD59-A6C34878D82A}">
                    <a16:rowId xmlns:a16="http://schemas.microsoft.com/office/drawing/2014/main" val="4089955449"/>
                  </a:ext>
                </a:extLst>
              </a:tr>
              <a:tr h="15240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Changes to the HR operating model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6933110"/>
                  </a:ext>
                </a:extLst>
              </a:tr>
              <a:tr h="15240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1436409157"/>
                  </a:ext>
                </a:extLst>
              </a:tr>
              <a:tr h="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6941925"/>
                  </a:ext>
                </a:extLst>
              </a:tr>
              <a:tr h="0">
                <a:tc>
                  <a:txBody>
                    <a:bodyPr/>
                    <a:lstStyle/>
                    <a:p>
                      <a:pPr marL="146304" marR="0" lvl="0" indent="-1463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Xxxxxx</a:t>
                      </a:r>
                      <a:endParaRPr lang="en-US"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407749882"/>
                  </a:ext>
                </a:extLst>
              </a:tr>
            </a:tbl>
          </a:graphicData>
        </a:graphic>
      </p:graphicFrame>
      <p:sp>
        <p:nvSpPr>
          <p:cNvPr id="8" name="TextBox 7">
            <a:extLst>
              <a:ext uri="{FF2B5EF4-FFF2-40B4-BE49-F238E27FC236}">
                <a16:creationId xmlns:a16="http://schemas.microsoft.com/office/drawing/2014/main" id="{64FD8BD0-569B-A491-B6A2-92B19DF2A09E}"/>
              </a:ext>
            </a:extLst>
          </p:cNvPr>
          <p:cNvSpPr txBox="1"/>
          <p:nvPr/>
        </p:nvSpPr>
        <p:spPr>
          <a:xfrm>
            <a:off x="457201" y="4490893"/>
            <a:ext cx="5514230" cy="553998"/>
          </a:xfrm>
          <a:prstGeom prst="rect">
            <a:avLst/>
          </a:prstGeom>
          <a:noFill/>
          <a:ln w="19050">
            <a:solidFill>
              <a:srgbClr val="E36135"/>
            </a:solidFill>
          </a:ln>
        </p:spPr>
        <p:txBody>
          <a:bodyPr wrap="square" lIns="457200" tIns="91440" rIns="91440" bIns="9144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b="0" dirty="0"/>
              <a:t>In-scope initiatives will inform the specific activities needed to achieve your HR transformation strategy.</a:t>
            </a:r>
            <a:endParaRPr lang="en-US" altLang="en-US" b="0" dirty="0"/>
          </a:p>
        </p:txBody>
      </p:sp>
      <p:sp>
        <p:nvSpPr>
          <p:cNvPr id="9" name="Graphic 298">
            <a:extLst>
              <a:ext uri="{FF2B5EF4-FFF2-40B4-BE49-F238E27FC236}">
                <a16:creationId xmlns:a16="http://schemas.microsoft.com/office/drawing/2014/main" id="{3B97A4A6-80D5-5F18-7536-FBC8C71DBEEA}"/>
              </a:ext>
            </a:extLst>
          </p:cNvPr>
          <p:cNvSpPr/>
          <p:nvPr/>
        </p:nvSpPr>
        <p:spPr>
          <a:xfrm>
            <a:off x="596348" y="4661389"/>
            <a:ext cx="194807" cy="213006"/>
          </a:xfrm>
          <a:custGeom>
            <a:avLst/>
            <a:gdLst>
              <a:gd name="connsiteX0" fmla="*/ 381000 w 407936"/>
              <a:gd name="connsiteY0" fmla="*/ 230915 h 446046"/>
              <a:gd name="connsiteX1" fmla="*/ 223018 w 407936"/>
              <a:gd name="connsiteY1" fmla="*/ 72942 h 446046"/>
              <a:gd name="connsiteX2" fmla="*/ 223018 w 407936"/>
              <a:gd name="connsiteY2" fmla="*/ 446046 h 446046"/>
              <a:gd name="connsiteX3" fmla="*/ 184918 w 407936"/>
              <a:gd name="connsiteY3" fmla="*/ 446046 h 446046"/>
              <a:gd name="connsiteX4" fmla="*/ 184918 w 407936"/>
              <a:gd name="connsiteY4" fmla="*/ 72942 h 446046"/>
              <a:gd name="connsiteX5" fmla="*/ 26937 w 407936"/>
              <a:gd name="connsiteY5" fmla="*/ 230915 h 446046"/>
              <a:gd name="connsiteX6" fmla="*/ 0 w 407936"/>
              <a:gd name="connsiteY6" fmla="*/ 203978 h 446046"/>
              <a:gd name="connsiteX7" fmla="*/ 203968 w 407936"/>
              <a:gd name="connsiteY7" fmla="*/ 0 h 446046"/>
              <a:gd name="connsiteX8" fmla="*/ 407937 w 407936"/>
              <a:gd name="connsiteY8" fmla="*/ 203978 h 446046"/>
              <a:gd name="connsiteX9" fmla="*/ 381000 w 407936"/>
              <a:gd name="connsiteY9" fmla="*/ 230915 h 44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936" h="446046">
                <a:moveTo>
                  <a:pt x="381000" y="230915"/>
                </a:moveTo>
                <a:lnTo>
                  <a:pt x="223018" y="72942"/>
                </a:lnTo>
                <a:lnTo>
                  <a:pt x="223018" y="446046"/>
                </a:lnTo>
                <a:lnTo>
                  <a:pt x="184918" y="446046"/>
                </a:lnTo>
                <a:lnTo>
                  <a:pt x="184918" y="72942"/>
                </a:lnTo>
                <a:lnTo>
                  <a:pt x="26937" y="230915"/>
                </a:lnTo>
                <a:lnTo>
                  <a:pt x="0" y="203978"/>
                </a:lnTo>
                <a:lnTo>
                  <a:pt x="203968" y="0"/>
                </a:lnTo>
                <a:lnTo>
                  <a:pt x="407937" y="203978"/>
                </a:lnTo>
                <a:lnTo>
                  <a:pt x="381000" y="230915"/>
                </a:lnTo>
                <a:close/>
              </a:path>
            </a:pathLst>
          </a:custGeom>
          <a:solidFill>
            <a:srgbClr val="E36135"/>
          </a:solidFill>
          <a:ln w="9525" cap="flat">
            <a:noFill/>
            <a:prstDash val="solid"/>
            <a:miter/>
          </a:ln>
        </p:spPr>
        <p:txBody>
          <a:bodyPr rtlCol="0" anchor="ctr"/>
          <a:lstStyle/>
          <a:p>
            <a:endParaRPr lang="en-US" dirty="0"/>
          </a:p>
        </p:txBody>
      </p:sp>
      <p:pic>
        <p:nvPicPr>
          <p:cNvPr id="10" name="Graphic 9">
            <a:extLst>
              <a:ext uri="{FF2B5EF4-FFF2-40B4-BE49-F238E27FC236}">
                <a16:creationId xmlns:a16="http://schemas.microsoft.com/office/drawing/2014/main" id="{BB3629CA-B0BF-C27F-B13F-F04A44A0E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359778" y="5886641"/>
            <a:ext cx="526033" cy="409137"/>
          </a:xfrm>
          <a:prstGeom prst="rect">
            <a:avLst/>
          </a:prstGeom>
        </p:spPr>
      </p:pic>
    </p:spTree>
    <p:extLst>
      <p:ext uri="{BB962C8B-B14F-4D97-AF65-F5344CB8AC3E}">
        <p14:creationId xmlns:p14="http://schemas.microsoft.com/office/powerpoint/2010/main" val="3763496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33A9-1162-D915-F7F7-5384AE944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EBF8A-35D7-0E41-46F5-EA07B928C908}"/>
              </a:ext>
            </a:extLst>
          </p:cNvPr>
          <p:cNvSpPr>
            <a:spLocks noGrp="1"/>
          </p:cNvSpPr>
          <p:nvPr>
            <p:ph type="title"/>
          </p:nvPr>
        </p:nvSpPr>
        <p:spPr>
          <a:xfrm>
            <a:off x="457200" y="661342"/>
            <a:ext cx="11274552" cy="451231"/>
          </a:xfrm>
        </p:spPr>
        <p:txBody>
          <a:bodyPr/>
          <a:lstStyle/>
          <a:p>
            <a:r>
              <a:rPr lang="en-US" dirty="0"/>
              <a:t>4. Strategy</a:t>
            </a:r>
          </a:p>
        </p:txBody>
      </p:sp>
      <p:sp>
        <p:nvSpPr>
          <p:cNvPr id="3" name="Rectangle 2">
            <a:extLst>
              <a:ext uri="{FF2B5EF4-FFF2-40B4-BE49-F238E27FC236}">
                <a16:creationId xmlns:a16="http://schemas.microsoft.com/office/drawing/2014/main" id="{22D3292B-ED16-803D-1059-F0EB6025B5CF}"/>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What</a:t>
            </a:r>
          </a:p>
        </p:txBody>
      </p:sp>
      <p:sp>
        <p:nvSpPr>
          <p:cNvPr id="13" name="TextBox 12">
            <a:extLst>
              <a:ext uri="{FF2B5EF4-FFF2-40B4-BE49-F238E27FC236}">
                <a16:creationId xmlns:a16="http://schemas.microsoft.com/office/drawing/2014/main" id="{616CAE59-CE13-2D2A-9CBB-9DE7C4839146}"/>
              </a:ext>
            </a:extLst>
          </p:cNvPr>
          <p:cNvSpPr txBox="1"/>
          <p:nvPr/>
        </p:nvSpPr>
        <p:spPr>
          <a:xfrm>
            <a:off x="457200" y="1225351"/>
            <a:ext cx="11274552" cy="1015663"/>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A single page overview that visualizes the transformation vision statement, urgency drivers, transformation initiatives and goals to facilitate information dissemination to stakeholders.</a:t>
            </a:r>
          </a:p>
          <a:p>
            <a:pPr marL="146304" indent="-146304">
              <a:spcBef>
                <a:spcPts val="0"/>
              </a:spcBef>
              <a:buFont typeface="Arial" panose="020B0604020202020204" pitchFamily="34" charset="0"/>
              <a:buChar char="•"/>
            </a:pPr>
            <a:r>
              <a:rPr lang="en-US" b="0" dirty="0">
                <a:solidFill>
                  <a:srgbClr val="00002D"/>
                </a:solidFill>
              </a:rPr>
              <a:t>Transformation initiatives communicate what is changing as part of transformation, while goals communicate why the change is beneficial.</a:t>
            </a:r>
            <a:endParaRPr lang="en-US" altLang="en-US" b="0" dirty="0">
              <a:solidFill>
                <a:srgbClr val="00002D"/>
              </a:solidFill>
            </a:endParaRPr>
          </a:p>
        </p:txBody>
      </p:sp>
      <p:sp>
        <p:nvSpPr>
          <p:cNvPr id="14" name="TextBox 13">
            <a:extLst>
              <a:ext uri="{FF2B5EF4-FFF2-40B4-BE49-F238E27FC236}">
                <a16:creationId xmlns:a16="http://schemas.microsoft.com/office/drawing/2014/main" id="{F516E8C2-0A5B-34A6-ABD5-C42C8B54D8E7}"/>
              </a:ext>
            </a:extLst>
          </p:cNvPr>
          <p:cNvSpPr txBox="1"/>
          <p:nvPr/>
        </p:nvSpPr>
        <p:spPr>
          <a:xfrm>
            <a:off x="457201" y="2215672"/>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a:t>
            </a:r>
            <a:endParaRPr lang="en-US" sz="1200" b="1" i="1" dirty="0">
              <a:solidFill>
                <a:srgbClr val="00002D"/>
              </a:solidFill>
              <a:ea typeface="Calibri" panose="020F0502020204030204" pitchFamily="34" charset="0"/>
              <a:cs typeface="Calibri" panose="020F0502020204030204" pitchFamily="34" charset="0"/>
            </a:endParaRPr>
          </a:p>
        </p:txBody>
      </p:sp>
      <p:pic>
        <p:nvPicPr>
          <p:cNvPr id="4" name="Graphic 44">
            <a:extLst>
              <a:ext uri="{FF2B5EF4-FFF2-40B4-BE49-F238E27FC236}">
                <a16:creationId xmlns:a16="http://schemas.microsoft.com/office/drawing/2014/main" id="{E55D2A0B-6362-9A15-4057-4D0629EABC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186" y="171908"/>
            <a:ext cx="384067" cy="298719"/>
          </a:xfrm>
          <a:prstGeom prst="rect">
            <a:avLst/>
          </a:prstGeom>
        </p:spPr>
      </p:pic>
      <p:graphicFrame>
        <p:nvGraphicFramePr>
          <p:cNvPr id="16" name="Table 15">
            <a:extLst>
              <a:ext uri="{FF2B5EF4-FFF2-40B4-BE49-F238E27FC236}">
                <a16:creationId xmlns:a16="http://schemas.microsoft.com/office/drawing/2014/main" id="{AD6DEA34-CFF2-B467-654D-EDBBAE4E487C}"/>
              </a:ext>
            </a:extLst>
          </p:cNvPr>
          <p:cNvGraphicFramePr>
            <a:graphicFrameLocks noGrp="1"/>
          </p:cNvGraphicFramePr>
          <p:nvPr>
            <p:extLst>
              <p:ext uri="{D42A27DB-BD31-4B8C-83A1-F6EECF244321}">
                <p14:modId xmlns:p14="http://schemas.microsoft.com/office/powerpoint/2010/main" val="1608412386"/>
              </p:ext>
            </p:extLst>
          </p:nvPr>
        </p:nvGraphicFramePr>
        <p:xfrm>
          <a:off x="457201" y="2865120"/>
          <a:ext cx="11274552" cy="2438400"/>
        </p:xfrm>
        <a:graphic>
          <a:graphicData uri="http://schemas.openxmlformats.org/drawingml/2006/table">
            <a:tbl>
              <a:tblPr firstRow="1" bandRow="1">
                <a:tableStyleId>{69012ECD-51FC-41F1-AA8D-1B2483CD663E}</a:tableStyleId>
              </a:tblPr>
              <a:tblGrid>
                <a:gridCol w="2142876">
                  <a:extLst>
                    <a:ext uri="{9D8B030D-6E8A-4147-A177-3AD203B41FA5}">
                      <a16:colId xmlns:a16="http://schemas.microsoft.com/office/drawing/2014/main" val="1057672281"/>
                    </a:ext>
                  </a:extLst>
                </a:gridCol>
                <a:gridCol w="2282919">
                  <a:extLst>
                    <a:ext uri="{9D8B030D-6E8A-4147-A177-3AD203B41FA5}">
                      <a16:colId xmlns:a16="http://schemas.microsoft.com/office/drawing/2014/main" val="108878339"/>
                    </a:ext>
                  </a:extLst>
                </a:gridCol>
                <a:gridCol w="2282919">
                  <a:extLst>
                    <a:ext uri="{9D8B030D-6E8A-4147-A177-3AD203B41FA5}">
                      <a16:colId xmlns:a16="http://schemas.microsoft.com/office/drawing/2014/main" val="3613330621"/>
                    </a:ext>
                  </a:extLst>
                </a:gridCol>
                <a:gridCol w="2282919">
                  <a:extLst>
                    <a:ext uri="{9D8B030D-6E8A-4147-A177-3AD203B41FA5}">
                      <a16:colId xmlns:a16="http://schemas.microsoft.com/office/drawing/2014/main" val="1198350554"/>
                    </a:ext>
                  </a:extLst>
                </a:gridCol>
                <a:gridCol w="2282919">
                  <a:extLst>
                    <a:ext uri="{9D8B030D-6E8A-4147-A177-3AD203B41FA5}">
                      <a16:colId xmlns:a16="http://schemas.microsoft.com/office/drawing/2014/main" val="4142975797"/>
                    </a:ext>
                  </a:extLst>
                </a:gridCol>
              </a:tblGrid>
              <a:tr h="20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2"/>
                          </a:solidFill>
                        </a:rPr>
                        <a:t>Vision statement</a:t>
                      </a:r>
                    </a:p>
                  </a:txBody>
                  <a:tcPr marT="91440" marB="91440"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2869"/>
                    </a:solidFill>
                  </a:tcPr>
                </a:tc>
                <a:tc gridSpan="4">
                  <a:txBody>
                    <a:bodyPr/>
                    <a:lstStyle/>
                    <a:p>
                      <a:pPr algn="l"/>
                      <a:r>
                        <a:rPr lang="en-US" sz="1400" b="0" dirty="0">
                          <a:solidFill>
                            <a:schemeClr val="bg2"/>
                          </a:solidFill>
                        </a:rPr>
                        <a:t>To meet our goal of </a:t>
                      </a:r>
                      <a:r>
                        <a:rPr lang="en-US" sz="1400" b="0" dirty="0">
                          <a:solidFill>
                            <a:schemeClr val="bg2"/>
                          </a:solidFill>
                          <a:uFill>
                            <a:solidFill>
                              <a:schemeClr val="accent5"/>
                            </a:solidFill>
                          </a:uFill>
                        </a:rPr>
                        <a:t>achieving a 15% market share increase by 20XX</a:t>
                      </a:r>
                      <a:r>
                        <a:rPr lang="en-US" sz="1400" b="0" dirty="0">
                          <a:solidFill>
                            <a:schemeClr val="bg2"/>
                          </a:solidFill>
                        </a:rPr>
                        <a:t>, HR will </a:t>
                      </a:r>
                      <a:r>
                        <a:rPr lang="en-US" sz="1400" b="0" dirty="0">
                          <a:solidFill>
                            <a:schemeClr val="bg2"/>
                          </a:solidFill>
                          <a:uFill>
                            <a:solidFill>
                              <a:schemeClr val="accent1"/>
                            </a:solidFill>
                          </a:uFill>
                        </a:rPr>
                        <a:t>boost employee productivity by streamlining processes and enhancing employee engagement.</a:t>
                      </a:r>
                    </a:p>
                  </a:txBody>
                  <a:tcPr marT="91440" marB="91440">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A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995544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chemeClr val="bg1"/>
                          </a:solidFill>
                        </a:rPr>
                        <a:t>Urgency drivers</a:t>
                      </a:r>
                    </a:p>
                  </a:txBody>
                  <a:tcPr marT="91440" marB="91440" anchor="ctr">
                    <a:lnL w="19050"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002869"/>
                    </a:solidFill>
                  </a:tcPr>
                </a:tc>
                <a:tc gridSpan="4">
                  <a:txBody>
                    <a:bodyPr/>
                    <a:lstStyle/>
                    <a:p>
                      <a:pPr algn="l">
                        <a:spcBef>
                          <a:spcPts val="600"/>
                        </a:spcBef>
                      </a:pPr>
                      <a:r>
                        <a:rPr lang="en-US" sz="1400" b="0" dirty="0">
                          <a:solidFill>
                            <a:srgbClr val="00002D"/>
                          </a:solidFill>
                        </a:rPr>
                        <a:t>Employees served per HR staff is down 6% YoY and current HR technology is failing to enable operational efficiency.</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93311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chemeClr val="bg1"/>
                          </a:solidFill>
                        </a:rPr>
                        <a:t>Transformation initiatives</a:t>
                      </a:r>
                    </a:p>
                  </a:txBody>
                  <a:tcPr marT="91440" marB="91440" anchor="ctr">
                    <a:lnL w="19050"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00286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Introduce new cloud HCM system</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dirty="0" err="1">
                          <a:solidFill>
                            <a:srgbClr val="00002D"/>
                          </a:solidFill>
                        </a:rPr>
                        <a:t>Xxxxx</a:t>
                      </a:r>
                      <a:endParaRPr lang="en-US" sz="1400" b="0" dirty="0">
                        <a:solidFill>
                          <a:srgbClr val="00002D"/>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dirty="0" err="1">
                          <a:solidFill>
                            <a:srgbClr val="00002D"/>
                          </a:solidFill>
                        </a:rPr>
                        <a:t>Xxxxx</a:t>
                      </a:r>
                      <a:endParaRPr lang="en-US" sz="1400" b="0" dirty="0">
                        <a:solidFill>
                          <a:srgbClr val="00002D"/>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dirty="0" err="1">
                          <a:solidFill>
                            <a:srgbClr val="00002D"/>
                          </a:solidFill>
                        </a:rPr>
                        <a:t>Xxxxx</a:t>
                      </a:r>
                      <a:endParaRPr lang="en-US" sz="1400" b="0" dirty="0">
                        <a:solidFill>
                          <a:srgbClr val="00002D"/>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143640915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chemeClr val="bg1"/>
                          </a:solidFill>
                        </a:rPr>
                        <a:t>Goals</a:t>
                      </a:r>
                    </a:p>
                  </a:txBody>
                  <a:tcPr marT="91440" marB="91440" anchor="ctr">
                    <a:lnL w="19050"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rgbClr val="B8DEFF"/>
                      </a:solidFill>
                      <a:prstDash val="solid"/>
                      <a:round/>
                      <a:headEnd type="none" w="med" len="med"/>
                      <a:tailEnd type="none" w="med" len="med"/>
                    </a:lnB>
                    <a:solidFill>
                      <a:srgbClr val="00286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Make processes easier to scale as we grow</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dirty="0" err="1">
                          <a:solidFill>
                            <a:srgbClr val="00002D"/>
                          </a:solidFill>
                        </a:rPr>
                        <a:t>Xxxxx</a:t>
                      </a:r>
                      <a:endParaRPr lang="en-US" sz="1400" b="0" dirty="0">
                        <a:solidFill>
                          <a:srgbClr val="00002D"/>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dirty="0" err="1">
                          <a:solidFill>
                            <a:srgbClr val="00002D"/>
                          </a:solidFill>
                        </a:rPr>
                        <a:t>Xxxxx</a:t>
                      </a:r>
                      <a:endParaRPr lang="en-US" sz="1400" b="0" dirty="0">
                        <a:solidFill>
                          <a:srgbClr val="00002D"/>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dirty="0" err="1">
                          <a:solidFill>
                            <a:srgbClr val="00002D"/>
                          </a:solidFill>
                        </a:rPr>
                        <a:t>Xxxxx</a:t>
                      </a:r>
                      <a:endParaRPr lang="en-US" sz="1400" b="0" dirty="0">
                        <a:solidFill>
                          <a:srgbClr val="00002D"/>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56941925"/>
                  </a:ext>
                </a:extLst>
              </a:tr>
            </a:tbl>
          </a:graphicData>
        </a:graphic>
      </p:graphicFrame>
    </p:spTree>
    <p:extLst>
      <p:ext uri="{BB962C8B-B14F-4D97-AF65-F5344CB8AC3E}">
        <p14:creationId xmlns:p14="http://schemas.microsoft.com/office/powerpoint/2010/main" val="3024494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2270C-A2E3-7FE1-85C8-03B580F1C051}"/>
            </a:ext>
          </a:extLst>
        </p:cNvPr>
        <p:cNvGrpSpPr/>
        <p:nvPr/>
      </p:nvGrpSpPr>
      <p:grpSpPr>
        <a:xfrm>
          <a:off x="0" y="0"/>
          <a:ext cx="0" cy="0"/>
          <a:chOff x="0" y="0"/>
          <a:chExt cx="0" cy="0"/>
        </a:xfrm>
      </p:grpSpPr>
      <p:cxnSp>
        <p:nvCxnSpPr>
          <p:cNvPr id="70" name="Connector: Elbow 46">
            <a:extLst>
              <a:ext uri="{FF2B5EF4-FFF2-40B4-BE49-F238E27FC236}">
                <a16:creationId xmlns:a16="http://schemas.microsoft.com/office/drawing/2014/main" id="{74584CF7-8652-BAC7-D561-610E4BAA5337}"/>
              </a:ext>
            </a:extLst>
          </p:cNvPr>
          <p:cNvCxnSpPr>
            <a:cxnSpLocks/>
          </p:cNvCxnSpPr>
          <p:nvPr/>
        </p:nvCxnSpPr>
        <p:spPr>
          <a:xfrm rot="10800000">
            <a:off x="9360660" y="4154780"/>
            <a:ext cx="1667798" cy="12700"/>
          </a:xfrm>
          <a:prstGeom prst="bentConnector3">
            <a:avLst>
              <a:gd name="adj1" fmla="val -59"/>
            </a:avLst>
          </a:prstGeom>
          <a:noFill/>
          <a:ln w="19050" cap="flat" cmpd="sng">
            <a:solidFill>
              <a:srgbClr val="E36135"/>
            </a:solidFill>
            <a:prstDash val="solid"/>
            <a:round/>
            <a:headEnd type="none" w="lg" len="med"/>
            <a:tailEnd type="triangle" w="lg" len="med"/>
          </a:ln>
        </p:spPr>
      </p:cxnSp>
      <p:sp>
        <p:nvSpPr>
          <p:cNvPr id="24" name="Title 1">
            <a:extLst>
              <a:ext uri="{FF2B5EF4-FFF2-40B4-BE49-F238E27FC236}">
                <a16:creationId xmlns:a16="http://schemas.microsoft.com/office/drawing/2014/main" id="{2BBE833E-BCF2-BC6F-6B98-6F125F7EFC98}"/>
              </a:ext>
            </a:extLst>
          </p:cNvPr>
          <p:cNvSpPr>
            <a:spLocks noGrp="1"/>
          </p:cNvSpPr>
          <p:nvPr>
            <p:ph type="title"/>
          </p:nvPr>
        </p:nvSpPr>
        <p:spPr>
          <a:xfrm>
            <a:off x="457200" y="661342"/>
            <a:ext cx="11274552" cy="451231"/>
          </a:xfrm>
        </p:spPr>
        <p:txBody>
          <a:bodyPr/>
          <a:lstStyle/>
          <a:p>
            <a:r>
              <a:rPr lang="en-US" dirty="0"/>
              <a:t>5. Priorities</a:t>
            </a:r>
          </a:p>
        </p:txBody>
      </p:sp>
      <p:sp>
        <p:nvSpPr>
          <p:cNvPr id="31" name="TextBox 30">
            <a:extLst>
              <a:ext uri="{FF2B5EF4-FFF2-40B4-BE49-F238E27FC236}">
                <a16:creationId xmlns:a16="http://schemas.microsoft.com/office/drawing/2014/main" id="{11616F0C-47F8-182F-B75E-0505BDF416BD}"/>
              </a:ext>
            </a:extLst>
          </p:cNvPr>
          <p:cNvSpPr txBox="1"/>
          <p:nvPr/>
        </p:nvSpPr>
        <p:spPr>
          <a:xfrm>
            <a:off x="930425" y="5874392"/>
            <a:ext cx="6274180" cy="461665"/>
          </a:xfrm>
          <a:prstGeom prst="rect">
            <a:avLst/>
          </a:prstGeom>
          <a:noFill/>
          <a:ln w="19050">
            <a:noFill/>
          </a:ln>
        </p:spPr>
        <p:txBody>
          <a:bodyPr wrap="square" lIns="0" tIns="0" rIns="0" bIns="0">
            <a:spAutoFit/>
          </a:bodyPr>
          <a:lstStyle/>
          <a:p>
            <a:r>
              <a:rPr lang="en-US" sz="1000" dirty="0"/>
              <a:t>Gartner HR Score enables CHROs to objectively measure the importance and maturity of critical activities across the entire HR organization and pinpoint which activities should be prioritized for improvement.</a:t>
            </a:r>
          </a:p>
          <a:p>
            <a:r>
              <a:rPr lang="en-US" sz="1000" b="1" dirty="0">
                <a:solidFill>
                  <a:srgbClr val="006AC7"/>
                </a:solidFill>
                <a:hlinkClick r:id="rId3">
                  <a:extLst>
                    <a:ext uri="{A12FA001-AC4F-418D-AE19-62706E023703}">
                      <ahyp:hlinkClr xmlns:ahyp="http://schemas.microsoft.com/office/drawing/2018/hyperlinkcolor" val="tx"/>
                    </a:ext>
                  </a:extLst>
                </a:hlinkClick>
              </a:rPr>
              <a:t>Learn more about Gartner HR Score.</a:t>
            </a:r>
            <a:endParaRPr lang="en-US" sz="1000" b="1" dirty="0"/>
          </a:p>
        </p:txBody>
      </p:sp>
      <p:sp>
        <p:nvSpPr>
          <p:cNvPr id="36" name="Rectangle 35">
            <a:extLst>
              <a:ext uri="{FF2B5EF4-FFF2-40B4-BE49-F238E27FC236}">
                <a16:creationId xmlns:a16="http://schemas.microsoft.com/office/drawing/2014/main" id="{2EFC50B5-D333-8994-6D0E-6980533E0D97}"/>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What</a:t>
            </a:r>
          </a:p>
        </p:txBody>
      </p:sp>
      <p:sp>
        <p:nvSpPr>
          <p:cNvPr id="37" name="TextBox 36">
            <a:extLst>
              <a:ext uri="{FF2B5EF4-FFF2-40B4-BE49-F238E27FC236}">
                <a16:creationId xmlns:a16="http://schemas.microsoft.com/office/drawing/2014/main" id="{84DAE612-FFFF-0B2D-50BA-2862E1D7EADC}"/>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Transformation initiatives — sequenced based on effort and impact — to prioritize executing the highest ROI initiatives first.</a:t>
            </a:r>
          </a:p>
          <a:p>
            <a:pPr marL="146304" indent="-146304">
              <a:spcBef>
                <a:spcPts val="0"/>
              </a:spcBef>
              <a:buFont typeface="Arial" panose="020B0604020202020204" pitchFamily="34" charset="0"/>
              <a:buChar char="•"/>
            </a:pPr>
            <a:r>
              <a:rPr lang="en-US" b="0" dirty="0">
                <a:solidFill>
                  <a:srgbClr val="00002D"/>
                </a:solidFill>
              </a:rPr>
              <a:t>Successfully executing high ROI initiatives first creates transformation momentum and excitement, leading to greater stakeholder buy-in.</a:t>
            </a:r>
            <a:endParaRPr lang="en-US" altLang="en-US" b="0" dirty="0">
              <a:solidFill>
                <a:srgbClr val="00002D"/>
              </a:solidFill>
            </a:endParaRPr>
          </a:p>
        </p:txBody>
      </p:sp>
      <p:sp>
        <p:nvSpPr>
          <p:cNvPr id="39" name="TextBox 38">
            <a:extLst>
              <a:ext uri="{FF2B5EF4-FFF2-40B4-BE49-F238E27FC236}">
                <a16:creationId xmlns:a16="http://schemas.microsoft.com/office/drawing/2014/main" id="{83ACDED6-6AAD-A857-E757-46D539B425A0}"/>
              </a:ext>
            </a:extLst>
          </p:cNvPr>
          <p:cNvSpPr txBox="1"/>
          <p:nvPr/>
        </p:nvSpPr>
        <p:spPr>
          <a:xfrm>
            <a:off x="457200" y="2032963"/>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a:t>
            </a:r>
            <a:endParaRPr lang="en-US" sz="1200" b="1" i="1" dirty="0">
              <a:solidFill>
                <a:srgbClr val="00002D"/>
              </a:solidFill>
              <a:ea typeface="Calibri" panose="020F0502020204030204" pitchFamily="34" charset="0"/>
              <a:cs typeface="Calibri" panose="020F0502020204030204" pitchFamily="34" charset="0"/>
            </a:endParaRPr>
          </a:p>
        </p:txBody>
      </p:sp>
      <p:pic>
        <p:nvPicPr>
          <p:cNvPr id="40" name="Graphic 44">
            <a:extLst>
              <a:ext uri="{FF2B5EF4-FFF2-40B4-BE49-F238E27FC236}">
                <a16:creationId xmlns:a16="http://schemas.microsoft.com/office/drawing/2014/main" id="{590AE741-F4A2-2692-EEC5-BFB312581A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186" y="171908"/>
            <a:ext cx="384067" cy="298719"/>
          </a:xfrm>
          <a:prstGeom prst="rect">
            <a:avLst/>
          </a:prstGeom>
        </p:spPr>
      </p:pic>
      <p:sp>
        <p:nvSpPr>
          <p:cNvPr id="43" name="Rectangle 42">
            <a:extLst>
              <a:ext uri="{FF2B5EF4-FFF2-40B4-BE49-F238E27FC236}">
                <a16:creationId xmlns:a16="http://schemas.microsoft.com/office/drawing/2014/main" id="{0E15D5EF-7C79-F5BA-B181-D1D4C1DEEA99}"/>
              </a:ext>
            </a:extLst>
          </p:cNvPr>
          <p:cNvSpPr/>
          <p:nvPr/>
        </p:nvSpPr>
        <p:spPr>
          <a:xfrm>
            <a:off x="3147087" y="2721044"/>
            <a:ext cx="6118533" cy="2461462"/>
          </a:xfrm>
          <a:prstGeom prst="rect">
            <a:avLst/>
          </a:prstGeom>
          <a:gradFill>
            <a:gsLst>
              <a:gs pos="0">
                <a:srgbClr val="B8DEFF"/>
              </a:gs>
              <a:gs pos="100000">
                <a:schemeClr val="bg1"/>
              </a:gs>
            </a:gsLst>
            <a:lin ang="16800000" scaled="0"/>
          </a:gradFill>
          <a:ln w="19050">
            <a:solidFill>
              <a:srgbClr val="707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44" name="Straight Connector 43">
            <a:extLst>
              <a:ext uri="{FF2B5EF4-FFF2-40B4-BE49-F238E27FC236}">
                <a16:creationId xmlns:a16="http://schemas.microsoft.com/office/drawing/2014/main" id="{1BCBB0CC-2731-B195-7B78-2D604C558995}"/>
              </a:ext>
            </a:extLst>
          </p:cNvPr>
          <p:cNvCxnSpPr>
            <a:cxnSpLocks/>
            <a:stCxn id="43" idx="1"/>
            <a:endCxn id="43" idx="3"/>
          </p:cNvCxnSpPr>
          <p:nvPr/>
        </p:nvCxnSpPr>
        <p:spPr>
          <a:xfrm>
            <a:off x="3147087" y="3951776"/>
            <a:ext cx="6118533" cy="0"/>
          </a:xfrm>
          <a:prstGeom prst="line">
            <a:avLst/>
          </a:prstGeom>
          <a:noFill/>
          <a:ln w="19050" cap="flat" cmpd="sng">
            <a:solidFill>
              <a:srgbClr val="707996"/>
            </a:solidFill>
            <a:prstDash val="solid"/>
            <a:round/>
            <a:headEnd type="none" w="lg" len="med"/>
            <a:tailEnd type="none" w="lg" len="med"/>
          </a:ln>
        </p:spPr>
      </p:cxnSp>
      <p:cxnSp>
        <p:nvCxnSpPr>
          <p:cNvPr id="45" name="Straight Connector 44">
            <a:extLst>
              <a:ext uri="{FF2B5EF4-FFF2-40B4-BE49-F238E27FC236}">
                <a16:creationId xmlns:a16="http://schemas.microsoft.com/office/drawing/2014/main" id="{C4E6CED2-791C-1150-9F33-B5BF8572E0ED}"/>
              </a:ext>
            </a:extLst>
          </p:cNvPr>
          <p:cNvCxnSpPr>
            <a:cxnSpLocks/>
            <a:stCxn id="43" idx="0"/>
            <a:endCxn id="43" idx="2"/>
          </p:cNvCxnSpPr>
          <p:nvPr/>
        </p:nvCxnSpPr>
        <p:spPr>
          <a:xfrm>
            <a:off x="6206354" y="2721044"/>
            <a:ext cx="0" cy="2461462"/>
          </a:xfrm>
          <a:prstGeom prst="line">
            <a:avLst/>
          </a:prstGeom>
          <a:noFill/>
          <a:ln w="19050" cap="flat" cmpd="sng">
            <a:solidFill>
              <a:srgbClr val="707996"/>
            </a:solidFill>
            <a:prstDash val="solid"/>
            <a:round/>
            <a:headEnd type="none" w="lg" len="med"/>
            <a:tailEnd type="none" w="lg" len="med"/>
          </a:ln>
        </p:spPr>
      </p:cxnSp>
      <p:sp>
        <p:nvSpPr>
          <p:cNvPr id="46" name="TextBox 45">
            <a:extLst>
              <a:ext uri="{FF2B5EF4-FFF2-40B4-BE49-F238E27FC236}">
                <a16:creationId xmlns:a16="http://schemas.microsoft.com/office/drawing/2014/main" id="{AD451E1A-5C9F-93C2-2AD1-B33AA04942BE}"/>
              </a:ext>
            </a:extLst>
          </p:cNvPr>
          <p:cNvSpPr txBox="1"/>
          <p:nvPr/>
        </p:nvSpPr>
        <p:spPr>
          <a:xfrm>
            <a:off x="5674387" y="5336522"/>
            <a:ext cx="1056994" cy="307777"/>
          </a:xfrm>
          <a:prstGeom prst="rect">
            <a:avLst/>
          </a:prstGeom>
          <a:noFill/>
        </p:spPr>
        <p:txBody>
          <a:bodyPr wrap="square" lIns="0" rIns="0" rtlCol="0">
            <a:spAutoFit/>
          </a:bodyPr>
          <a:lstStyle/>
          <a:p>
            <a:pPr algn="ctr">
              <a:spcBef>
                <a:spcPts val="600"/>
              </a:spcBef>
            </a:pPr>
            <a:r>
              <a:rPr lang="en-US" sz="1400" b="1" dirty="0"/>
              <a:t>Impact</a:t>
            </a:r>
          </a:p>
        </p:txBody>
      </p:sp>
      <p:sp>
        <p:nvSpPr>
          <p:cNvPr id="48" name="TextBox 47">
            <a:extLst>
              <a:ext uri="{FF2B5EF4-FFF2-40B4-BE49-F238E27FC236}">
                <a16:creationId xmlns:a16="http://schemas.microsoft.com/office/drawing/2014/main" id="{6C78F3DD-19E8-DD16-D086-C4AB1D7859AC}"/>
              </a:ext>
            </a:extLst>
          </p:cNvPr>
          <p:cNvSpPr txBox="1"/>
          <p:nvPr/>
        </p:nvSpPr>
        <p:spPr>
          <a:xfrm rot="16200000">
            <a:off x="2452630" y="3808777"/>
            <a:ext cx="651097" cy="307777"/>
          </a:xfrm>
          <a:prstGeom prst="rect">
            <a:avLst/>
          </a:prstGeom>
          <a:noFill/>
        </p:spPr>
        <p:txBody>
          <a:bodyPr wrap="square" lIns="0" rIns="0" rtlCol="0">
            <a:spAutoFit/>
          </a:bodyPr>
          <a:lstStyle/>
          <a:p>
            <a:pPr algn="ctr">
              <a:spcBef>
                <a:spcPts val="600"/>
              </a:spcBef>
            </a:pPr>
            <a:r>
              <a:rPr lang="en-US" sz="1400" b="1" dirty="0"/>
              <a:t>Effort</a:t>
            </a:r>
          </a:p>
        </p:txBody>
      </p:sp>
      <p:sp>
        <p:nvSpPr>
          <p:cNvPr id="49" name="TextBox 48">
            <a:extLst>
              <a:ext uri="{FF2B5EF4-FFF2-40B4-BE49-F238E27FC236}">
                <a16:creationId xmlns:a16="http://schemas.microsoft.com/office/drawing/2014/main" id="{446FD0C7-089F-5DF9-BAF0-9D3D7BDD8006}"/>
              </a:ext>
            </a:extLst>
          </p:cNvPr>
          <p:cNvSpPr txBox="1"/>
          <p:nvPr/>
        </p:nvSpPr>
        <p:spPr>
          <a:xfrm>
            <a:off x="2542126" y="5026590"/>
            <a:ext cx="495557" cy="276999"/>
          </a:xfrm>
          <a:prstGeom prst="rect">
            <a:avLst/>
          </a:prstGeom>
          <a:noFill/>
        </p:spPr>
        <p:txBody>
          <a:bodyPr wrap="square" lIns="0" rIns="0" rtlCol="0">
            <a:spAutoFit/>
          </a:bodyPr>
          <a:lstStyle/>
          <a:p>
            <a:pPr algn="ctr">
              <a:spcBef>
                <a:spcPts val="600"/>
              </a:spcBef>
            </a:pPr>
            <a:r>
              <a:rPr lang="en-US" sz="1200" dirty="0"/>
              <a:t>Low</a:t>
            </a:r>
            <a:endParaRPr lang="en-US" dirty="0"/>
          </a:p>
        </p:txBody>
      </p:sp>
      <p:sp>
        <p:nvSpPr>
          <p:cNvPr id="50" name="TextBox 49">
            <a:extLst>
              <a:ext uri="{FF2B5EF4-FFF2-40B4-BE49-F238E27FC236}">
                <a16:creationId xmlns:a16="http://schemas.microsoft.com/office/drawing/2014/main" id="{A2D4EF1F-2580-4F87-196C-A74944BC5F71}"/>
              </a:ext>
            </a:extLst>
          </p:cNvPr>
          <p:cNvSpPr txBox="1"/>
          <p:nvPr/>
        </p:nvSpPr>
        <p:spPr>
          <a:xfrm>
            <a:off x="3145057" y="5302184"/>
            <a:ext cx="495557" cy="276999"/>
          </a:xfrm>
          <a:prstGeom prst="rect">
            <a:avLst/>
          </a:prstGeom>
          <a:noFill/>
        </p:spPr>
        <p:txBody>
          <a:bodyPr wrap="square" lIns="0" rIns="0" rtlCol="0">
            <a:spAutoFit/>
          </a:bodyPr>
          <a:lstStyle/>
          <a:p>
            <a:pPr algn="ctr">
              <a:spcBef>
                <a:spcPts val="600"/>
              </a:spcBef>
            </a:pPr>
            <a:r>
              <a:rPr lang="en-US" sz="1200" dirty="0"/>
              <a:t>Low</a:t>
            </a:r>
            <a:endParaRPr lang="en-US" dirty="0"/>
          </a:p>
        </p:txBody>
      </p:sp>
      <p:sp>
        <p:nvSpPr>
          <p:cNvPr id="51" name="TextBox 50">
            <a:extLst>
              <a:ext uri="{FF2B5EF4-FFF2-40B4-BE49-F238E27FC236}">
                <a16:creationId xmlns:a16="http://schemas.microsoft.com/office/drawing/2014/main" id="{4A7109CE-4DED-4949-D59B-391E8EB2C84A}"/>
              </a:ext>
            </a:extLst>
          </p:cNvPr>
          <p:cNvSpPr txBox="1"/>
          <p:nvPr/>
        </p:nvSpPr>
        <p:spPr>
          <a:xfrm>
            <a:off x="8768626" y="5306365"/>
            <a:ext cx="495557" cy="276999"/>
          </a:xfrm>
          <a:prstGeom prst="rect">
            <a:avLst/>
          </a:prstGeom>
          <a:noFill/>
        </p:spPr>
        <p:txBody>
          <a:bodyPr wrap="square" lIns="0" rIns="0" rtlCol="0">
            <a:spAutoFit/>
          </a:bodyPr>
          <a:lstStyle/>
          <a:p>
            <a:pPr algn="ctr">
              <a:spcBef>
                <a:spcPts val="600"/>
              </a:spcBef>
            </a:pPr>
            <a:r>
              <a:rPr lang="en-US" sz="1200" dirty="0"/>
              <a:t>High</a:t>
            </a:r>
            <a:endParaRPr lang="en-US" dirty="0"/>
          </a:p>
        </p:txBody>
      </p:sp>
      <p:sp>
        <p:nvSpPr>
          <p:cNvPr id="52" name="TextBox 51">
            <a:extLst>
              <a:ext uri="{FF2B5EF4-FFF2-40B4-BE49-F238E27FC236}">
                <a16:creationId xmlns:a16="http://schemas.microsoft.com/office/drawing/2014/main" id="{69C8CFF0-5D58-C13B-4597-BACE242A920E}"/>
              </a:ext>
            </a:extLst>
          </p:cNvPr>
          <p:cNvSpPr txBox="1"/>
          <p:nvPr/>
        </p:nvSpPr>
        <p:spPr>
          <a:xfrm>
            <a:off x="2542126" y="2721044"/>
            <a:ext cx="495557" cy="276999"/>
          </a:xfrm>
          <a:prstGeom prst="rect">
            <a:avLst/>
          </a:prstGeom>
          <a:noFill/>
        </p:spPr>
        <p:txBody>
          <a:bodyPr wrap="square" lIns="0" rIns="0" rtlCol="0">
            <a:spAutoFit/>
          </a:bodyPr>
          <a:lstStyle/>
          <a:p>
            <a:pPr algn="ctr">
              <a:spcBef>
                <a:spcPts val="600"/>
              </a:spcBef>
            </a:pPr>
            <a:r>
              <a:rPr lang="en-US" sz="1200" dirty="0"/>
              <a:t>High</a:t>
            </a:r>
            <a:endParaRPr lang="en-US" dirty="0"/>
          </a:p>
        </p:txBody>
      </p:sp>
      <p:sp>
        <p:nvSpPr>
          <p:cNvPr id="53" name="TextBox 52">
            <a:extLst>
              <a:ext uri="{FF2B5EF4-FFF2-40B4-BE49-F238E27FC236}">
                <a16:creationId xmlns:a16="http://schemas.microsoft.com/office/drawing/2014/main" id="{7033B290-C2DF-F327-6FF0-52CEAD38E201}"/>
              </a:ext>
            </a:extLst>
          </p:cNvPr>
          <p:cNvSpPr txBox="1"/>
          <p:nvPr/>
        </p:nvSpPr>
        <p:spPr>
          <a:xfrm>
            <a:off x="8075463" y="4872020"/>
            <a:ext cx="1188720" cy="307777"/>
          </a:xfrm>
          <a:prstGeom prst="rect">
            <a:avLst/>
          </a:prstGeom>
          <a:solidFill>
            <a:srgbClr val="002869"/>
          </a:solidFill>
        </p:spPr>
        <p:txBody>
          <a:bodyPr wrap="square" lIns="45720" tIns="45720" rIns="45720" bIns="45720" rtlCol="0" anchor="ctr">
            <a:spAutoFit/>
          </a:bodyPr>
          <a:lstStyle/>
          <a:p>
            <a:pPr algn="ctr">
              <a:spcBef>
                <a:spcPts val="600"/>
              </a:spcBef>
            </a:pPr>
            <a:r>
              <a:rPr lang="en-US" sz="1400" dirty="0">
                <a:solidFill>
                  <a:srgbClr val="FFFFFF"/>
                </a:solidFill>
              </a:rPr>
              <a:t>Easy wins</a:t>
            </a:r>
          </a:p>
        </p:txBody>
      </p:sp>
      <p:sp>
        <p:nvSpPr>
          <p:cNvPr id="54" name="TextBox 53">
            <a:extLst>
              <a:ext uri="{FF2B5EF4-FFF2-40B4-BE49-F238E27FC236}">
                <a16:creationId xmlns:a16="http://schemas.microsoft.com/office/drawing/2014/main" id="{53B45B17-7E9A-8632-7EF5-2EB5C767C04D}"/>
              </a:ext>
            </a:extLst>
          </p:cNvPr>
          <p:cNvSpPr txBox="1"/>
          <p:nvPr/>
        </p:nvSpPr>
        <p:spPr>
          <a:xfrm>
            <a:off x="8075463" y="2723984"/>
            <a:ext cx="1188720" cy="307777"/>
          </a:xfrm>
          <a:prstGeom prst="rect">
            <a:avLst/>
          </a:prstGeom>
          <a:solidFill>
            <a:srgbClr val="002869"/>
          </a:solidFill>
        </p:spPr>
        <p:txBody>
          <a:bodyPr wrap="square" lIns="45720" tIns="45720" rIns="45720" bIns="45720" rtlCol="0" anchor="ctr">
            <a:spAutoFit/>
          </a:bodyPr>
          <a:lstStyle/>
          <a:p>
            <a:pPr algn="ctr">
              <a:spcBef>
                <a:spcPts val="600"/>
              </a:spcBef>
            </a:pPr>
            <a:r>
              <a:rPr lang="en-US" sz="1400" dirty="0">
                <a:solidFill>
                  <a:srgbClr val="FFFFFF"/>
                </a:solidFill>
              </a:rPr>
              <a:t>Big bets</a:t>
            </a:r>
          </a:p>
        </p:txBody>
      </p:sp>
      <p:sp>
        <p:nvSpPr>
          <p:cNvPr id="55" name="TextBox 54">
            <a:extLst>
              <a:ext uri="{FF2B5EF4-FFF2-40B4-BE49-F238E27FC236}">
                <a16:creationId xmlns:a16="http://schemas.microsoft.com/office/drawing/2014/main" id="{E2677AA5-0780-1FB3-439D-72647BC91870}"/>
              </a:ext>
            </a:extLst>
          </p:cNvPr>
          <p:cNvSpPr txBox="1"/>
          <p:nvPr/>
        </p:nvSpPr>
        <p:spPr>
          <a:xfrm>
            <a:off x="3157663" y="2732597"/>
            <a:ext cx="1188720" cy="307777"/>
          </a:xfrm>
          <a:prstGeom prst="rect">
            <a:avLst/>
          </a:prstGeom>
          <a:solidFill>
            <a:srgbClr val="002869"/>
          </a:solidFill>
        </p:spPr>
        <p:txBody>
          <a:bodyPr wrap="square" lIns="45720" tIns="45720" rIns="45720" bIns="45720" rtlCol="0" anchor="ctr">
            <a:spAutoFit/>
          </a:bodyPr>
          <a:lstStyle/>
          <a:p>
            <a:pPr algn="ctr">
              <a:spcBef>
                <a:spcPts val="600"/>
              </a:spcBef>
            </a:pPr>
            <a:r>
              <a:rPr lang="en-US" sz="1400" dirty="0">
                <a:solidFill>
                  <a:srgbClr val="FFFFFF"/>
                </a:solidFill>
              </a:rPr>
              <a:t>Deprioritize</a:t>
            </a:r>
          </a:p>
        </p:txBody>
      </p:sp>
      <p:sp>
        <p:nvSpPr>
          <p:cNvPr id="56" name="TextBox 55">
            <a:extLst>
              <a:ext uri="{FF2B5EF4-FFF2-40B4-BE49-F238E27FC236}">
                <a16:creationId xmlns:a16="http://schemas.microsoft.com/office/drawing/2014/main" id="{0A63BF43-393B-87DE-22E0-3F92A344568C}"/>
              </a:ext>
            </a:extLst>
          </p:cNvPr>
          <p:cNvSpPr txBox="1"/>
          <p:nvPr/>
        </p:nvSpPr>
        <p:spPr>
          <a:xfrm>
            <a:off x="3157663" y="4870080"/>
            <a:ext cx="1188720" cy="307777"/>
          </a:xfrm>
          <a:prstGeom prst="rect">
            <a:avLst/>
          </a:prstGeom>
          <a:solidFill>
            <a:srgbClr val="002869"/>
          </a:solidFill>
        </p:spPr>
        <p:txBody>
          <a:bodyPr wrap="square" lIns="45720" tIns="45720" rIns="45720" bIns="45720" rtlCol="0" anchor="ctr">
            <a:spAutoFit/>
          </a:bodyPr>
          <a:lstStyle/>
          <a:p>
            <a:pPr algn="ctr">
              <a:spcBef>
                <a:spcPts val="600"/>
              </a:spcBef>
            </a:pPr>
            <a:r>
              <a:rPr lang="en-US" sz="1400" dirty="0">
                <a:solidFill>
                  <a:srgbClr val="FFFFFF"/>
                </a:solidFill>
              </a:rPr>
              <a:t>Small tasks</a:t>
            </a:r>
          </a:p>
        </p:txBody>
      </p:sp>
      <p:sp>
        <p:nvSpPr>
          <p:cNvPr id="58" name="TextBox 57">
            <a:extLst>
              <a:ext uri="{FF2B5EF4-FFF2-40B4-BE49-F238E27FC236}">
                <a16:creationId xmlns:a16="http://schemas.microsoft.com/office/drawing/2014/main" id="{D44559B9-BFC4-2E1C-5C10-519D436D8894}"/>
              </a:ext>
            </a:extLst>
          </p:cNvPr>
          <p:cNvSpPr txBox="1"/>
          <p:nvPr/>
        </p:nvSpPr>
        <p:spPr>
          <a:xfrm>
            <a:off x="8236325" y="4030069"/>
            <a:ext cx="989308" cy="246221"/>
          </a:xfrm>
          <a:prstGeom prst="rect">
            <a:avLst/>
          </a:prstGeom>
          <a:solidFill>
            <a:srgbClr val="B8DEFF"/>
          </a:solidFill>
          <a:ln w="19050">
            <a:noFill/>
          </a:ln>
        </p:spPr>
        <p:txBody>
          <a:bodyPr wrap="square" lIns="45720" rIns="45720" rtlCol="0">
            <a:spAutoFit/>
          </a:bodyPr>
          <a:lstStyle/>
          <a:p>
            <a:pPr algn="ctr">
              <a:spcBef>
                <a:spcPts val="600"/>
              </a:spcBef>
            </a:pPr>
            <a:r>
              <a:rPr lang="en-US" sz="1000" dirty="0"/>
              <a:t>Cloud HCM</a:t>
            </a:r>
          </a:p>
        </p:txBody>
      </p:sp>
      <p:sp>
        <p:nvSpPr>
          <p:cNvPr id="59" name="TextBox 58">
            <a:extLst>
              <a:ext uri="{FF2B5EF4-FFF2-40B4-BE49-F238E27FC236}">
                <a16:creationId xmlns:a16="http://schemas.microsoft.com/office/drawing/2014/main" id="{1A65CF54-F80D-0C41-8598-7D7A269F5252}"/>
              </a:ext>
            </a:extLst>
          </p:cNvPr>
          <p:cNvSpPr txBox="1"/>
          <p:nvPr/>
        </p:nvSpPr>
        <p:spPr>
          <a:xfrm>
            <a:off x="4923397" y="3278709"/>
            <a:ext cx="1172586" cy="553998"/>
          </a:xfrm>
          <a:prstGeom prst="rect">
            <a:avLst/>
          </a:prstGeom>
          <a:solidFill>
            <a:srgbClr val="B8DEFF"/>
          </a:solidFill>
          <a:ln w="19050">
            <a:noFill/>
          </a:ln>
        </p:spPr>
        <p:txBody>
          <a:bodyPr wrap="square" lIns="45720" rIns="45720" rtlCol="0">
            <a:spAutoFit/>
          </a:bodyPr>
          <a:lstStyle/>
          <a:p>
            <a:pPr algn="ctr">
              <a:spcBef>
                <a:spcPts val="600"/>
              </a:spcBef>
            </a:pPr>
            <a:r>
              <a:rPr lang="en-US" sz="1000" dirty="0"/>
              <a:t>Standardize performance management</a:t>
            </a:r>
          </a:p>
        </p:txBody>
      </p:sp>
      <p:sp>
        <p:nvSpPr>
          <p:cNvPr id="60" name="TextBox 59">
            <a:extLst>
              <a:ext uri="{FF2B5EF4-FFF2-40B4-BE49-F238E27FC236}">
                <a16:creationId xmlns:a16="http://schemas.microsoft.com/office/drawing/2014/main" id="{80D193C3-0222-C03B-27EB-4A0C14E51B39}"/>
              </a:ext>
            </a:extLst>
          </p:cNvPr>
          <p:cNvSpPr txBox="1"/>
          <p:nvPr/>
        </p:nvSpPr>
        <p:spPr>
          <a:xfrm>
            <a:off x="6524572" y="3203298"/>
            <a:ext cx="1374148" cy="246221"/>
          </a:xfrm>
          <a:prstGeom prst="rect">
            <a:avLst/>
          </a:prstGeom>
          <a:solidFill>
            <a:srgbClr val="B8DEFF"/>
          </a:solidFill>
          <a:ln w="19050">
            <a:noFill/>
          </a:ln>
        </p:spPr>
        <p:txBody>
          <a:bodyPr wrap="square" lIns="45720" rIns="45720" rtlCol="0">
            <a:spAutoFit/>
          </a:bodyPr>
          <a:lstStyle/>
          <a:p>
            <a:pPr algn="ctr">
              <a:spcBef>
                <a:spcPts val="600"/>
              </a:spcBef>
            </a:pPr>
            <a:endParaRPr lang="en-US" sz="1000" dirty="0"/>
          </a:p>
        </p:txBody>
      </p:sp>
      <p:sp>
        <p:nvSpPr>
          <p:cNvPr id="62" name="Oval 61">
            <a:extLst>
              <a:ext uri="{FF2B5EF4-FFF2-40B4-BE49-F238E27FC236}">
                <a16:creationId xmlns:a16="http://schemas.microsoft.com/office/drawing/2014/main" id="{76547113-3ADD-893E-485C-A0F389D014A0}"/>
              </a:ext>
            </a:extLst>
          </p:cNvPr>
          <p:cNvSpPr/>
          <p:nvPr/>
        </p:nvSpPr>
        <p:spPr>
          <a:xfrm>
            <a:off x="6397289" y="3203214"/>
            <a:ext cx="260382" cy="256032"/>
          </a:xfrm>
          <a:prstGeom prst="ellipse">
            <a:avLst/>
          </a:prstGeom>
          <a:solidFill>
            <a:srgbClr val="1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rPr>
              <a:t>3</a:t>
            </a:r>
          </a:p>
        </p:txBody>
      </p:sp>
      <p:sp>
        <p:nvSpPr>
          <p:cNvPr id="63" name="TextBox 62">
            <a:extLst>
              <a:ext uri="{FF2B5EF4-FFF2-40B4-BE49-F238E27FC236}">
                <a16:creationId xmlns:a16="http://schemas.microsoft.com/office/drawing/2014/main" id="{003614C7-A8D0-BB86-7E46-C326BE4E4140}"/>
              </a:ext>
            </a:extLst>
          </p:cNvPr>
          <p:cNvSpPr txBox="1"/>
          <p:nvPr/>
        </p:nvSpPr>
        <p:spPr>
          <a:xfrm>
            <a:off x="6506361" y="4254135"/>
            <a:ext cx="1133492" cy="246221"/>
          </a:xfrm>
          <a:prstGeom prst="rect">
            <a:avLst/>
          </a:prstGeom>
          <a:solidFill>
            <a:srgbClr val="B8DEFF"/>
          </a:solidFill>
          <a:ln w="19050">
            <a:noFill/>
          </a:ln>
        </p:spPr>
        <p:txBody>
          <a:bodyPr wrap="square" lIns="45720" rIns="45720" rtlCol="0">
            <a:spAutoFit/>
          </a:bodyPr>
          <a:lstStyle/>
          <a:p>
            <a:pPr algn="ctr">
              <a:spcBef>
                <a:spcPts val="600"/>
              </a:spcBef>
            </a:pPr>
            <a:endParaRPr lang="en-US" sz="1000" dirty="0"/>
          </a:p>
        </p:txBody>
      </p:sp>
      <p:sp>
        <p:nvSpPr>
          <p:cNvPr id="64" name="Oval 63">
            <a:extLst>
              <a:ext uri="{FF2B5EF4-FFF2-40B4-BE49-F238E27FC236}">
                <a16:creationId xmlns:a16="http://schemas.microsoft.com/office/drawing/2014/main" id="{23D9ABD5-E3B4-816C-52A2-3D1FCD1250AC}"/>
              </a:ext>
            </a:extLst>
          </p:cNvPr>
          <p:cNvSpPr/>
          <p:nvPr/>
        </p:nvSpPr>
        <p:spPr>
          <a:xfrm>
            <a:off x="6413132" y="4254135"/>
            <a:ext cx="260382" cy="256032"/>
          </a:xfrm>
          <a:prstGeom prst="ellipse">
            <a:avLst/>
          </a:prstGeom>
          <a:solidFill>
            <a:srgbClr val="1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rPr>
              <a:t>2</a:t>
            </a:r>
          </a:p>
        </p:txBody>
      </p:sp>
      <p:sp>
        <p:nvSpPr>
          <p:cNvPr id="65" name="Oval 64">
            <a:extLst>
              <a:ext uri="{FF2B5EF4-FFF2-40B4-BE49-F238E27FC236}">
                <a16:creationId xmlns:a16="http://schemas.microsoft.com/office/drawing/2014/main" id="{9063A194-18A1-C607-3494-6DF943384913}"/>
              </a:ext>
            </a:extLst>
          </p:cNvPr>
          <p:cNvSpPr/>
          <p:nvPr/>
        </p:nvSpPr>
        <p:spPr>
          <a:xfrm>
            <a:off x="4780261" y="3275554"/>
            <a:ext cx="260382" cy="256032"/>
          </a:xfrm>
          <a:prstGeom prst="ellipse">
            <a:avLst/>
          </a:prstGeom>
          <a:solidFill>
            <a:srgbClr val="1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rPr>
              <a:t>4</a:t>
            </a:r>
          </a:p>
        </p:txBody>
      </p:sp>
      <p:sp>
        <p:nvSpPr>
          <p:cNvPr id="66" name="Oval 65">
            <a:extLst>
              <a:ext uri="{FF2B5EF4-FFF2-40B4-BE49-F238E27FC236}">
                <a16:creationId xmlns:a16="http://schemas.microsoft.com/office/drawing/2014/main" id="{B2F527C3-FB00-54A5-2901-BB0A58DF63A9}"/>
              </a:ext>
            </a:extLst>
          </p:cNvPr>
          <p:cNvSpPr/>
          <p:nvPr/>
        </p:nvSpPr>
        <p:spPr>
          <a:xfrm>
            <a:off x="8097122" y="4025222"/>
            <a:ext cx="260382" cy="256032"/>
          </a:xfrm>
          <a:prstGeom prst="ellipse">
            <a:avLst/>
          </a:prstGeom>
          <a:solidFill>
            <a:srgbClr val="1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rPr>
              <a:t>1</a:t>
            </a:r>
          </a:p>
        </p:txBody>
      </p:sp>
      <p:sp>
        <p:nvSpPr>
          <p:cNvPr id="68" name="TextBox 67">
            <a:extLst>
              <a:ext uri="{FF2B5EF4-FFF2-40B4-BE49-F238E27FC236}">
                <a16:creationId xmlns:a16="http://schemas.microsoft.com/office/drawing/2014/main" id="{64636EF5-BB4A-6462-965B-57320D21375A}"/>
              </a:ext>
            </a:extLst>
          </p:cNvPr>
          <p:cNvSpPr txBox="1"/>
          <p:nvPr/>
        </p:nvSpPr>
        <p:spPr>
          <a:xfrm>
            <a:off x="457200" y="3013549"/>
            <a:ext cx="1867081" cy="677108"/>
          </a:xfrm>
          <a:prstGeom prst="rect">
            <a:avLst/>
          </a:prstGeom>
          <a:noFill/>
          <a:ln w="19050">
            <a:noFill/>
          </a:ln>
        </p:spPr>
        <p:txBody>
          <a:bodyPr wrap="square" lIns="0" tIns="0" rIns="0" bIns="0" rtlCol="0">
            <a:spAutoFit/>
          </a:bodyPr>
          <a:lstStyle/>
          <a:p>
            <a:pPr>
              <a:spcBef>
                <a:spcPts val="600"/>
              </a:spcBef>
            </a:pPr>
            <a:r>
              <a:rPr lang="en-US" sz="1100" b="1" dirty="0"/>
              <a:t>Effort: </a:t>
            </a:r>
            <a:r>
              <a:rPr lang="en-US" sz="1100" dirty="0"/>
              <a:t>The effort axis may include expected timeline, staffing needs and capital investment.</a:t>
            </a:r>
          </a:p>
        </p:txBody>
      </p:sp>
      <p:sp>
        <p:nvSpPr>
          <p:cNvPr id="69" name="TextBox 68">
            <a:extLst>
              <a:ext uri="{FF2B5EF4-FFF2-40B4-BE49-F238E27FC236}">
                <a16:creationId xmlns:a16="http://schemas.microsoft.com/office/drawing/2014/main" id="{F8C98B75-32BE-D41E-4D83-5DE8A4AA9826}"/>
              </a:ext>
            </a:extLst>
          </p:cNvPr>
          <p:cNvSpPr txBox="1"/>
          <p:nvPr/>
        </p:nvSpPr>
        <p:spPr>
          <a:xfrm>
            <a:off x="9859186" y="3607131"/>
            <a:ext cx="1872133" cy="1200329"/>
          </a:xfrm>
          <a:prstGeom prst="rect">
            <a:avLst/>
          </a:prstGeom>
          <a:solidFill>
            <a:schemeClr val="bg1"/>
          </a:solidFill>
          <a:ln w="19050">
            <a:solidFill>
              <a:srgbClr val="E36135"/>
            </a:solidFill>
          </a:ln>
        </p:spPr>
        <p:txBody>
          <a:bodyPr wrap="square" lIns="91440" tIns="91440" rIns="91440" bIns="91440" rtlCol="0">
            <a:spAutoFit/>
          </a:bodyPr>
          <a:lstStyle/>
          <a:p>
            <a:pPr>
              <a:spcBef>
                <a:spcPts val="600"/>
              </a:spcBef>
            </a:pPr>
            <a:r>
              <a:rPr lang="en-US" sz="1100" dirty="0"/>
              <a:t>Prioritize easy wins first, followed by big bets and then small tasks. Only undertake deprioritized initiatives if resource availability allows.</a:t>
            </a:r>
          </a:p>
        </p:txBody>
      </p:sp>
      <p:sp>
        <p:nvSpPr>
          <p:cNvPr id="71" name="TextBox 70">
            <a:extLst>
              <a:ext uri="{FF2B5EF4-FFF2-40B4-BE49-F238E27FC236}">
                <a16:creationId xmlns:a16="http://schemas.microsoft.com/office/drawing/2014/main" id="{A38CCD0D-FB61-EE85-A368-32AB80B54DE1}"/>
              </a:ext>
            </a:extLst>
          </p:cNvPr>
          <p:cNvSpPr txBox="1"/>
          <p:nvPr/>
        </p:nvSpPr>
        <p:spPr>
          <a:xfrm>
            <a:off x="457200" y="3797081"/>
            <a:ext cx="1821758" cy="846386"/>
          </a:xfrm>
          <a:prstGeom prst="rect">
            <a:avLst/>
          </a:prstGeom>
          <a:noFill/>
          <a:ln w="19050">
            <a:noFill/>
          </a:ln>
        </p:spPr>
        <p:txBody>
          <a:bodyPr wrap="square" lIns="0" tIns="0" rIns="0" bIns="0" rtlCol="0">
            <a:spAutoFit/>
          </a:bodyPr>
          <a:lstStyle/>
          <a:p>
            <a:pPr>
              <a:spcBef>
                <a:spcPts val="600"/>
              </a:spcBef>
            </a:pPr>
            <a:r>
              <a:rPr lang="en-US" sz="1100" b="1" dirty="0"/>
              <a:t>Impact: </a:t>
            </a:r>
            <a:r>
              <a:rPr lang="en-US" sz="1100" dirty="0"/>
              <a:t>The impact axis </a:t>
            </a:r>
            <a:br>
              <a:rPr lang="en-US" sz="1100" dirty="0"/>
            </a:br>
            <a:r>
              <a:rPr lang="en-US" sz="1100" dirty="0"/>
              <a:t>may include cost savings, business performance metrics and customer experience improvement.</a:t>
            </a:r>
          </a:p>
        </p:txBody>
      </p:sp>
      <p:sp>
        <p:nvSpPr>
          <p:cNvPr id="86" name="TextBox 85">
            <a:extLst>
              <a:ext uri="{FF2B5EF4-FFF2-40B4-BE49-F238E27FC236}">
                <a16:creationId xmlns:a16="http://schemas.microsoft.com/office/drawing/2014/main" id="{9A09210D-F163-7751-07E2-C3385E919B91}"/>
              </a:ext>
            </a:extLst>
          </p:cNvPr>
          <p:cNvSpPr txBox="1"/>
          <p:nvPr/>
        </p:nvSpPr>
        <p:spPr>
          <a:xfrm>
            <a:off x="457200" y="2721044"/>
            <a:ext cx="1980805" cy="169277"/>
          </a:xfrm>
          <a:prstGeom prst="rect">
            <a:avLst/>
          </a:prstGeom>
          <a:noFill/>
          <a:ln w="19050">
            <a:noFill/>
          </a:ln>
        </p:spPr>
        <p:txBody>
          <a:bodyPr wrap="square" lIns="0" tIns="0" rIns="0" bIns="0" rtlCol="0">
            <a:spAutoFit/>
          </a:bodyPr>
          <a:lstStyle/>
          <a:p>
            <a:pPr>
              <a:spcBef>
                <a:spcPts val="600"/>
              </a:spcBef>
            </a:pPr>
            <a:r>
              <a:rPr lang="en-US" sz="1100" b="1" dirty="0">
                <a:solidFill>
                  <a:srgbClr val="002869"/>
                </a:solidFill>
              </a:rPr>
              <a:t>Axes key</a:t>
            </a:r>
            <a:endParaRPr lang="en-US" sz="1100" dirty="0">
              <a:solidFill>
                <a:srgbClr val="002869"/>
              </a:solidFill>
            </a:endParaRPr>
          </a:p>
        </p:txBody>
      </p:sp>
      <p:cxnSp>
        <p:nvCxnSpPr>
          <p:cNvPr id="93" name="Straight Arrow Connector 92">
            <a:extLst>
              <a:ext uri="{FF2B5EF4-FFF2-40B4-BE49-F238E27FC236}">
                <a16:creationId xmlns:a16="http://schemas.microsoft.com/office/drawing/2014/main" id="{3266A553-C94B-FEB4-D412-BD8716C89D96}"/>
              </a:ext>
            </a:extLst>
          </p:cNvPr>
          <p:cNvCxnSpPr>
            <a:cxnSpLocks/>
          </p:cNvCxnSpPr>
          <p:nvPr/>
        </p:nvCxnSpPr>
        <p:spPr>
          <a:xfrm>
            <a:off x="3145057" y="5287618"/>
            <a:ext cx="6119126" cy="0"/>
          </a:xfrm>
          <a:prstGeom prst="straightConnector1">
            <a:avLst/>
          </a:prstGeom>
          <a:noFill/>
          <a:ln w="19050" cap="flat" cmpd="sng">
            <a:solidFill>
              <a:srgbClr val="707996"/>
            </a:solidFill>
            <a:prstDash val="solid"/>
            <a:round/>
            <a:headEnd type="none" w="lg" len="med"/>
            <a:tailEnd type="triangle"/>
          </a:ln>
        </p:spPr>
      </p:cxnSp>
      <p:cxnSp>
        <p:nvCxnSpPr>
          <p:cNvPr id="95" name="Straight Arrow Connector 94">
            <a:extLst>
              <a:ext uri="{FF2B5EF4-FFF2-40B4-BE49-F238E27FC236}">
                <a16:creationId xmlns:a16="http://schemas.microsoft.com/office/drawing/2014/main" id="{00558F11-760C-A930-EBB1-88209A92BC0A}"/>
              </a:ext>
            </a:extLst>
          </p:cNvPr>
          <p:cNvCxnSpPr>
            <a:cxnSpLocks/>
          </p:cNvCxnSpPr>
          <p:nvPr/>
        </p:nvCxnSpPr>
        <p:spPr>
          <a:xfrm flipV="1">
            <a:off x="3052047" y="2721044"/>
            <a:ext cx="0" cy="2473829"/>
          </a:xfrm>
          <a:prstGeom prst="straightConnector1">
            <a:avLst/>
          </a:prstGeom>
          <a:noFill/>
          <a:ln w="19050" cap="flat" cmpd="sng">
            <a:solidFill>
              <a:srgbClr val="707996"/>
            </a:solidFill>
            <a:prstDash val="solid"/>
            <a:round/>
            <a:headEnd type="none" w="lg" len="med"/>
            <a:tailEnd type="triangle"/>
          </a:ln>
        </p:spPr>
      </p:cxnSp>
      <p:pic>
        <p:nvPicPr>
          <p:cNvPr id="2" name="Graphic 1">
            <a:extLst>
              <a:ext uri="{FF2B5EF4-FFF2-40B4-BE49-F238E27FC236}">
                <a16:creationId xmlns:a16="http://schemas.microsoft.com/office/drawing/2014/main" id="{FD36E044-BA51-C613-F5CD-8BB41E0BED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359778" y="5886641"/>
            <a:ext cx="526033" cy="409137"/>
          </a:xfrm>
          <a:prstGeom prst="rect">
            <a:avLst/>
          </a:prstGeom>
        </p:spPr>
      </p:pic>
    </p:spTree>
    <p:extLst>
      <p:ext uri="{BB962C8B-B14F-4D97-AF65-F5344CB8AC3E}">
        <p14:creationId xmlns:p14="http://schemas.microsoft.com/office/powerpoint/2010/main" val="1965491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5BED-B265-CB89-9042-ADC8BF43E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D1DAC-627E-C2DC-C2F6-5E9EAC36655F}"/>
              </a:ext>
            </a:extLst>
          </p:cNvPr>
          <p:cNvSpPr>
            <a:spLocks noGrp="1"/>
          </p:cNvSpPr>
          <p:nvPr>
            <p:ph type="title"/>
          </p:nvPr>
        </p:nvSpPr>
        <p:spPr>
          <a:xfrm>
            <a:off x="457200" y="661342"/>
            <a:ext cx="11274552" cy="451231"/>
          </a:xfrm>
        </p:spPr>
        <p:txBody>
          <a:bodyPr/>
          <a:lstStyle/>
          <a:p>
            <a:r>
              <a:rPr lang="en-US" dirty="0"/>
              <a:t>6. Governance structure</a:t>
            </a:r>
          </a:p>
        </p:txBody>
      </p:sp>
      <p:sp>
        <p:nvSpPr>
          <p:cNvPr id="3" name="Rectangle 2">
            <a:extLst>
              <a:ext uri="{FF2B5EF4-FFF2-40B4-BE49-F238E27FC236}">
                <a16:creationId xmlns:a16="http://schemas.microsoft.com/office/drawing/2014/main" id="{57A3F4CD-DBC2-EBE8-3216-B44524557A7B}"/>
              </a:ext>
            </a:extLst>
          </p:cNvPr>
          <p:cNvSpPr/>
          <p:nvPr/>
        </p:nvSpPr>
        <p:spPr>
          <a:xfrm>
            <a:off x="801510" y="224558"/>
            <a:ext cx="2617551" cy="19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rgbClr val="002869"/>
                </a:solidFill>
                <a:latin typeface="Gartner Sans Semibold" panose="020B0504030402040204" pitchFamily="34" charset="77"/>
              </a:rPr>
              <a:t>Who</a:t>
            </a:r>
          </a:p>
        </p:txBody>
      </p:sp>
      <p:sp>
        <p:nvSpPr>
          <p:cNvPr id="13" name="TextBox 12">
            <a:extLst>
              <a:ext uri="{FF2B5EF4-FFF2-40B4-BE49-F238E27FC236}">
                <a16:creationId xmlns:a16="http://schemas.microsoft.com/office/drawing/2014/main" id="{6344239D-E59D-FF62-BD9C-0E0075AE5897}"/>
              </a:ext>
            </a:extLst>
          </p:cNvPr>
          <p:cNvSpPr txBox="1"/>
          <p:nvPr/>
        </p:nvSpPr>
        <p:spPr>
          <a:xfrm>
            <a:off x="457200" y="1225351"/>
            <a:ext cx="11274552" cy="830997"/>
          </a:xfrm>
          <a:prstGeom prst="rect">
            <a:avLst/>
          </a:prstGeom>
          <a:noFill/>
          <a:ln w="19050">
            <a:solidFill>
              <a:srgbClr val="B8DEFF"/>
            </a:solidFill>
          </a:ln>
        </p:spPr>
        <p:txBody>
          <a:bodyPr wrap="square" lIns="137160" tIns="137160" rIns="137160" bIns="137160">
            <a:spAutoFit/>
          </a:bodyPr>
          <a:lstStyle>
            <a:defPPr>
              <a:defRPr lang="en-US"/>
            </a:defPPr>
            <a:lvl1pPr fontAlgn="base">
              <a:spcBef>
                <a:spcPct val="50000"/>
              </a:spcBef>
              <a:spcAft>
                <a:spcPct val="0"/>
              </a:spcAft>
              <a:defRPr sz="1200" b="1">
                <a:ea typeface="ＭＳ Ｐゴシック" pitchFamily="34" charset="-128"/>
              </a:defRPr>
            </a:lvl1pPr>
          </a:lstStyle>
          <a:p>
            <a:pPr>
              <a:spcBef>
                <a:spcPts val="0"/>
              </a:spcBef>
            </a:pPr>
            <a:r>
              <a:rPr lang="en-US" dirty="0">
                <a:solidFill>
                  <a:srgbClr val="00002D"/>
                </a:solidFill>
              </a:rPr>
              <a:t>About this element: </a:t>
            </a:r>
          </a:p>
          <a:p>
            <a:pPr marL="146304" indent="-146304">
              <a:spcBef>
                <a:spcPts val="0"/>
              </a:spcBef>
              <a:buFont typeface="Arial" panose="020B0604020202020204" pitchFamily="34" charset="0"/>
              <a:buChar char="•"/>
            </a:pPr>
            <a:r>
              <a:rPr lang="en-US" b="0" dirty="0">
                <a:solidFill>
                  <a:srgbClr val="00002D"/>
                </a:solidFill>
              </a:rPr>
              <a:t>A hierarchical structure depicting the division of responsibilities across levels of HR transformation governance. </a:t>
            </a:r>
          </a:p>
          <a:p>
            <a:pPr marL="146304" indent="-146304">
              <a:spcBef>
                <a:spcPts val="0"/>
              </a:spcBef>
              <a:buFont typeface="Arial" panose="020B0604020202020204" pitchFamily="34" charset="0"/>
              <a:buChar char="•"/>
            </a:pPr>
            <a:r>
              <a:rPr lang="en-US" b="0" dirty="0">
                <a:solidFill>
                  <a:srgbClr val="00002D"/>
                </a:solidFill>
              </a:rPr>
              <a:t>Clear escalation criteria promotes transparency, coordination and accountability throughout the transformation.</a:t>
            </a:r>
            <a:endParaRPr lang="en-US" altLang="en-US" b="0" dirty="0">
              <a:solidFill>
                <a:srgbClr val="00002D"/>
              </a:solidFill>
            </a:endParaRPr>
          </a:p>
        </p:txBody>
      </p:sp>
      <p:sp>
        <p:nvSpPr>
          <p:cNvPr id="14" name="TextBox 13">
            <a:extLst>
              <a:ext uri="{FF2B5EF4-FFF2-40B4-BE49-F238E27FC236}">
                <a16:creationId xmlns:a16="http://schemas.microsoft.com/office/drawing/2014/main" id="{B7244F7A-5470-C0A0-2447-EDBFD052E35D}"/>
              </a:ext>
            </a:extLst>
          </p:cNvPr>
          <p:cNvSpPr txBox="1"/>
          <p:nvPr/>
        </p:nvSpPr>
        <p:spPr>
          <a:xfrm>
            <a:off x="457201" y="2041524"/>
            <a:ext cx="11274551" cy="369332"/>
          </a:xfrm>
          <a:prstGeom prst="rect">
            <a:avLst/>
          </a:prstGeom>
          <a:solidFill>
            <a:srgbClr val="B8DEFF"/>
          </a:solidFill>
          <a:ln w="19050">
            <a:solidFill>
              <a:srgbClr val="B8DEFF"/>
            </a:solidFill>
          </a:ln>
        </p:spPr>
        <p:txBody>
          <a:bodyPr wrap="square" lIns="137160" tIns="91440" rIns="137160" bIns="91440" rtlCol="0">
            <a:spAutoFit/>
          </a:bodyPr>
          <a:lstStyle/>
          <a:p>
            <a:pPr marL="1203325" indent="-1203325"/>
            <a:r>
              <a:rPr lang="en-US" sz="1200" b="1" dirty="0">
                <a:solidFill>
                  <a:srgbClr val="00002D"/>
                </a:solidFill>
              </a:rPr>
              <a:t>Example:</a:t>
            </a:r>
            <a:endParaRPr lang="en-US" sz="1200" b="1" i="1" dirty="0">
              <a:solidFill>
                <a:srgbClr val="00002D"/>
              </a:solidFill>
              <a:ea typeface="Calibri" panose="020F0502020204030204" pitchFamily="34" charset="0"/>
              <a:cs typeface="Calibri" panose="020F0502020204030204" pitchFamily="34" charset="0"/>
            </a:endParaRPr>
          </a:p>
        </p:txBody>
      </p:sp>
      <p:graphicFrame>
        <p:nvGraphicFramePr>
          <p:cNvPr id="16" name="Table 15">
            <a:extLst>
              <a:ext uri="{FF2B5EF4-FFF2-40B4-BE49-F238E27FC236}">
                <a16:creationId xmlns:a16="http://schemas.microsoft.com/office/drawing/2014/main" id="{7D9597D6-E112-E8FE-E643-3F11D688982F}"/>
              </a:ext>
            </a:extLst>
          </p:cNvPr>
          <p:cNvGraphicFramePr>
            <a:graphicFrameLocks noGrp="1"/>
          </p:cNvGraphicFramePr>
          <p:nvPr>
            <p:extLst>
              <p:ext uri="{D42A27DB-BD31-4B8C-83A1-F6EECF244321}">
                <p14:modId xmlns:p14="http://schemas.microsoft.com/office/powerpoint/2010/main" val="3431156348"/>
              </p:ext>
            </p:extLst>
          </p:nvPr>
        </p:nvGraphicFramePr>
        <p:xfrm>
          <a:off x="457201" y="2765364"/>
          <a:ext cx="11274550" cy="2590800"/>
        </p:xfrm>
        <a:graphic>
          <a:graphicData uri="http://schemas.openxmlformats.org/drawingml/2006/table">
            <a:tbl>
              <a:tblPr firstRow="1" bandRow="1">
                <a:tableStyleId>{69012ECD-51FC-41F1-AA8D-1B2483CD663E}</a:tableStyleId>
              </a:tblPr>
              <a:tblGrid>
                <a:gridCol w="1950012">
                  <a:extLst>
                    <a:ext uri="{9D8B030D-6E8A-4147-A177-3AD203B41FA5}">
                      <a16:colId xmlns:a16="http://schemas.microsoft.com/office/drawing/2014/main" val="1057672281"/>
                    </a:ext>
                  </a:extLst>
                </a:gridCol>
                <a:gridCol w="4662269">
                  <a:extLst>
                    <a:ext uri="{9D8B030D-6E8A-4147-A177-3AD203B41FA5}">
                      <a16:colId xmlns:a16="http://schemas.microsoft.com/office/drawing/2014/main" val="108878339"/>
                    </a:ext>
                  </a:extLst>
                </a:gridCol>
                <a:gridCol w="4662269">
                  <a:extLst>
                    <a:ext uri="{9D8B030D-6E8A-4147-A177-3AD203B41FA5}">
                      <a16:colId xmlns:a16="http://schemas.microsoft.com/office/drawing/2014/main" val="3587616800"/>
                    </a:ext>
                  </a:extLst>
                </a:gridCol>
              </a:tblGrid>
              <a:tr h="20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B8DEFF"/>
                        </a:solidFill>
                      </a:endParaRP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pPr>
                      <a:r>
                        <a:rPr lang="en-US" sz="1400" b="1" dirty="0">
                          <a:solidFill>
                            <a:schemeClr val="bg1"/>
                          </a:solidFill>
                        </a:rPr>
                        <a:t>Key responsibilities </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69"/>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chemeClr val="bg1"/>
                          </a:solidFill>
                        </a:rPr>
                        <a:t>Escalation criteria</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69"/>
                    </a:solidFill>
                  </a:tcPr>
                </a:tc>
                <a:extLst>
                  <a:ext uri="{0D108BD9-81ED-4DB2-BD59-A6C34878D82A}">
                    <a16:rowId xmlns:a16="http://schemas.microsoft.com/office/drawing/2014/main" val="408995544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rgbClr val="B8DEFF"/>
                          </a:solidFill>
                        </a:rPr>
                        <a:t>CHRO</a:t>
                      </a: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869"/>
                    </a:solidFill>
                  </a:tcPr>
                </a:tc>
                <a:tc>
                  <a:txBody>
                    <a:bodyPr/>
                    <a:lstStyle/>
                    <a:p>
                      <a:pPr marL="146304" indent="-146304">
                        <a:lnSpc>
                          <a:spcPct val="100000"/>
                        </a:lnSpc>
                        <a:spcBef>
                          <a:spcPts val="0"/>
                        </a:spcBef>
                        <a:buFont typeface="Arial" panose="020B0604020202020204" pitchFamily="34" charset="0"/>
                        <a:buChar char="•"/>
                      </a:pPr>
                      <a:r>
                        <a:rPr lang="en-US" sz="1200" dirty="0"/>
                        <a:t>Create and champion the transformation plan</a:t>
                      </a:r>
                    </a:p>
                    <a:p>
                      <a:pPr marL="146304" indent="-146304">
                        <a:lnSpc>
                          <a:spcPct val="100000"/>
                        </a:lnSpc>
                        <a:spcBef>
                          <a:spcPts val="0"/>
                        </a:spcBef>
                        <a:buFont typeface="Arial" panose="020B0604020202020204" pitchFamily="34" charset="0"/>
                        <a:buChar char="•"/>
                      </a:pPr>
                      <a:r>
                        <a:rPr lang="en-US" sz="1200" dirty="0" err="1"/>
                        <a:t>Xxxxx</a:t>
                      </a:r>
                      <a:endParaRPr lang="en-US" sz="1200" dirty="0"/>
                    </a:p>
                    <a:p>
                      <a:pPr marL="146304" indent="-146304">
                        <a:lnSpc>
                          <a:spcPct val="100000"/>
                        </a:lnSpc>
                        <a:spcBef>
                          <a:spcPts val="0"/>
                        </a:spcBef>
                        <a:buFont typeface="Arial" panose="020B0604020202020204" pitchFamily="34" charset="0"/>
                        <a:buChar char="•"/>
                      </a:pPr>
                      <a:r>
                        <a:rPr lang="en-US" sz="1200" dirty="0" err="1"/>
                        <a:t>Xxxxx</a:t>
                      </a:r>
                      <a:endParaRPr lang="en-US" sz="1200" b="0" dirty="0">
                        <a:solidFill>
                          <a:srgbClr val="00002D"/>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146304" indent="-146304" algn="l">
                        <a:spcBef>
                          <a:spcPts val="0"/>
                        </a:spcBef>
                        <a:buFont typeface="Arial" panose="020B0604020202020204" pitchFamily="34" charset="0"/>
                        <a:buChar char="•"/>
                      </a:pPr>
                      <a:r>
                        <a:rPr lang="en-US" sz="1200" dirty="0"/>
                        <a:t>Misalignment between transformation strategy and business strategy</a:t>
                      </a:r>
                    </a:p>
                    <a:p>
                      <a:pPr marL="146304" indent="-146304" algn="l">
                        <a:spcBef>
                          <a:spcPts val="0"/>
                        </a:spcBef>
                        <a:buFont typeface="Arial" panose="020B0604020202020204" pitchFamily="34" charset="0"/>
                        <a:buChar char="•"/>
                      </a:pPr>
                      <a:r>
                        <a:rPr lang="en-US" sz="1200" dirty="0" err="1"/>
                        <a:t>Xxxxx</a:t>
                      </a:r>
                      <a:endParaRPr lang="en-US" sz="1200" dirty="0"/>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35693311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rgbClr val="B8DEFF"/>
                          </a:solidFill>
                        </a:rPr>
                        <a:t>HR leadership team</a:t>
                      </a: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869"/>
                    </a:solidFill>
                  </a:tcPr>
                </a:tc>
                <a:tc>
                  <a:txBody>
                    <a:bodyPr/>
                    <a:lstStyle/>
                    <a:p>
                      <a:pPr marL="146304" indent="-146304" algn="l">
                        <a:spcBef>
                          <a:spcPts val="0"/>
                        </a:spcBef>
                        <a:buFont typeface="Arial" panose="020B0604020202020204" pitchFamily="34" charset="0"/>
                        <a:buChar char="•"/>
                      </a:pPr>
                      <a:r>
                        <a:rPr lang="en-US" sz="1200" dirty="0"/>
                        <a:t>Support CHRO in transformation plan creation</a:t>
                      </a:r>
                    </a:p>
                    <a:p>
                      <a:pPr marL="146304" indent="-146304" algn="l">
                        <a:spcBef>
                          <a:spcPts val="0"/>
                        </a:spcBef>
                        <a:buFont typeface="Arial" panose="020B0604020202020204" pitchFamily="34" charset="0"/>
                        <a:buChar char="•"/>
                      </a:pPr>
                      <a:r>
                        <a:rPr lang="en-US" sz="1200" dirty="0" err="1"/>
                        <a:t>Xxxxx</a:t>
                      </a:r>
                      <a:endParaRPr lang="en-US" sz="1200" dirty="0"/>
                    </a:p>
                    <a:p>
                      <a:pPr marL="146304" indent="-146304" algn="l">
                        <a:spcBef>
                          <a:spcPts val="0"/>
                        </a:spcBef>
                        <a:buFont typeface="Arial" panose="020B0604020202020204" pitchFamily="34" charset="0"/>
                        <a:buChar char="•"/>
                      </a:pPr>
                      <a:r>
                        <a:rPr lang="en-US" sz="1200" dirty="0" err="1"/>
                        <a:t>Xxxxx</a:t>
                      </a:r>
                      <a:endParaRPr lang="en-US" sz="1200" dirty="0">
                        <a:solidFill>
                          <a:schemeClr val="tx1"/>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46304" indent="-146304" algn="l">
                        <a:spcBef>
                          <a:spcPts val="0"/>
                        </a:spcBef>
                        <a:buFont typeface="Arial" panose="020B0604020202020204" pitchFamily="34" charset="0"/>
                        <a:buChar char="•"/>
                      </a:pPr>
                      <a:r>
                        <a:rPr lang="en-US" sz="1200" dirty="0"/>
                        <a:t>Predetermined timeline delay (e.g., one month in red on project dashboard) </a:t>
                      </a:r>
                    </a:p>
                    <a:p>
                      <a:pPr marL="146304" indent="-146304">
                        <a:spcBef>
                          <a:spcPts val="0"/>
                        </a:spcBef>
                        <a:buFont typeface="Arial" panose="020B0604020202020204" pitchFamily="34" charset="0"/>
                        <a:buChar char="•"/>
                      </a:pPr>
                      <a:r>
                        <a:rPr lang="en-US" sz="1200" dirty="0" err="1"/>
                        <a:t>Xxxxx</a:t>
                      </a:r>
                      <a:endParaRPr lang="en-US" sz="1200" dirty="0"/>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40915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rgbClr val="B8DEFF"/>
                          </a:solidFill>
                        </a:rPr>
                        <a:t>HR team</a:t>
                      </a:r>
                    </a:p>
                  </a:txBody>
                  <a:tcPr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2869"/>
                    </a:solidFill>
                  </a:tcPr>
                </a:tc>
                <a:tc>
                  <a:txBody>
                    <a:bodyPr/>
                    <a:lstStyle/>
                    <a:p>
                      <a:pPr marL="146304" indent="-146304" algn="l">
                        <a:spcBef>
                          <a:spcPts val="0"/>
                        </a:spcBef>
                        <a:buFont typeface="Arial" panose="020B0604020202020204" pitchFamily="34" charset="0"/>
                        <a:buChar char="•"/>
                      </a:pPr>
                      <a:r>
                        <a:rPr lang="en-US" sz="1200" dirty="0"/>
                        <a:t>Execute transformation initiatives according to the plan</a:t>
                      </a:r>
                    </a:p>
                    <a:p>
                      <a:pPr marL="146304" indent="-146304" algn="l">
                        <a:spcBef>
                          <a:spcPts val="0"/>
                        </a:spcBef>
                        <a:buFont typeface="Arial" panose="020B0604020202020204" pitchFamily="34" charset="0"/>
                        <a:buChar char="•"/>
                      </a:pPr>
                      <a:r>
                        <a:rPr lang="en-US" sz="1200" dirty="0" err="1"/>
                        <a:t>Xxxxx</a:t>
                      </a:r>
                      <a:endParaRPr lang="en-US" sz="1200" dirty="0"/>
                    </a:p>
                    <a:p>
                      <a:pPr marL="146304" indent="-146304" algn="l">
                        <a:spcBef>
                          <a:spcPts val="0"/>
                        </a:spcBef>
                        <a:buFont typeface="Arial" panose="020B0604020202020204" pitchFamily="34" charset="0"/>
                        <a:buChar char="•"/>
                      </a:pPr>
                      <a:r>
                        <a:rPr lang="en-US" sz="1200" dirty="0" err="1"/>
                        <a:t>Xxxxx</a:t>
                      </a:r>
                      <a:endParaRPr lang="en-US" sz="1200" dirty="0">
                        <a:solidFill>
                          <a:schemeClr val="tx1"/>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tc>
                  <a:txBody>
                    <a:bodyPr/>
                    <a:lstStyle/>
                    <a:p>
                      <a:pPr marL="146304" indent="-146304" algn="l">
                        <a:spcBef>
                          <a:spcPts val="0"/>
                        </a:spcBef>
                        <a:buFont typeface="Arial" panose="020B0604020202020204" pitchFamily="34" charset="0"/>
                        <a:buChar char="•"/>
                      </a:pPr>
                      <a:r>
                        <a:rPr lang="en-US" sz="1200" dirty="0"/>
                        <a:t>Predetermined timeline delay (e.g., two months in yellow on project dashboard)</a:t>
                      </a:r>
                    </a:p>
                    <a:p>
                      <a:pPr marL="146304" indent="-146304" algn="l">
                        <a:spcBef>
                          <a:spcPts val="0"/>
                        </a:spcBef>
                        <a:buFont typeface="Arial" panose="020B0604020202020204" pitchFamily="34" charset="0"/>
                        <a:buChar char="•"/>
                      </a:pPr>
                      <a:r>
                        <a:rPr lang="en-US" sz="1200" dirty="0" err="1"/>
                        <a:t>Xxxxx</a:t>
                      </a:r>
                      <a:endParaRPr lang="en-US" sz="1200" dirty="0"/>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0F1FF"/>
                    </a:solidFill>
                  </a:tcPr>
                </a:tc>
                <a:extLst>
                  <a:ext uri="{0D108BD9-81ED-4DB2-BD59-A6C34878D82A}">
                    <a16:rowId xmlns:a16="http://schemas.microsoft.com/office/drawing/2014/main" val="56941925"/>
                  </a:ext>
                </a:extLst>
              </a:tr>
            </a:tbl>
          </a:graphicData>
        </a:graphic>
      </p:graphicFrame>
      <p:pic>
        <p:nvPicPr>
          <p:cNvPr id="6" name="Graphic 42">
            <a:extLst>
              <a:ext uri="{FF2B5EF4-FFF2-40B4-BE49-F238E27FC236}">
                <a16:creationId xmlns:a16="http://schemas.microsoft.com/office/drawing/2014/main" id="{8752425B-543E-80FE-EDA7-11B99E49B3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443" y="156875"/>
            <a:ext cx="384067" cy="298719"/>
          </a:xfrm>
          <a:prstGeom prst="rect">
            <a:avLst/>
          </a:prstGeom>
        </p:spPr>
      </p:pic>
    </p:spTree>
    <p:extLst>
      <p:ext uri="{BB962C8B-B14F-4D97-AF65-F5344CB8AC3E}">
        <p14:creationId xmlns:p14="http://schemas.microsoft.com/office/powerpoint/2010/main" val="2238011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hite bkgrnd master">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cap="flat" cmpd="sng">
          <a:solidFill>
            <a:srgbClr val="707996"/>
          </a:solidFill>
          <a:prstDash val="solid"/>
          <a:round/>
          <a:headEnd type="none" w="lg" len="med"/>
          <a:tailEnd type="none" w="lg" len="med"/>
        </a:ln>
      </a:spPr>
      <a:bodyPr/>
      <a:lstStyle/>
    </a:lnDef>
    <a:txDef>
      <a:spPr>
        <a:noFill/>
      </a:spPr>
      <a:bodyPr wrap="square" lIns="0" rIns="0" rtlCol="0">
        <a:spAutoFit/>
      </a:bodyPr>
      <a:lstStyle>
        <a:defPPr algn="l">
          <a:spcBef>
            <a:spcPts val="600"/>
          </a:spcBef>
          <a:defRPr sz="2000"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pptx" id="{E98AE31B-B112-49CF-B482-9AEA54637C21}" vid="{7DC2F7C5-4212-499A-8938-7F1C905D9B0C}"/>
    </a:ext>
  </a:extLst>
</a:theme>
</file>

<file path=ppt/theme/theme2.xml><?xml version="1.0" encoding="utf-8"?>
<a:theme xmlns:a="http://schemas.openxmlformats.org/drawingml/2006/main" name="Blue bkgrnd master">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cap="flat" cmpd="sng">
          <a:solidFill>
            <a:srgbClr val="1F96FF"/>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pptx" id="{E98AE31B-B112-49CF-B482-9AEA54637C21}" vid="{5CA4E5F3-A8CB-45F4-AB46-98C6DE062198}"/>
    </a:ext>
  </a:extLst>
</a:theme>
</file>

<file path=ppt/theme/theme3.xml><?xml version="1.0" encoding="utf-8"?>
<a:theme xmlns:a="http://schemas.openxmlformats.org/drawingml/2006/main" name="Crystal bkgrnd master">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cap="flat" cmpd="sng">
          <a:solidFill>
            <a:srgbClr val="707996"/>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artner Blue">
      <a:srgbClr val="002869"/>
    </a:custClr>
    <a:custClr name="Cobalt">
      <a:srgbClr val="0057AF"/>
    </a:custClr>
    <a:custClr name="Opal">
      <a:srgbClr val="1F96FF"/>
    </a:custClr>
    <a:custClr name="Sapphire">
      <a:srgbClr val="167ACB"/>
    </a:custClr>
    <a:custClr name="Topaz">
      <a:srgbClr val="4C8CD2"/>
    </a:custClr>
    <a:custClr name="White">
      <a:srgbClr val="FFFFFF"/>
    </a:custClr>
    <a:custClr name="Moonstone">
      <a:srgbClr val="B8DEFF"/>
    </a:custClr>
    <a:custClr name="Sunstone">
      <a:srgbClr val="E36135"/>
    </a:custClr>
    <a:custClr name="Onyx">
      <a:srgbClr val="00002D"/>
    </a:custClr>
    <a:custClr name="Error Red">
      <a:srgbClr val="DE0A01"/>
    </a:custClr>
    <a:custClr name="Granite">
      <a:srgbClr val="5A798C"/>
    </a:custClr>
    <a:custClr name="Amethyst">
      <a:srgbClr val="9673BE"/>
    </a:custClr>
    <a:custClr name="Lapis">
      <a:srgbClr val="6872B6"/>
    </a:custClr>
    <a:custClr name="Aquamarine">
      <a:srgbClr val="3C92B5"/>
    </a:custClr>
    <a:custClr name="Emerald">
      <a:srgbClr val="0A8F74"/>
    </a:custClr>
    <a:custClr name="White">
      <a:srgbClr val="FFFFFF"/>
    </a:custClr>
    <a:custClr name="Crystal">
      <a:srgbClr val="E0F1FF"/>
    </a:custClr>
    <a:custClr name="Border Gray">
      <a:srgbClr val="707996"/>
    </a:custClr>
    <a:custClr name="White">
      <a:srgbClr val="FFFFFF"/>
    </a:custClr>
    <a:custClr name="Warning Yellow">
      <a:srgbClr val="F5AB23"/>
    </a:custClr>
    <a:custClr name="Jade">
      <a:srgbClr val="589384"/>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uccess Green">
      <a:srgbClr val="00A76D"/>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Link Blue">
      <a:srgbClr val="006AC7"/>
    </a:custClr>
  </a:custClrLst>
  <a:extLst>
    <a:ext uri="{05A4C25C-085E-4340-85A3-A5531E510DB2}">
      <thm15:themeFamily xmlns:thm15="http://schemas.microsoft.com/office/thememl/2012/main" name="2026_Corporate_Template.pptx" id="{E98AE31B-B112-49CF-B482-9AEA54637C21}" vid="{03104057-B01F-4CAB-8746-A894CF2889EF}"/>
    </a:ext>
  </a:extLst>
</a:theme>
</file>

<file path=ppt/theme/theme4.xml><?xml version="1.0" encoding="utf-8"?>
<a:theme xmlns:a="http://schemas.openxmlformats.org/drawingml/2006/main" name="Office Theme">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2026 Brand">
      <a:dk1>
        <a:srgbClr val="000000"/>
      </a:dk1>
      <a:lt1>
        <a:srgbClr val="FFFFFF"/>
      </a:lt1>
      <a:dk2>
        <a:srgbClr val="002869"/>
      </a:dk2>
      <a:lt2>
        <a:srgbClr val="FFFFFF"/>
      </a:lt2>
      <a:accent1>
        <a:srgbClr val="002869"/>
      </a:accent1>
      <a:accent2>
        <a:srgbClr val="0057AF"/>
      </a:accent2>
      <a:accent3>
        <a:srgbClr val="1F96FF"/>
      </a:accent3>
      <a:accent4>
        <a:srgbClr val="167ACB"/>
      </a:accent4>
      <a:accent5>
        <a:srgbClr val="4C8CD2"/>
      </a:accent5>
      <a:accent6>
        <a:srgbClr val="5A798C"/>
      </a:accent6>
      <a:hlink>
        <a:srgbClr val="006AC7"/>
      </a:hlink>
      <a:folHlink>
        <a:srgbClr val="003569"/>
      </a:folHlink>
    </a:clrScheme>
    <a:fontScheme name="Gartner Sans">
      <a:majorFont>
        <a:latin typeface="Gartner Sans Semibold"/>
        <a:ea typeface=""/>
        <a:cs typeface=""/>
      </a:majorFont>
      <a:minorFont>
        <a:latin typeface="Gartn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30AA2AC575164287BA5272BAAD0808" ma:contentTypeVersion="15" ma:contentTypeDescription="Create a new document." ma:contentTypeScope="" ma:versionID="0a8513828635c1158b631083c4335575">
  <xsd:schema xmlns:xsd="http://www.w3.org/2001/XMLSchema" xmlns:xs="http://www.w3.org/2001/XMLSchema" xmlns:p="http://schemas.microsoft.com/office/2006/metadata/properties" xmlns:ns3="9fea827c-41b6-4d18-96b9-6298a8eb3a95" xmlns:ns4="7e816e05-20bc-48d7-ba97-0bee27316986" targetNamespace="http://schemas.microsoft.com/office/2006/metadata/properties" ma:root="true" ma:fieldsID="0b37c164d2d51176cfd2c627dd14ccd6" ns3:_="" ns4:_="">
    <xsd:import namespace="9fea827c-41b6-4d18-96b9-6298a8eb3a95"/>
    <xsd:import namespace="7e816e05-20bc-48d7-ba97-0bee2731698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a827c-41b6-4d18-96b9-6298a8eb3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816e05-20bc-48d7-ba97-0bee273169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fea827c-41b6-4d18-96b9-6298a8eb3a95" xsi:nil="true"/>
  </documentManagement>
</p:properties>
</file>

<file path=customXml/itemProps1.xml><?xml version="1.0" encoding="utf-8"?>
<ds:datastoreItem xmlns:ds="http://schemas.openxmlformats.org/officeDocument/2006/customXml" ds:itemID="{DD58161F-F219-4A24-851A-E0789092BA88}">
  <ds:schemaRefs>
    <ds:schemaRef ds:uri="http://schemas.microsoft.com/sharepoint/v3/contenttype/forms"/>
  </ds:schemaRefs>
</ds:datastoreItem>
</file>

<file path=customXml/itemProps2.xml><?xml version="1.0" encoding="utf-8"?>
<ds:datastoreItem xmlns:ds="http://schemas.openxmlformats.org/officeDocument/2006/customXml" ds:itemID="{A4433E10-89FD-402C-B861-A0DED20AF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a827c-41b6-4d18-96b9-6298a8eb3a95"/>
    <ds:schemaRef ds:uri="7e816e05-20bc-48d7-ba97-0bee27316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9EAD55-449F-4D7E-ADE7-D5D587B8A89C}">
  <ds:schemaRefs>
    <ds:schemaRef ds:uri="9fea827c-41b6-4d18-96b9-6298a8eb3a95"/>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7e816e05-20bc-48d7-ba97-0bee2731698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White bkgrnd master</Template>
  <TotalTime>3184</TotalTime>
  <Words>2070</Words>
  <Application>Microsoft Office PowerPoint</Application>
  <PresentationFormat>Widescreen</PresentationFormat>
  <Paragraphs>327</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Calibri</vt:lpstr>
      <vt:lpstr>Arial</vt:lpstr>
      <vt:lpstr>Gartner Sans</vt:lpstr>
      <vt:lpstr>Gartner Sans Semibold</vt:lpstr>
      <vt:lpstr>Gartner Sans Var Light</vt:lpstr>
      <vt:lpstr>Gartner Sans Medium</vt:lpstr>
      <vt:lpstr>White bkgrnd master</vt:lpstr>
      <vt:lpstr>Blue bkgrnd master</vt:lpstr>
      <vt:lpstr>Crystal bkgrnd master</vt:lpstr>
      <vt:lpstr>CHRO Guide for HR Transformation</vt:lpstr>
      <vt:lpstr>Areas of HR’s new transformation capability</vt:lpstr>
      <vt:lpstr>10 elements of an effective HR transformation plan</vt:lpstr>
      <vt:lpstr>1. Vision</vt:lpstr>
      <vt:lpstr>2. Urgency drivers</vt:lpstr>
      <vt:lpstr>3. Scope</vt:lpstr>
      <vt:lpstr>4. Strategy</vt:lpstr>
      <vt:lpstr>5. Priorities</vt:lpstr>
      <vt:lpstr>6. Governance structure</vt:lpstr>
      <vt:lpstr>7. Other major stakeholders</vt:lpstr>
      <vt:lpstr>8. Success measures</vt:lpstr>
      <vt:lpstr>9. Timeline</vt:lpstr>
      <vt:lpstr>10. Communication plan</vt:lpstr>
      <vt:lpstr>Trusted insights, tailored guidance and execution tools backed by 25,000+ annual CHRO conversations, 200+ HR experts and dozens of quantitative studies</vt:lpstr>
      <vt:lpstr>Connect with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Steph Mullins</dc:creator>
  <cp:keywords/>
  <dc:description/>
  <cp:lastModifiedBy>Raegan Callahan</cp:lastModifiedBy>
  <cp:revision>32</cp:revision>
  <dcterms:created xsi:type="dcterms:W3CDTF">2026-01-29T20:14:40Z</dcterms:created>
  <dcterms:modified xsi:type="dcterms:W3CDTF">2026-02-12T17:37:57Z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0x010100C430AA2AC575164287BA5272BAAD0808</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dlc_DocIdItemGuid">
    <vt:lpwstr>9c3b0525-b494-4153-af86-bbb948020a62</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