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44" r:id="rId1"/>
    <p:sldMasterId id="2147483794" r:id="rId2"/>
    <p:sldMasterId id="2147483814" r:id="rId3"/>
    <p:sldMasterId id="2147483854" r:id="rId4"/>
  </p:sldMasterIdLst>
  <p:notesMasterIdLst>
    <p:notesMasterId r:id="rId12"/>
  </p:notesMasterIdLst>
  <p:handoutMasterIdLst>
    <p:handoutMasterId r:id="rId13"/>
  </p:handoutMasterIdLst>
  <p:sldIdLst>
    <p:sldId id="380" r:id="rId5"/>
    <p:sldId id="410" r:id="rId6"/>
    <p:sldId id="411" r:id="rId7"/>
    <p:sldId id="412" r:id="rId8"/>
    <p:sldId id="413" r:id="rId9"/>
    <p:sldId id="423" r:id="rId10"/>
    <p:sldId id="424" r:id="rId11"/>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fferty,Charles" initials="R" lastIdx="3" clrIdx="0">
    <p:extLst>
      <p:ext uri="{19B8F6BF-5375-455C-9EA6-DF929625EA0E}">
        <p15:presenceInfo xmlns:p15="http://schemas.microsoft.com/office/powerpoint/2012/main" userId="S-1-5-21-802951002-2094223479-794563710-77561" providerId="AD"/>
      </p:ext>
    </p:extLst>
  </p:cmAuthor>
  <p:cmAuthor id="2" name="Elkin,Noah" initials="E" lastIdx="4" clrIdx="1">
    <p:extLst>
      <p:ext uri="{19B8F6BF-5375-455C-9EA6-DF929625EA0E}">
        <p15:presenceInfo xmlns:p15="http://schemas.microsoft.com/office/powerpoint/2012/main" userId="S::Noah.Elkin@gartner.com::c148ff02-d2fa-4c7d-ad17-04c0d76acad9" providerId="AD"/>
      </p:ext>
    </p:extLst>
  </p:cmAuthor>
  <p:cmAuthor id="3" name="Winstead-Derlega,Ann" initials="W" lastIdx="2" clrIdx="2">
    <p:extLst>
      <p:ext uri="{19B8F6BF-5375-455C-9EA6-DF929625EA0E}">
        <p15:presenceInfo xmlns:p15="http://schemas.microsoft.com/office/powerpoint/2012/main" userId="S-1-5-21-802951002-2094223479-794563710-2371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486F"/>
    <a:srgbClr val="355578"/>
    <a:srgbClr val="8E0000"/>
    <a:srgbClr val="0052D7"/>
    <a:srgbClr val="F4F4F4"/>
    <a:srgbClr val="172A54"/>
    <a:srgbClr val="6E7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88324" autoAdjust="0"/>
  </p:normalViewPr>
  <p:slideViewPr>
    <p:cSldViewPr snapToGrid="0">
      <p:cViewPr varScale="1">
        <p:scale>
          <a:sx n="90" d="100"/>
          <a:sy n="90" d="100"/>
        </p:scale>
        <p:origin x="224" y="672"/>
      </p:cViewPr>
      <p:guideLst/>
    </p:cSldViewPr>
  </p:slideViewPr>
  <p:outlineViewPr>
    <p:cViewPr>
      <p:scale>
        <a:sx n="33" d="100"/>
        <a:sy n="33" d="100"/>
      </p:scale>
      <p:origin x="0" y="-6972"/>
    </p:cViewPr>
  </p:outlineViewPr>
  <p:notesTextViewPr>
    <p:cViewPr>
      <p:scale>
        <a:sx n="75" d="100"/>
        <a:sy n="75" d="100"/>
      </p:scale>
      <p:origin x="0" y="0"/>
    </p:cViewPr>
  </p:notesTextViewPr>
  <p:sorterViewPr>
    <p:cViewPr varScale="1">
      <p:scale>
        <a:sx n="100" d="100"/>
        <a:sy n="100" d="100"/>
      </p:scale>
      <p:origin x="0" y="0"/>
    </p:cViewPr>
  </p:sorterViewPr>
  <p:notesViewPr>
    <p:cSldViewPr snapToGrid="0">
      <p:cViewPr>
        <p:scale>
          <a:sx n="160" d="100"/>
          <a:sy n="160" d="100"/>
        </p:scale>
        <p:origin x="1027" y="-54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E8F3FD-8012-4C7C-BCFB-C23E18FC275E}" type="datetimeFigureOut">
              <a:rPr lang="en-US" smtClean="0"/>
              <a:t>3/26/19</a:t>
            </a:fld>
            <a:endParaRPr lang="en-US" dirty="0"/>
          </a:p>
        </p:txBody>
      </p:sp>
      <p:sp>
        <p:nvSpPr>
          <p:cNvPr id="6" name="TextBox 5"/>
          <p:cNvSpPr txBox="1"/>
          <p:nvPr/>
        </p:nvSpPr>
        <p:spPr>
          <a:xfrm>
            <a:off x="164123" y="8858218"/>
            <a:ext cx="6459416" cy="215444"/>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700" smtClean="0">
                <a:solidFill>
                  <a:srgbClr val="979D9D"/>
                </a:solidFill>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700" dirty="0">
                <a:solidFill>
                  <a:srgbClr val="979D9D"/>
                </a:solidFill>
              </a:rPr>
              <a:t>	© 2018 Gartner, Inc. and/or its affiliates. All rights reserved. Gartner is a registered trademark of Gartner, Inc. and its affiliates.</a:t>
            </a:r>
            <a:br>
              <a:rPr lang="en-US" sz="700" dirty="0">
                <a:solidFill>
                  <a:srgbClr val="979D9D"/>
                </a:solidFill>
              </a:rPr>
            </a:br>
            <a:r>
              <a:rPr lang="en-US" sz="700" b="1" dirty="0">
                <a:solidFill>
                  <a:srgbClr val="979D9D"/>
                </a:solidFill>
              </a:rPr>
              <a:t>INTERNAL — FOR INTERNAL USE ONLY or RESTRICTED [CHOSE ONE – DELETE AS APPROPRIATE] </a:t>
            </a:r>
            <a:r>
              <a:rPr lang="en-US" sz="700" b="0" baseline="0" dirty="0">
                <a:solidFill>
                  <a:srgbClr val="979D9D"/>
                </a:solidFill>
              </a:rPr>
              <a:t>| </a:t>
            </a:r>
            <a:r>
              <a:rPr lang="en-US" sz="700" dirty="0">
                <a:solidFill>
                  <a:srgbClr val="979D9D"/>
                </a:solidFill>
              </a:rPr>
              <a:t>Version X.X  Last updated [insert date format: DD Month YYYY]</a:t>
            </a:r>
          </a:p>
        </p:txBody>
      </p:sp>
    </p:spTree>
    <p:extLst>
      <p:ext uri="{BB962C8B-B14F-4D97-AF65-F5344CB8AC3E}">
        <p14:creationId xmlns:p14="http://schemas.microsoft.com/office/powerpoint/2010/main" val="10234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031633" y="712472"/>
            <a:ext cx="4794738" cy="2697041"/>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42371" y="3592535"/>
            <a:ext cx="6373258" cy="523481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p:cNvSpPr txBox="1"/>
          <p:nvPr/>
        </p:nvSpPr>
        <p:spPr>
          <a:xfrm rot="16200000">
            <a:off x="-1050931" y="1977711"/>
            <a:ext cx="2725105" cy="138499"/>
          </a:xfrm>
          <a:prstGeom prst="rect">
            <a:avLst/>
          </a:prstGeom>
          <a:noFill/>
        </p:spPr>
        <p:txBody>
          <a:bodyPr wrap="none" lIns="0" tIns="0" rIns="0" bIns="0" rtlCol="0" anchor="ctr">
            <a:spAutoFit/>
          </a:bodyPr>
          <a:lstStyle/>
          <a:p>
            <a:pPr algn="ctr">
              <a:spcBef>
                <a:spcPts val="0"/>
              </a:spcBef>
              <a:spcAft>
                <a:spcPts val="0"/>
              </a:spcAft>
            </a:pPr>
            <a:r>
              <a:rPr lang="en-US" sz="900" kern="1200" spc="100" baseline="0" dirty="0">
                <a:solidFill>
                  <a:srgbClr val="CDCDCD"/>
                </a:solidFill>
                <a:effectLst/>
              </a:rPr>
              <a:t>— NOT FOR EXTERNAL DISTRIBUTION —</a:t>
            </a:r>
            <a:endParaRPr lang="en-US" sz="900" spc="100" baseline="0" dirty="0">
              <a:solidFill>
                <a:srgbClr val="CDCDCD"/>
              </a:solidFill>
            </a:endParaRPr>
          </a:p>
        </p:txBody>
      </p:sp>
      <p:sp>
        <p:nvSpPr>
          <p:cNvPr id="12" name="TextBox 11"/>
          <p:cNvSpPr txBox="1"/>
          <p:nvPr/>
        </p:nvSpPr>
        <p:spPr>
          <a:xfrm rot="5400000">
            <a:off x="5183827" y="1977711"/>
            <a:ext cx="2725105" cy="138499"/>
          </a:xfrm>
          <a:prstGeom prst="rect">
            <a:avLst/>
          </a:prstGeom>
          <a:noFill/>
        </p:spPr>
        <p:txBody>
          <a:bodyPr wrap="none" lIns="0" tIns="0" rIns="0" bIns="0" rtlCol="0" anchor="ctr">
            <a:spAutoFit/>
          </a:bodyPr>
          <a:lstStyle/>
          <a:p>
            <a:pPr algn="ctr">
              <a:spcBef>
                <a:spcPts val="0"/>
              </a:spcBef>
              <a:spcAft>
                <a:spcPts val="0"/>
              </a:spcAft>
            </a:pPr>
            <a:r>
              <a:rPr lang="en-US" sz="900" kern="1200" spc="100" baseline="0" dirty="0">
                <a:solidFill>
                  <a:srgbClr val="CDCDCD"/>
                </a:solidFill>
                <a:effectLst/>
              </a:rPr>
              <a:t>— NOT FOR EXTERNAL DISTRIBUTION —</a:t>
            </a:r>
            <a:endParaRPr lang="en-US" sz="900" spc="100" baseline="0" dirty="0">
              <a:solidFill>
                <a:srgbClr val="CDCDCD"/>
              </a:solidFill>
            </a:endParaRPr>
          </a:p>
        </p:txBody>
      </p:sp>
      <p:sp>
        <p:nvSpPr>
          <p:cNvPr id="14" name="Text Box 86"/>
          <p:cNvSpPr txBox="1">
            <a:spLocks noChangeArrowheads="1"/>
          </p:cNvSpPr>
          <p:nvPr/>
        </p:nvSpPr>
        <p:spPr bwMode="gray">
          <a:xfrm>
            <a:off x="242373" y="128260"/>
            <a:ext cx="6326067" cy="258458"/>
          </a:xfrm>
          <a:prstGeom prst="rect">
            <a:avLst/>
          </a:prstGeom>
          <a:noFill/>
          <a:ln w="12700">
            <a:noFill/>
            <a:miter lim="800000"/>
            <a:headEnd type="none" w="sm" len="sm"/>
            <a:tailEnd type="none" w="sm" len="sm"/>
          </a:ln>
          <a:effectLst/>
        </p:spPr>
        <p:txBody>
          <a:bodyPr wrap="square" lIns="0" tIns="45683" rIns="91366" bIns="45683" anchor="t" anchorCtr="0">
            <a:spAutoFit/>
          </a:bodyPr>
          <a:lstStyle/>
          <a:p>
            <a:pPr marL="0" marR="0" lvl="0" indent="0" algn="l" defTabSz="912813" rtl="0" eaLnBrk="1" fontAlgn="auto" latinLnBrk="0" hangingPunct="1">
              <a:lnSpc>
                <a:spcPct val="90000"/>
              </a:lnSpc>
              <a:spcBef>
                <a:spcPct val="0"/>
              </a:spcBef>
              <a:spcAft>
                <a:spcPct val="0"/>
              </a:spcAft>
              <a:buClrTx/>
              <a:buSzTx/>
              <a:buFontTx/>
              <a:buNone/>
              <a:tabLst/>
              <a:defRPr/>
            </a:pPr>
            <a:r>
              <a:rPr lang="en-US" sz="1200" b="1" dirty="0"/>
              <a:t>Presentation Title</a:t>
            </a:r>
          </a:p>
        </p:txBody>
      </p:sp>
      <p:sp>
        <p:nvSpPr>
          <p:cNvPr id="8" name="TextBox 7"/>
          <p:cNvSpPr txBox="1"/>
          <p:nvPr/>
        </p:nvSpPr>
        <p:spPr>
          <a:xfrm>
            <a:off x="242372" y="8887703"/>
            <a:ext cx="6373258" cy="184666"/>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600" smtClean="0">
                <a:solidFill>
                  <a:srgbClr val="6E7878"/>
                </a:solidFill>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600" dirty="0">
                <a:solidFill>
                  <a:srgbClr val="6E7878"/>
                </a:solidFill>
              </a:rPr>
              <a:t>	© 2018 Gartner, Inc. and/or its affiliates. All rights reserved. Gartner is a registered trademark of Gartner, Inc. and its affiliates.</a:t>
            </a:r>
            <a:br>
              <a:rPr lang="en-US" sz="600" dirty="0">
                <a:solidFill>
                  <a:srgbClr val="6E7878"/>
                </a:solidFill>
              </a:rPr>
            </a:br>
            <a:r>
              <a:rPr lang="en-US" sz="600" b="1" dirty="0">
                <a:solidFill>
                  <a:srgbClr val="6E7878"/>
                </a:solidFill>
              </a:rPr>
              <a:t>INTERNAL — FOR INTERNAL USE ONLY or RESTRICTED [CHOOSE ONE – DELETE AS APPROPRIATE] </a:t>
            </a:r>
            <a:r>
              <a:rPr lang="en-US" sz="600" b="0" baseline="0" dirty="0">
                <a:solidFill>
                  <a:srgbClr val="6E7878"/>
                </a:solidFill>
              </a:rPr>
              <a:t>| </a:t>
            </a:r>
            <a:r>
              <a:rPr lang="en-US" sz="600" dirty="0">
                <a:solidFill>
                  <a:srgbClr val="6E7878"/>
                </a:solidFill>
              </a:rPr>
              <a:t>Version X.X  Last updated [insert date format: DD Month YYYY]</a:t>
            </a:r>
          </a:p>
        </p:txBody>
      </p:sp>
    </p:spTree>
    <p:extLst>
      <p:ext uri="{BB962C8B-B14F-4D97-AF65-F5344CB8AC3E}">
        <p14:creationId xmlns:p14="http://schemas.microsoft.com/office/powerpoint/2010/main" val="1265795583"/>
      </p:ext>
    </p:extLst>
  </p:cSld>
  <p:clrMap bg1="lt1" tx1="dk1" bg2="lt2" tx2="dk2" accent1="accent1" accent2="accent2" accent3="accent3" accent4="accent4" accent5="accent5" accent6="accent6" hlink="hlink" folHlink="folHlink"/>
  <p:hf sldNum="0" hdr="0" ftr="0" dt="0"/>
  <p:notesStyle>
    <a:lvl1pPr marL="0" indent="0" algn="l" defTabSz="914400" rtl="0" eaLnBrk="1" latinLnBrk="0" hangingPunct="1">
      <a:lnSpc>
        <a:spcPct val="90000"/>
      </a:lnSpc>
      <a:spcAft>
        <a:spcPts val="600"/>
      </a:spcAft>
      <a:buFont typeface="Arial" panose="020B0604020202020204" pitchFamily="34" charset="0"/>
      <a:buNone/>
      <a:defRPr sz="1200" kern="1200">
        <a:solidFill>
          <a:schemeClr val="tx1"/>
        </a:solidFill>
        <a:latin typeface="+mn-lt"/>
        <a:ea typeface="+mn-ea"/>
        <a:cs typeface="+mn-cs"/>
      </a:defRPr>
    </a:lvl1pPr>
    <a:lvl2pPr marL="182880" indent="-137160" algn="l" defTabSz="914400" rtl="0" eaLnBrk="1" latinLnBrk="0" hangingPunct="1">
      <a:lnSpc>
        <a:spcPct val="90000"/>
      </a:lnSpc>
      <a:spcAft>
        <a:spcPts val="600"/>
      </a:spcAft>
      <a:buFont typeface="Wingdings" panose="05000000000000000000" pitchFamily="2" charset="2"/>
      <a:buChar char="§"/>
      <a:defRPr sz="1200" kern="1200">
        <a:solidFill>
          <a:schemeClr val="tx1"/>
        </a:solidFill>
        <a:latin typeface="+mn-lt"/>
        <a:ea typeface="+mn-ea"/>
        <a:cs typeface="+mn-cs"/>
      </a:defRPr>
    </a:lvl2pPr>
    <a:lvl3pPr marL="365760" indent="-137160" algn="l" defTabSz="914400" rtl="0" eaLnBrk="1" latinLnBrk="0" hangingPunct="1">
      <a:lnSpc>
        <a:spcPct val="90000"/>
      </a:lnSpc>
      <a:spcAft>
        <a:spcPts val="600"/>
      </a:spcAft>
      <a:buFont typeface="Arial" panose="020B0604020202020204" pitchFamily="34" charset="0"/>
      <a:buChar char="–"/>
      <a:defRPr sz="1200" kern="1200">
        <a:solidFill>
          <a:schemeClr val="tx1"/>
        </a:solidFill>
        <a:latin typeface="+mn-lt"/>
        <a:ea typeface="+mn-ea"/>
        <a:cs typeface="+mn-cs"/>
      </a:defRPr>
    </a:lvl3pPr>
    <a:lvl4pPr marL="548640" indent="-137160" algn="l" defTabSz="914400" rtl="0" eaLnBrk="1" latinLnBrk="0" hangingPunct="1">
      <a:lnSpc>
        <a:spcPct val="90000"/>
      </a:lnSpc>
      <a:spcAft>
        <a:spcPts val="600"/>
      </a:spcAft>
      <a:buFont typeface="Wingdings" panose="05000000000000000000" pitchFamily="2" charset="2"/>
      <a:buChar char="§"/>
      <a:defRPr sz="1200" kern="1200">
        <a:solidFill>
          <a:schemeClr val="tx1"/>
        </a:solidFill>
        <a:latin typeface="+mn-lt"/>
        <a:ea typeface="+mn-ea"/>
        <a:cs typeface="+mn-cs"/>
      </a:defRPr>
    </a:lvl4pPr>
    <a:lvl5pPr marL="731520" indent="-137160" algn="l" defTabSz="914400" rtl="0" eaLnBrk="1" latinLnBrk="0" hangingPunct="1">
      <a:lnSpc>
        <a:spcPct val="90000"/>
      </a:lnSpc>
      <a:spcAft>
        <a:spcPts val="600"/>
      </a:spcAft>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noChangeAspect="1"/>
          </p:cNvSpPr>
          <p:nvPr>
            <p:ph type="body" idx="1"/>
          </p:nvPr>
        </p:nvSpPr>
        <p:spPr>
          <a:xfrm>
            <a:off x="242371" y="3592535"/>
            <a:ext cx="6373258" cy="5234810"/>
          </a:xfrm>
        </p:spPr>
        <p:txBody>
          <a:bodyPr vert="horz" lIns="0" tIns="0" rIns="0" bIns="0" rtlCol="0"/>
          <a:lstStyle/>
          <a:p>
            <a:endParaRPr lang="en-US" dirty="0"/>
          </a:p>
        </p:txBody>
      </p:sp>
      <p:sp>
        <p:nvSpPr>
          <p:cNvPr id="6" name="Rectangle 103"/>
          <p:cNvSpPr>
            <a:spLocks noChangeArrowheads="1"/>
          </p:cNvSpPr>
          <p:nvPr/>
        </p:nvSpPr>
        <p:spPr bwMode="gray">
          <a:xfrm>
            <a:off x="3862389" y="655411"/>
            <a:ext cx="2618422" cy="420582"/>
          </a:xfrm>
          <a:prstGeom prst="rect">
            <a:avLst/>
          </a:prstGeom>
          <a:noFill/>
          <a:ln w="9525">
            <a:noFill/>
            <a:miter lim="800000"/>
            <a:headEnd/>
            <a:tailEnd/>
          </a:ln>
        </p:spPr>
        <p:txBody>
          <a:bodyPr wrap="square" lIns="65028" tIns="25377" rIns="65028" bIns="25377">
            <a:spAutoFit/>
          </a:bodyPr>
          <a:lstStyle/>
          <a:p>
            <a:pPr algn="l" defTabSz="947738">
              <a:lnSpc>
                <a:spcPct val="100000"/>
              </a:lnSpc>
              <a:spcBef>
                <a:spcPct val="0"/>
              </a:spcBef>
              <a:spcAft>
                <a:spcPct val="0"/>
              </a:spcAft>
            </a:pPr>
            <a:r>
              <a:rPr lang="en-US" sz="1200" dirty="0">
                <a:solidFill>
                  <a:srgbClr val="000000"/>
                </a:solidFill>
              </a:rPr>
              <a:t>Presenter's Name</a:t>
            </a:r>
          </a:p>
          <a:p>
            <a:pPr algn="l" defTabSz="947738">
              <a:lnSpc>
                <a:spcPct val="100000"/>
              </a:lnSpc>
              <a:spcBef>
                <a:spcPct val="0"/>
              </a:spcBef>
              <a:spcAft>
                <a:spcPct val="0"/>
              </a:spcAft>
            </a:pPr>
            <a:r>
              <a:rPr lang="en-US" sz="1200" dirty="0">
                <a:solidFill>
                  <a:srgbClr val="000000"/>
                </a:solidFill>
              </a:rPr>
              <a:t>Presenter's Name</a:t>
            </a:r>
          </a:p>
        </p:txBody>
      </p:sp>
    </p:spTree>
    <p:extLst>
      <p:ext uri="{BB962C8B-B14F-4D97-AF65-F5344CB8AC3E}">
        <p14:creationId xmlns:p14="http://schemas.microsoft.com/office/powerpoint/2010/main" val="1266225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712788"/>
            <a:ext cx="4794250" cy="26971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1081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712788"/>
            <a:ext cx="4794250" cy="26971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307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31875" y="712788"/>
            <a:ext cx="4794250" cy="2697162"/>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242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247775"/>
            <a:ext cx="5727700" cy="3222625"/>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Marketing Organization and Operations</a:t>
            </a:r>
            <a:endParaRPr lang="en-US" dirty="0"/>
          </a:p>
        </p:txBody>
      </p:sp>
    </p:spTree>
    <p:extLst>
      <p:ext uri="{BB962C8B-B14F-4D97-AF65-F5344CB8AC3E}">
        <p14:creationId xmlns:p14="http://schemas.microsoft.com/office/powerpoint/2010/main" val="41109349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2"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r>
              <a:rPr lang="en-US"/>
              <a:t>Click to edit Master title style</a:t>
            </a:r>
            <a:endParaRPr lang="en-US" dirty="0"/>
          </a:p>
        </p:txBody>
      </p:sp>
      <p:sp>
        <p:nvSpPr>
          <p:cNvPr id="11" name="Focus Frame 2"/>
          <p:cNvSpPr>
            <a:spLocks noChangeAspect="1"/>
          </p:cNvSpPr>
          <p:nvPr userDrawn="1"/>
        </p:nvSpPr>
        <p:spPr bwMode="auto">
          <a:xfrm>
            <a:off x="7058822" y="1343025"/>
            <a:ext cx="160433" cy="329184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5" name="Focus Frame 2"/>
          <p:cNvSpPr>
            <a:spLocks noChangeAspect="1"/>
          </p:cNvSpPr>
          <p:nvPr userDrawn="1"/>
        </p:nvSpPr>
        <p:spPr bwMode="auto">
          <a:xfrm>
            <a:off x="1588464" y="1343025"/>
            <a:ext cx="160433" cy="329184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black">
          <a:xfrm>
            <a:off x="9686167" y="5975402"/>
            <a:ext cx="2057400" cy="469087"/>
          </a:xfrm>
          <a:prstGeom prst="rect">
            <a:avLst/>
          </a:prstGeom>
        </p:spPr>
      </p:pic>
      <p:sp>
        <p:nvSpPr>
          <p:cNvPr id="17" name="TextBox 16"/>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D3D3D3"/>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D3D3D3"/>
                </a:solidFill>
                <a:effectLst/>
                <a:latin typeface="Arial" charset="0"/>
                <a:ea typeface="Arial Unicode MS" pitchFamily="34" charset="-128"/>
                <a:cs typeface="Arial Unicode MS" pitchFamily="34" charset="-128"/>
              </a:rPr>
              <a:t>is confidential, </a:t>
            </a:r>
            <a:r>
              <a:rPr lang="en-US" sz="700" b="0" i="0" u="none" strike="noStrike" kern="1200" dirty="0">
                <a:solidFill>
                  <a:srgbClr val="D3D3D3"/>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D3D3D3"/>
              </a:solidFill>
              <a:ea typeface="Arial Unicode MS" pitchFamily="34" charset="-128"/>
              <a:cs typeface="Arial Unicode MS" pitchFamily="34" charset="-128"/>
            </a:endParaRPr>
          </a:p>
        </p:txBody>
      </p:sp>
    </p:spTree>
    <p:extLst>
      <p:ext uri="{BB962C8B-B14F-4D97-AF65-F5344CB8AC3E}">
        <p14:creationId xmlns:p14="http://schemas.microsoft.com/office/powerpoint/2010/main" val="80775829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Ref idx="1001">
        <a:schemeClr val="bg1"/>
      </p:bgRef>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2"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r>
              <a:rPr lang="en-US"/>
              <a:t>Click to edit Master title style</a:t>
            </a:r>
            <a:endParaRPr lang="en-US" dirty="0"/>
          </a:p>
        </p:txBody>
      </p:sp>
      <p:sp>
        <p:nvSpPr>
          <p:cNvPr id="11" name="Focus Frame 2"/>
          <p:cNvSpPr>
            <a:spLocks noChangeAspect="1"/>
          </p:cNvSpPr>
          <p:nvPr userDrawn="1"/>
        </p:nvSpPr>
        <p:spPr bwMode="auto">
          <a:xfrm>
            <a:off x="7058822" y="1343025"/>
            <a:ext cx="160433" cy="329184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5" name="Focus Frame 2"/>
          <p:cNvSpPr>
            <a:spLocks noChangeAspect="1"/>
          </p:cNvSpPr>
          <p:nvPr userDrawn="1"/>
        </p:nvSpPr>
        <p:spPr bwMode="auto">
          <a:xfrm>
            <a:off x="1588464" y="1343025"/>
            <a:ext cx="160433" cy="3291840"/>
          </a:xfrm>
          <a:prstGeom prst="rect">
            <a:avLst/>
          </a:prstGeom>
          <a:solidFill>
            <a:srgbClr val="009AD7"/>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9540" y="5975402"/>
            <a:ext cx="2050653" cy="469087"/>
          </a:xfrm>
          <a:prstGeom prst="rect">
            <a:avLst/>
          </a:prstGeom>
        </p:spPr>
      </p:pic>
      <p:sp>
        <p:nvSpPr>
          <p:cNvPr id="17" name="TextBox 16"/>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327179709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2418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208316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Content Placeholder 6"/>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0199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133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4113"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736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Text Placeholder 11"/>
          <p:cNvSpPr>
            <a:spLocks noGrp="1"/>
          </p:cNvSpPr>
          <p:nvPr>
            <p:ph type="body" sz="quarter" idx="16"/>
          </p:nvPr>
        </p:nvSpPr>
        <p:spPr>
          <a:xfrm>
            <a:off x="4424193"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1"/>
          <p:cNvSpPr>
            <a:spLocks noGrp="1"/>
          </p:cNvSpPr>
          <p:nvPr>
            <p:ph type="body" sz="quarter" idx="17"/>
          </p:nvPr>
        </p:nvSpPr>
        <p:spPr>
          <a:xfrm>
            <a:off x="8391186"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457200"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8046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shaded">
    <p:spTree>
      <p:nvGrpSpPr>
        <p:cNvPr id="1" name=""/>
        <p:cNvGrpSpPr/>
        <p:nvPr/>
      </p:nvGrpSpPr>
      <p:grpSpPr>
        <a:xfrm>
          <a:off x="0" y="0"/>
          <a:ext cx="0" cy="0"/>
          <a:chOff x="0" y="0"/>
          <a:chExt cx="0" cy="0"/>
        </a:xfrm>
      </p:grpSpPr>
      <p:sp>
        <p:nvSpPr>
          <p:cNvPr id="9" name="Text Placeholder 11"/>
          <p:cNvSpPr>
            <a:spLocks noGrp="1"/>
          </p:cNvSpPr>
          <p:nvPr>
            <p:ph type="body" sz="quarter" idx="19"/>
          </p:nvPr>
        </p:nvSpPr>
        <p:spPr>
          <a:xfrm>
            <a:off x="4424192" y="1527175"/>
            <a:ext cx="333692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1"/>
          <p:cNvSpPr>
            <a:spLocks noGrp="1"/>
          </p:cNvSpPr>
          <p:nvPr>
            <p:ph type="body" sz="quarter" idx="20"/>
          </p:nvPr>
        </p:nvSpPr>
        <p:spPr>
          <a:xfrm>
            <a:off x="8391523" y="1527175"/>
            <a:ext cx="333692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1"/>
          <p:cNvSpPr>
            <a:spLocks noGrp="1"/>
          </p:cNvSpPr>
          <p:nvPr>
            <p:ph type="body" sz="quarter" idx="18"/>
          </p:nvPr>
        </p:nvSpPr>
        <p:spPr>
          <a:xfrm>
            <a:off x="457200" y="1527175"/>
            <a:ext cx="333692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975809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10" name="Text Placeholder 11"/>
          <p:cNvSpPr>
            <a:spLocks noGrp="1"/>
          </p:cNvSpPr>
          <p:nvPr>
            <p:ph type="body" sz="quarter" idx="17"/>
          </p:nvPr>
        </p:nvSpPr>
        <p:spPr>
          <a:xfrm>
            <a:off x="457200"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1"/>
          <p:cNvSpPr>
            <a:spLocks noGrp="1"/>
          </p:cNvSpPr>
          <p:nvPr>
            <p:ph type="body" sz="quarter" idx="18"/>
          </p:nvPr>
        </p:nvSpPr>
        <p:spPr>
          <a:xfrm>
            <a:off x="3375342"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1"/>
          <p:cNvSpPr>
            <a:spLocks noGrp="1"/>
          </p:cNvSpPr>
          <p:nvPr>
            <p:ph type="body" sz="quarter" idx="19"/>
          </p:nvPr>
        </p:nvSpPr>
        <p:spPr>
          <a:xfrm>
            <a:off x="6254752"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1"/>
          <p:cNvSpPr>
            <a:spLocks noGrp="1"/>
          </p:cNvSpPr>
          <p:nvPr>
            <p:ph type="body" sz="quarter" idx="20"/>
          </p:nvPr>
        </p:nvSpPr>
        <p:spPr>
          <a:xfrm>
            <a:off x="9169718"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57105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column shad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6" name="Text Placeholder 11"/>
          <p:cNvSpPr>
            <a:spLocks noGrp="1"/>
          </p:cNvSpPr>
          <p:nvPr>
            <p:ph type="body" sz="quarter" idx="18"/>
          </p:nvPr>
        </p:nvSpPr>
        <p:spPr>
          <a:xfrm>
            <a:off x="457200" y="1527175"/>
            <a:ext cx="256349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11"/>
          <p:cNvSpPr>
            <a:spLocks noGrp="1"/>
          </p:cNvSpPr>
          <p:nvPr>
            <p:ph type="body" sz="quarter" idx="19"/>
          </p:nvPr>
        </p:nvSpPr>
        <p:spPr>
          <a:xfrm>
            <a:off x="3363487" y="1527175"/>
            <a:ext cx="256349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1"/>
          <p:cNvSpPr>
            <a:spLocks noGrp="1"/>
          </p:cNvSpPr>
          <p:nvPr>
            <p:ph type="body" sz="quarter" idx="20"/>
          </p:nvPr>
        </p:nvSpPr>
        <p:spPr>
          <a:xfrm>
            <a:off x="6266602" y="1527175"/>
            <a:ext cx="256349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1"/>
          <p:cNvSpPr>
            <a:spLocks noGrp="1"/>
          </p:cNvSpPr>
          <p:nvPr>
            <p:ph type="body" sz="quarter" idx="21"/>
          </p:nvPr>
        </p:nvSpPr>
        <p:spPr>
          <a:xfrm>
            <a:off x="9166542" y="1527175"/>
            <a:ext cx="2563495" cy="4460875"/>
          </a:xfrm>
          <a:solidFill>
            <a:srgbClr val="F4F4F4"/>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1470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73EB3B-0AE2-7A48-BF35-D1CF1DB27874}"/>
              </a:ext>
            </a:extLst>
          </p:cNvPr>
          <p:cNvSpPr/>
          <p:nvPr userDrawn="1"/>
        </p:nvSpPr>
        <p:spPr bwMode="ltGray">
          <a:xfrm>
            <a:off x="7140899" y="1354039"/>
            <a:ext cx="5051100" cy="328692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itle 5">
            <a:extLst>
              <a:ext uri="{FF2B5EF4-FFF2-40B4-BE49-F238E27FC236}">
                <a16:creationId xmlns:a16="http://schemas.microsoft.com/office/drawing/2014/main" id="{73370145-84B9-6A4C-AABF-9DA2C2415A28}"/>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
        <p:nvSpPr>
          <p:cNvPr id="14" name="Rectangle 13">
            <a:extLst>
              <a:ext uri="{FF2B5EF4-FFF2-40B4-BE49-F238E27FC236}">
                <a16:creationId xmlns:a16="http://schemas.microsoft.com/office/drawing/2014/main" id="{D3C73678-BC25-BB4A-A678-83DD136C7174}"/>
              </a:ext>
            </a:extLst>
          </p:cNvPr>
          <p:cNvSpPr/>
          <p:nvPr userDrawn="1"/>
        </p:nvSpPr>
        <p:spPr bwMode="ltGray">
          <a:xfrm>
            <a:off x="-2" y="1354039"/>
            <a:ext cx="1753954" cy="328692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1295426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W1_Sk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367EBE-ACE4-6A4A-8194-81828A72B691}"/>
              </a:ext>
            </a:extLst>
          </p:cNvPr>
          <p:cNvSpPr/>
          <p:nvPr userDrawn="1"/>
        </p:nvSpPr>
        <p:spPr bwMode="ltGray">
          <a:xfrm>
            <a:off x="7140899" y="1354039"/>
            <a:ext cx="5051100" cy="328692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6" name="Rectangle 5">
            <a:extLst>
              <a:ext uri="{FF2B5EF4-FFF2-40B4-BE49-F238E27FC236}">
                <a16:creationId xmlns:a16="http://schemas.microsoft.com/office/drawing/2014/main" id="{433B9AE8-D471-4240-AAF9-7F4A822FF5B3}"/>
              </a:ext>
            </a:extLst>
          </p:cNvPr>
          <p:cNvSpPr/>
          <p:nvPr userDrawn="1"/>
        </p:nvSpPr>
        <p:spPr bwMode="ltGray">
          <a:xfrm>
            <a:off x="-2" y="1354039"/>
            <a:ext cx="1753954" cy="328692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7"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1888747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ltGray">
          <a:xfrm>
            <a:off x="474077"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2" name="Rectangle 1"/>
          <p:cNvSpPr>
            <a:spLocks noChangeAspect="1"/>
          </p:cNvSpPr>
          <p:nvPr userDrawn="1"/>
        </p:nvSpPr>
        <p:spPr bwMode="ltGray">
          <a:xfrm>
            <a:off x="9422804"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4175680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W1_Sky">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auto">
          <a:xfrm>
            <a:off x="474077"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2" name="Rectangle 1"/>
          <p:cNvSpPr>
            <a:spLocks noChangeAspect="1"/>
          </p:cNvSpPr>
          <p:nvPr userDrawn="1"/>
        </p:nvSpPr>
        <p:spPr bwMode="auto">
          <a:xfrm>
            <a:off x="9422804"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3355319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a:t>Click icon to add picture</a:t>
            </a:r>
            <a:endParaRPr lang="en-US" dirty="0"/>
          </a:p>
        </p:txBody>
      </p:sp>
      <p:sp>
        <p:nvSpPr>
          <p:cNvPr id="17"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13"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ltGray">
          <a:xfrm>
            <a:off x="6426219"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6" name="Rectangle 15"/>
          <p:cNvSpPr>
            <a:spLocks noChangeAspect="1"/>
          </p:cNvSpPr>
          <p:nvPr userDrawn="1"/>
        </p:nvSpPr>
        <p:spPr bwMode="ltGray">
          <a:xfrm>
            <a:off x="473765"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1478475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W1_Sky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a:t>Click icon to add picture</a:t>
            </a:r>
            <a:endParaRPr lang="en-US" dirty="0"/>
          </a:p>
        </p:txBody>
      </p:sp>
      <p:sp>
        <p:nvSpPr>
          <p:cNvPr id="17"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15" name="Rectangle 14"/>
          <p:cNvSpPr>
            <a:spLocks noChangeAspect="1"/>
          </p:cNvSpPr>
          <p:nvPr userDrawn="1"/>
        </p:nvSpPr>
        <p:spPr bwMode="auto">
          <a:xfrm>
            <a:off x="6426219"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6" name="Rectangle 15"/>
          <p:cNvSpPr>
            <a:spLocks noChangeAspect="1"/>
          </p:cNvSpPr>
          <p:nvPr userDrawn="1"/>
        </p:nvSpPr>
        <p:spPr bwMode="auto">
          <a:xfrm>
            <a:off x="473765"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7"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Tree>
    <p:extLst>
      <p:ext uri="{BB962C8B-B14F-4D97-AF65-F5344CB8AC3E}">
        <p14:creationId xmlns:p14="http://schemas.microsoft.com/office/powerpoint/2010/main" val="1695905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896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15519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Content Placeholder 6"/>
          <p:cNvSpPr>
            <a:spLocks noGrp="1"/>
          </p:cNvSpPr>
          <p:nvPr>
            <p:ph sz="quarter" idx="10"/>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465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graphics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6990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1"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34113" y="1527174"/>
            <a:ext cx="5499100" cy="4460875"/>
          </a:xfrm>
        </p:spPr>
        <p:txBody>
          <a:bodyPr>
            <a:no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44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Text Placeholder 11"/>
          <p:cNvSpPr>
            <a:spLocks noGrp="1"/>
          </p:cNvSpPr>
          <p:nvPr>
            <p:ph type="body" sz="quarter" idx="16"/>
          </p:nvPr>
        </p:nvSpPr>
        <p:spPr>
          <a:xfrm>
            <a:off x="4424193"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1"/>
          <p:cNvSpPr>
            <a:spLocks noGrp="1"/>
          </p:cNvSpPr>
          <p:nvPr>
            <p:ph type="body" sz="quarter" idx="17"/>
          </p:nvPr>
        </p:nvSpPr>
        <p:spPr>
          <a:xfrm>
            <a:off x="8391186"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457200" y="1527175"/>
            <a:ext cx="3336925" cy="4460875"/>
          </a:xfrm>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0478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umn shaded">
    <p:spTree>
      <p:nvGrpSpPr>
        <p:cNvPr id="1" name=""/>
        <p:cNvGrpSpPr/>
        <p:nvPr/>
      </p:nvGrpSpPr>
      <p:grpSpPr>
        <a:xfrm>
          <a:off x="0" y="0"/>
          <a:ext cx="0" cy="0"/>
          <a:chOff x="0" y="0"/>
          <a:chExt cx="0" cy="0"/>
        </a:xfrm>
      </p:grpSpPr>
      <p:sp>
        <p:nvSpPr>
          <p:cNvPr id="9" name="Text Placeholder 11"/>
          <p:cNvSpPr>
            <a:spLocks noGrp="1"/>
          </p:cNvSpPr>
          <p:nvPr>
            <p:ph type="body" sz="quarter" idx="19"/>
          </p:nvPr>
        </p:nvSpPr>
        <p:spPr bwMode="ltGray">
          <a:xfrm>
            <a:off x="4424192" y="1527175"/>
            <a:ext cx="333692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1"/>
          <p:cNvSpPr>
            <a:spLocks noGrp="1"/>
          </p:cNvSpPr>
          <p:nvPr>
            <p:ph type="body" sz="quarter" idx="20"/>
          </p:nvPr>
        </p:nvSpPr>
        <p:spPr bwMode="ltGray">
          <a:xfrm>
            <a:off x="8391523" y="1527175"/>
            <a:ext cx="333692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11"/>
          <p:cNvSpPr>
            <a:spLocks noGrp="1"/>
          </p:cNvSpPr>
          <p:nvPr>
            <p:ph type="body" sz="quarter" idx="18"/>
          </p:nvPr>
        </p:nvSpPr>
        <p:spPr bwMode="ltGray">
          <a:xfrm>
            <a:off x="457200" y="1527175"/>
            <a:ext cx="333692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155680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10" name="Text Placeholder 11"/>
          <p:cNvSpPr>
            <a:spLocks noGrp="1"/>
          </p:cNvSpPr>
          <p:nvPr>
            <p:ph type="body" sz="quarter" idx="17"/>
          </p:nvPr>
        </p:nvSpPr>
        <p:spPr>
          <a:xfrm>
            <a:off x="457200"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1"/>
          <p:cNvSpPr>
            <a:spLocks noGrp="1"/>
          </p:cNvSpPr>
          <p:nvPr>
            <p:ph type="body" sz="quarter" idx="18"/>
          </p:nvPr>
        </p:nvSpPr>
        <p:spPr>
          <a:xfrm>
            <a:off x="3375342"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1"/>
          <p:cNvSpPr>
            <a:spLocks noGrp="1"/>
          </p:cNvSpPr>
          <p:nvPr>
            <p:ph type="body" sz="quarter" idx="19"/>
          </p:nvPr>
        </p:nvSpPr>
        <p:spPr>
          <a:xfrm>
            <a:off x="6254752"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1"/>
          <p:cNvSpPr>
            <a:spLocks noGrp="1"/>
          </p:cNvSpPr>
          <p:nvPr>
            <p:ph type="body" sz="quarter" idx="20"/>
          </p:nvPr>
        </p:nvSpPr>
        <p:spPr>
          <a:xfrm>
            <a:off x="9169718" y="1527175"/>
            <a:ext cx="2563495" cy="4460875"/>
          </a:xfrm>
          <a:noFill/>
        </p:spPr>
        <p:txBody>
          <a:bodyPr>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24743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lumn shad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6" name="Text Placeholder 11"/>
          <p:cNvSpPr>
            <a:spLocks noGrp="1"/>
          </p:cNvSpPr>
          <p:nvPr>
            <p:ph type="body" sz="quarter" idx="18"/>
          </p:nvPr>
        </p:nvSpPr>
        <p:spPr bwMode="ltGray">
          <a:xfrm>
            <a:off x="457200" y="1527175"/>
            <a:ext cx="256349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1"/>
          <p:cNvSpPr>
            <a:spLocks noGrp="1"/>
          </p:cNvSpPr>
          <p:nvPr>
            <p:ph type="body" sz="quarter" idx="19"/>
          </p:nvPr>
        </p:nvSpPr>
        <p:spPr bwMode="ltGray">
          <a:xfrm>
            <a:off x="3363487" y="1527175"/>
            <a:ext cx="256349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11"/>
          <p:cNvSpPr>
            <a:spLocks noGrp="1"/>
          </p:cNvSpPr>
          <p:nvPr>
            <p:ph type="body" sz="quarter" idx="20"/>
          </p:nvPr>
        </p:nvSpPr>
        <p:spPr bwMode="ltGray">
          <a:xfrm>
            <a:off x="6266602" y="1527175"/>
            <a:ext cx="256349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 Placeholder 11"/>
          <p:cNvSpPr>
            <a:spLocks noGrp="1"/>
          </p:cNvSpPr>
          <p:nvPr>
            <p:ph type="body" sz="quarter" idx="21"/>
          </p:nvPr>
        </p:nvSpPr>
        <p:spPr bwMode="ltGray">
          <a:xfrm>
            <a:off x="9166542" y="1527175"/>
            <a:ext cx="2563495" cy="4460875"/>
          </a:xfrm>
          <a:solidFill>
            <a:srgbClr val="26486F"/>
          </a:solidFill>
        </p:spPr>
        <p:txBody>
          <a:bodyPr lIns="182880" tIns="182880" rIns="91440" bIns="182880">
            <a:noAutofit/>
          </a:bodyPr>
          <a:lstStyle>
            <a:lvl1pPr marL="0" indent="0">
              <a:buNone/>
              <a:defRPr sz="2000" b="1"/>
            </a:lvl1pPr>
            <a:lvl2pPr marL="228600" indent="-228600">
              <a:buClr>
                <a:schemeClr val="tx2"/>
              </a:buClr>
              <a:buFont typeface="Wingdings" panose="05000000000000000000" pitchFamily="2" charset="2"/>
              <a:buChar char="§"/>
              <a:defRPr sz="2000"/>
            </a:lvl2pPr>
            <a:lvl3pPr marL="502920" indent="-228600">
              <a:buFont typeface="Arial" panose="020B0604020202020204" pitchFamily="34" charset="0"/>
              <a:buChar char="–"/>
              <a:defRPr sz="2000"/>
            </a:lvl3pPr>
            <a:lvl4pPr marL="731520" indent="-228600">
              <a:buFont typeface="Wingdings" panose="05000000000000000000" pitchFamily="2" charset="2"/>
              <a:buChar char="§"/>
              <a:defRPr sz="2000"/>
            </a:lvl4pPr>
            <a:lvl5pPr marL="1005840" indent="-228600">
              <a:buFont typeface="Arial" panose="020B0604020202020204" pitchFamily="34" charset="0"/>
              <a:buChar cha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1756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B1_Sk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6" name="Rectangle 5">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7"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2177489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invGray">
          <a:xfrm>
            <a:off x="474077"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2" name="Rectangle 1"/>
          <p:cNvSpPr>
            <a:spLocks noChangeAspect="1"/>
          </p:cNvSpPr>
          <p:nvPr userDrawn="1"/>
        </p:nvSpPr>
        <p:spPr bwMode="invGray">
          <a:xfrm>
            <a:off x="9422804"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39381659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B1_Sky">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auto">
          <a:xfrm>
            <a:off x="474077"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2" name="Rectangle 1"/>
          <p:cNvSpPr>
            <a:spLocks noChangeAspect="1"/>
          </p:cNvSpPr>
          <p:nvPr userDrawn="1"/>
        </p:nvSpPr>
        <p:spPr bwMode="auto">
          <a:xfrm>
            <a:off x="9422804"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1354587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17"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13"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invGray">
          <a:xfrm>
            <a:off x="6426219"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6" name="Rectangle 15"/>
          <p:cNvSpPr>
            <a:spLocks noChangeAspect="1"/>
          </p:cNvSpPr>
          <p:nvPr userDrawn="1"/>
        </p:nvSpPr>
        <p:spPr bwMode="invGray">
          <a:xfrm>
            <a:off x="473765" y="920687"/>
            <a:ext cx="246952" cy="5065776"/>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2392693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B1_Sky with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17"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13"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5" name="Rectangle 14"/>
          <p:cNvSpPr>
            <a:spLocks noChangeAspect="1"/>
          </p:cNvSpPr>
          <p:nvPr userDrawn="1"/>
        </p:nvSpPr>
        <p:spPr bwMode="auto">
          <a:xfrm>
            <a:off x="6426219"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6" name="Rectangle 15"/>
          <p:cNvSpPr>
            <a:spLocks noChangeAspect="1"/>
          </p:cNvSpPr>
          <p:nvPr userDrawn="1"/>
        </p:nvSpPr>
        <p:spPr bwMode="auto">
          <a:xfrm>
            <a:off x="473765" y="920687"/>
            <a:ext cx="246952" cy="5065776"/>
          </a:xfrm>
          <a:prstGeom prst="rect">
            <a:avLst/>
          </a:prstGeom>
          <a:solidFill>
            <a:schemeClr val="accent4"/>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41868066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W1_Steel">
    <p:bg>
      <p:bgRef idx="1001">
        <a:schemeClr val="bg1"/>
      </p:bgRef>
    </p:bg>
    <p:spTree>
      <p:nvGrpSpPr>
        <p:cNvPr id="1" name=""/>
        <p:cNvGrpSpPr/>
        <p:nvPr/>
      </p:nvGrpSpPr>
      <p:grpSpPr>
        <a:xfrm>
          <a:off x="0" y="0"/>
          <a:ext cx="0" cy="0"/>
          <a:chOff x="0" y="0"/>
          <a:chExt cx="0" cy="0"/>
        </a:xfrm>
      </p:grpSpPr>
      <p:sp>
        <p:nvSpPr>
          <p:cNvPr id="9" name="Focus Frame 2"/>
          <p:cNvSpPr>
            <a:spLocks noChangeAspect="1"/>
          </p:cNvSpPr>
          <p:nvPr userDrawn="1"/>
        </p:nvSpPr>
        <p:spPr bwMode="auto">
          <a:xfrm>
            <a:off x="7058822" y="1343025"/>
            <a:ext cx="160433" cy="3291840"/>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1" name="TextBox 20"/>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427098466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W1_Tang">
    <p:bg>
      <p:bgRef idx="1001">
        <a:schemeClr val="bg1"/>
      </p:bgRef>
    </p:bg>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2206232716"/>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W1_Lemon">
    <p:bg>
      <p:bgRef idx="1001">
        <a:schemeClr val="bg1"/>
      </p:bgRef>
    </p:bg>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4221456200"/>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W1_Rose">
    <p:bg>
      <p:bgRef idx="1001">
        <a:schemeClr val="bg1"/>
      </p:bgRef>
    </p:bg>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solidFill>
                  <a:schemeClr val="accent1"/>
                </a:solidFill>
              </a:defRPr>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766561360"/>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W1_Stee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2628170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W1_Tan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3937759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W1_Lem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6014891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W1_Ros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22190986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W1_Steel">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8293842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W1_Tang">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19179161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W1_Lemon">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751650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W1_Rose">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15227674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W2_Steel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21687310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W2_Tang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33974176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W2_Lemon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542238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W2_Rose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28180954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B1_Steel">
    <p:spTree>
      <p:nvGrpSpPr>
        <p:cNvPr id="1" name=""/>
        <p:cNvGrpSpPr/>
        <p:nvPr/>
      </p:nvGrpSpPr>
      <p:grpSpPr>
        <a:xfrm>
          <a:off x="0" y="0"/>
          <a:ext cx="0" cy="0"/>
          <a:chOff x="0" y="0"/>
          <a:chExt cx="0" cy="0"/>
        </a:xfrm>
      </p:grpSpPr>
      <p:sp>
        <p:nvSpPr>
          <p:cNvPr id="9" name="Focus Frame 2"/>
          <p:cNvSpPr>
            <a:spLocks noChangeAspect="1"/>
          </p:cNvSpPr>
          <p:nvPr userDrawn="1"/>
        </p:nvSpPr>
        <p:spPr bwMode="auto">
          <a:xfrm>
            <a:off x="7058822" y="1343025"/>
            <a:ext cx="160433" cy="3291840"/>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1" name="TextBox 20"/>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2683118759"/>
      </p:ext>
    </p:extLst>
  </p:cSld>
  <p:clrMapOvr>
    <a:masterClrMapping/>
  </p:clrMapOvr>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B1_Tang">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2512242094"/>
      </p:ext>
    </p:extLst>
  </p:cSld>
  <p:clrMapOvr>
    <a:masterClrMapping/>
  </p:clrMapOvr>
  <p:extLst mod="1">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B1_Lemon">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1506269273"/>
      </p:ext>
    </p:extLst>
  </p:cSld>
  <p:clrMapOvr>
    <a:masterClrMapping/>
  </p:clrMapOvr>
  <p:extLst mod="1">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B1_Rose">
    <p:spTree>
      <p:nvGrpSpPr>
        <p:cNvPr id="1" name=""/>
        <p:cNvGrpSpPr/>
        <p:nvPr/>
      </p:nvGrpSpPr>
      <p:grpSpPr>
        <a:xfrm>
          <a:off x="0" y="0"/>
          <a:ext cx="0" cy="0"/>
          <a:chOff x="0" y="0"/>
          <a:chExt cx="0" cy="0"/>
        </a:xfrm>
      </p:grpSpPr>
      <p:pic>
        <p:nvPicPr>
          <p:cNvPr id="10" name="Gartner Logo">
            <a:extLst>
              <a:ext uri="{FF2B5EF4-FFF2-40B4-BE49-F238E27FC236}">
                <a16:creationId xmlns:a16="http://schemas.microsoft.com/office/drawing/2014/main" id="{E537F604-AEEC-FF43-B5BF-9B08BDD39D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82533" y="5971215"/>
            <a:ext cx="2057936" cy="470848"/>
          </a:xfrm>
          <a:prstGeom prst="rect">
            <a:avLst/>
          </a:prstGeom>
        </p:spPr>
      </p:pic>
      <p:sp>
        <p:nvSpPr>
          <p:cNvPr id="9" name="Focus Frame 2"/>
          <p:cNvSpPr>
            <a:spLocks noChangeAspect="1"/>
          </p:cNvSpPr>
          <p:nvPr userDrawn="1"/>
        </p:nvSpPr>
        <p:spPr bwMode="auto">
          <a:xfrm>
            <a:off x="7058822" y="1343025"/>
            <a:ext cx="160433" cy="3291840"/>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2" name="Focus Frame 2"/>
          <p:cNvSpPr>
            <a:spLocks noChangeAspect="1"/>
          </p:cNvSpPr>
          <p:nvPr userDrawn="1"/>
        </p:nvSpPr>
        <p:spPr bwMode="auto">
          <a:xfrm>
            <a:off x="1588464" y="1343025"/>
            <a:ext cx="160433" cy="3291840"/>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3" name="Text Placeholder 4"/>
          <p:cNvSpPr>
            <a:spLocks noGrp="1"/>
          </p:cNvSpPr>
          <p:nvPr>
            <p:ph type="body" sz="quarter" idx="10" hasCustomPrompt="1"/>
          </p:nvPr>
        </p:nvSpPr>
        <p:spPr>
          <a:xfrm>
            <a:off x="2166861" y="3804785"/>
            <a:ext cx="4545024" cy="553998"/>
          </a:xfrm>
        </p:spPr>
        <p:txBody>
          <a:bodyPr wrap="square">
            <a:spAutoFit/>
          </a:bodyPr>
          <a:lstStyle>
            <a:lvl1pPr marL="0" indent="0">
              <a:lnSpc>
                <a:spcPct val="100000"/>
              </a:lnSpc>
              <a:spcAft>
                <a:spcPts val="0"/>
              </a:spcAft>
              <a:buNone/>
              <a:defRPr sz="1800" baseline="0"/>
            </a:lvl1pPr>
            <a:lvl2pPr marL="0" indent="0">
              <a:buNone/>
              <a:defRPr/>
            </a:lvl2pPr>
            <a:lvl3pPr marL="0" indent="0">
              <a:buNone/>
              <a:defRPr/>
            </a:lvl3pPr>
            <a:lvl4pPr marL="0" indent="0">
              <a:buNone/>
              <a:defRPr/>
            </a:lvl4pPr>
            <a:lvl5pPr marL="0" indent="0">
              <a:buNone/>
              <a:defRPr/>
            </a:lvl5pPr>
          </a:lstStyle>
          <a:p>
            <a:pPr lvl="0"/>
            <a:r>
              <a:rPr lang="en-US" dirty="0"/>
              <a:t>Click to add Presenter Name</a:t>
            </a:r>
            <a:br>
              <a:rPr lang="en-US" dirty="0"/>
            </a:br>
            <a:r>
              <a:rPr lang="en-US" dirty="0"/>
              <a:t>Add date on second line</a:t>
            </a:r>
          </a:p>
        </p:txBody>
      </p:sp>
      <p:sp>
        <p:nvSpPr>
          <p:cNvPr id="16" name="Title 1"/>
          <p:cNvSpPr>
            <a:spLocks noGrp="1"/>
          </p:cNvSpPr>
          <p:nvPr>
            <p:ph type="ctrTitle"/>
          </p:nvPr>
        </p:nvSpPr>
        <p:spPr>
          <a:xfrm>
            <a:off x="2166861" y="1687986"/>
            <a:ext cx="4545024" cy="1994392"/>
          </a:xfrm>
        </p:spPr>
        <p:txBody>
          <a:bodyPr wrap="square" anchor="ctr" anchorCtr="0">
            <a:noAutofit/>
          </a:bodyPr>
          <a:lstStyle>
            <a:lvl1pPr algn="l">
              <a:defRPr sz="3600"/>
            </a:lvl1pPr>
          </a:lstStyle>
          <a:p>
            <a:endParaRPr lang="en-US" dirty="0"/>
          </a:p>
        </p:txBody>
      </p:sp>
      <p:sp>
        <p:nvSpPr>
          <p:cNvPr id="20" name="TextBox 19"/>
          <p:cNvSpPr txBox="1"/>
          <p:nvPr userDrawn="1"/>
        </p:nvSpPr>
        <p:spPr bwMode="gray">
          <a:xfrm>
            <a:off x="460256" y="6134024"/>
            <a:ext cx="7098135" cy="323165"/>
          </a:xfrm>
          <a:prstGeom prst="rect">
            <a:avLst/>
          </a:prstGeom>
          <a:noFill/>
        </p:spPr>
        <p:txBody>
          <a:bodyPr wrap="square" lIns="0" tIns="0" rIns="0" bIns="0" anchor="t" anchorCtr="0">
            <a:spAutoFit/>
          </a:bodyPr>
          <a:lstStyle/>
          <a:p>
            <a:pPr algn="l" eaLnBrk="0" hangingPunct="0">
              <a:lnSpc>
                <a:spcPct val="100000"/>
              </a:lnSpc>
              <a:spcBef>
                <a:spcPts val="0"/>
              </a:spcBef>
              <a:spcAft>
                <a:spcPts val="0"/>
              </a:spcAft>
              <a:defRPr/>
            </a:pPr>
            <a:r>
              <a:rPr lang="en-US" sz="700" b="0" i="0" u="none" strike="noStrike" kern="1200" dirty="0">
                <a:solidFill>
                  <a:srgbClr val="979D9D"/>
                </a:solidFill>
                <a:effectLst/>
                <a:latin typeface="Arial" charset="0"/>
                <a:ea typeface="Arial Unicode MS" pitchFamily="34" charset="-128"/>
                <a:cs typeface="Arial Unicode MS" pitchFamily="34" charset="-128"/>
              </a:rPr>
              <a:t>© 2018 Gartner, Inc. and/or its affiliates. All rights reserved. Gartner is a registered trademark of Gartner, Inc. and its affiliates. This presentation, including all supporting materials, is proprietary to Gartner, Inc. and/or its affiliates and is for the sole internal use of the intended recipients. Because this presentation may contain information that </a:t>
            </a:r>
            <a:r>
              <a:rPr lang="en-US" sz="700" b="0" i="0" u="none" strike="noStrike" kern="1200">
                <a:solidFill>
                  <a:srgbClr val="979D9D"/>
                </a:solidFill>
                <a:effectLst/>
                <a:latin typeface="Arial" charset="0"/>
                <a:ea typeface="Arial Unicode MS" pitchFamily="34" charset="-128"/>
                <a:cs typeface="Arial Unicode MS" pitchFamily="34" charset="-128"/>
              </a:rPr>
              <a:t>is confidential, </a:t>
            </a:r>
            <a:r>
              <a:rPr lang="en-US" sz="700" b="0" i="0" u="none" strike="noStrike" kern="1200" dirty="0">
                <a:solidFill>
                  <a:srgbClr val="979D9D"/>
                </a:solidFill>
                <a:effectLst/>
                <a:latin typeface="Arial" charset="0"/>
                <a:ea typeface="Arial Unicode MS" pitchFamily="34" charset="-128"/>
                <a:cs typeface="Arial Unicode MS" pitchFamily="34" charset="-128"/>
              </a:rPr>
              <a:t>proprietary or otherwise legally protected, it may not be further copied, distributed or publicly displayed without the express written permission of Gartner, Inc. or its affiliates.</a:t>
            </a:r>
            <a:endParaRPr lang="en-US" sz="700" dirty="0">
              <a:solidFill>
                <a:srgbClr val="979D9D"/>
              </a:solidFill>
              <a:ea typeface="Arial Unicode MS" pitchFamily="34" charset="-128"/>
              <a:cs typeface="Arial Unicode MS" pitchFamily="34" charset="-128"/>
            </a:endParaRPr>
          </a:p>
        </p:txBody>
      </p:sp>
    </p:spTree>
    <p:extLst>
      <p:ext uri="{BB962C8B-B14F-4D97-AF65-F5344CB8AC3E}">
        <p14:creationId xmlns:p14="http://schemas.microsoft.com/office/powerpoint/2010/main" val="2152423458"/>
      </p:ext>
    </p:extLst>
  </p:cSld>
  <p:clrMapOvr>
    <a:masterClrMapping/>
  </p:clrMapOvr>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B1_Steel">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22755955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B1_Tan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19096082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B1_Lem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22265270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B1_Ros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8367EBE-ACE4-6A4A-8194-81828A72B691}"/>
              </a:ext>
            </a:extLst>
          </p:cNvPr>
          <p:cNvSpPr/>
          <p:nvPr userDrawn="1"/>
        </p:nvSpPr>
        <p:spPr bwMode="auto">
          <a:xfrm>
            <a:off x="7140899" y="1354039"/>
            <a:ext cx="5051100" cy="328692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433B9AE8-D471-4240-AAF9-7F4A822FF5B3}"/>
              </a:ext>
            </a:extLst>
          </p:cNvPr>
          <p:cNvSpPr/>
          <p:nvPr userDrawn="1"/>
        </p:nvSpPr>
        <p:spPr bwMode="auto">
          <a:xfrm>
            <a:off x="-2" y="1354039"/>
            <a:ext cx="1753954" cy="328692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0" name="Title 5">
            <a:extLst>
              <a:ext uri="{FF2B5EF4-FFF2-40B4-BE49-F238E27FC236}">
                <a16:creationId xmlns:a16="http://schemas.microsoft.com/office/drawing/2014/main" id="{BA38D267-B215-E146-94C8-2EA867ED1E60}"/>
              </a:ext>
            </a:extLst>
          </p:cNvPr>
          <p:cNvSpPr>
            <a:spLocks noGrp="1"/>
          </p:cNvSpPr>
          <p:nvPr>
            <p:ph type="title"/>
          </p:nvPr>
        </p:nvSpPr>
        <p:spPr>
          <a:xfrm>
            <a:off x="2055247" y="1527176"/>
            <a:ext cx="4906765" cy="2937249"/>
          </a:xfrm>
        </p:spPr>
        <p:txBody>
          <a:bodyPr vert="horz" lIns="0" tIns="0" rIns="0" bIns="0" rtlCol="0" anchor="ctr">
            <a:noAutofit/>
          </a:bodyPr>
          <a:lstStyle>
            <a:lvl1pPr>
              <a:lnSpc>
                <a:spcPct val="100000"/>
              </a:lnSpc>
              <a:defRPr lang="en-US" sz="3200" b="0">
                <a:solidFill>
                  <a:schemeClr val="accent1"/>
                </a:solidFill>
                <a:latin typeface="+mj-lt"/>
                <a:ea typeface="+mn-ea"/>
                <a:cs typeface="Arial Black" panose="020B0604020202020204" pitchFamily="34" charset="0"/>
              </a:defRPr>
            </a:lvl1pPr>
          </a:lstStyle>
          <a:p>
            <a:pPr lvl="0">
              <a:spcBef>
                <a:spcPts val="0"/>
              </a:spcBef>
              <a:buClr>
                <a:schemeClr val="tx1"/>
              </a:buClr>
              <a:buSzPct val="90000"/>
              <a:buFont typeface="Wingdings" panose="05000000000000000000" pitchFamily="2" charset="2"/>
              <a:buNone/>
            </a:pPr>
            <a:r>
              <a:rPr lang="en-US"/>
              <a:t>Click to edit Master title style</a:t>
            </a:r>
            <a:endParaRPr lang="en-US" dirty="0"/>
          </a:p>
        </p:txBody>
      </p:sp>
    </p:spTree>
    <p:extLst>
      <p:ext uri="{BB962C8B-B14F-4D97-AF65-F5344CB8AC3E}">
        <p14:creationId xmlns:p14="http://schemas.microsoft.com/office/powerpoint/2010/main" val="32972832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B1_Steel">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83280481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B1_Tang">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2865879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B1_Lemon">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22340560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B1_Rose">
    <p:spTree>
      <p:nvGrpSpPr>
        <p:cNvPr id="1" name=""/>
        <p:cNvGrpSpPr/>
        <p:nvPr/>
      </p:nvGrpSpPr>
      <p:grpSpPr>
        <a:xfrm>
          <a:off x="0" y="0"/>
          <a:ext cx="0" cy="0"/>
          <a:chOff x="0" y="0"/>
          <a:chExt cx="0" cy="0"/>
        </a:xfrm>
      </p:grpSpPr>
      <p:sp>
        <p:nvSpPr>
          <p:cNvPr id="6" name="Title 2"/>
          <p:cNvSpPr>
            <a:spLocks noGrp="1"/>
          </p:cNvSpPr>
          <p:nvPr>
            <p:ph type="title" hasCustomPrompt="1"/>
          </p:nvPr>
        </p:nvSpPr>
        <p:spPr>
          <a:xfrm>
            <a:off x="1167116" y="920688"/>
            <a:ext cx="7842706" cy="4640295"/>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7" name="Rectangle 6"/>
          <p:cNvSpPr>
            <a:spLocks noChangeAspect="1"/>
          </p:cNvSpPr>
          <p:nvPr userDrawn="1"/>
        </p:nvSpPr>
        <p:spPr bwMode="ltGray">
          <a:xfrm>
            <a:off x="474077"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8" name="Rectangle 7"/>
          <p:cNvSpPr>
            <a:spLocks noChangeAspect="1"/>
          </p:cNvSpPr>
          <p:nvPr userDrawn="1"/>
        </p:nvSpPr>
        <p:spPr bwMode="ltGray">
          <a:xfrm>
            <a:off x="9422804"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9" name="Text Placeholder 11">
            <a:extLst>
              <a:ext uri="{FF2B5EF4-FFF2-40B4-BE49-F238E27FC236}">
                <a16:creationId xmlns:a16="http://schemas.microsoft.com/office/drawing/2014/main" id="{5B6CBD6E-4EFD-3A43-940F-8E12AD0605A8}"/>
              </a:ext>
            </a:extLst>
          </p:cNvPr>
          <p:cNvSpPr>
            <a:spLocks noGrp="1"/>
          </p:cNvSpPr>
          <p:nvPr>
            <p:ph type="body" sz="quarter" idx="11" hasCustomPrompt="1"/>
          </p:nvPr>
        </p:nvSpPr>
        <p:spPr>
          <a:xfrm>
            <a:off x="1167117" y="5583239"/>
            <a:ext cx="7842704" cy="403225"/>
          </a:xfrm>
        </p:spPr>
        <p:txBody>
          <a:bodyPr/>
          <a:lstStyle>
            <a:lvl1pPr marL="0" indent="0">
              <a:buNone/>
              <a:defRPr sz="1400">
                <a:solidFill>
                  <a:schemeClr val="tx1"/>
                </a:solidFill>
              </a:defRPr>
            </a:lvl1pPr>
          </a:lstStyle>
          <a:p>
            <a:pPr lvl="0"/>
            <a:r>
              <a:rPr lang="en-US" sz="1400" dirty="0"/>
              <a:t>Quote attribution placeholder</a:t>
            </a:r>
            <a:endParaRPr lang="en-US" dirty="0"/>
          </a:p>
        </p:txBody>
      </p:sp>
    </p:spTree>
    <p:extLst>
      <p:ext uri="{BB962C8B-B14F-4D97-AF65-F5344CB8AC3E}">
        <p14:creationId xmlns:p14="http://schemas.microsoft.com/office/powerpoint/2010/main" val="19933414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B2_Steel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6F7878"/>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4008960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B2_Tang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FF540A"/>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27658315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B2_Lemon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FEC10D"/>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20592754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 B2_Rose with photo">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B80F6528-EE68-E547-B691-7520BAE19AE6}"/>
              </a:ext>
            </a:extLst>
          </p:cNvPr>
          <p:cNvSpPr>
            <a:spLocks noGrp="1"/>
          </p:cNvSpPr>
          <p:nvPr>
            <p:ph type="pic" sz="quarter" idx="11"/>
          </p:nvPr>
        </p:nvSpPr>
        <p:spPr>
          <a:xfrm>
            <a:off x="7043912" y="1343025"/>
            <a:ext cx="4689182" cy="4298950"/>
          </a:xfrm>
        </p:spPr>
        <p:txBody>
          <a:bodyPr/>
          <a:lstStyle/>
          <a:p>
            <a:r>
              <a:rPr lang="en-US" dirty="0"/>
              <a:t>Click icon to add picture</a:t>
            </a:r>
          </a:p>
        </p:txBody>
      </p:sp>
      <p:sp>
        <p:nvSpPr>
          <p:cNvPr id="8" name="Text Placeholder 11">
            <a:extLst>
              <a:ext uri="{FF2B5EF4-FFF2-40B4-BE49-F238E27FC236}">
                <a16:creationId xmlns:a16="http://schemas.microsoft.com/office/drawing/2014/main" id="{88A909D5-54FC-434E-A562-A62EE938E1A0}"/>
              </a:ext>
            </a:extLst>
          </p:cNvPr>
          <p:cNvSpPr>
            <a:spLocks noGrp="1"/>
          </p:cNvSpPr>
          <p:nvPr>
            <p:ph type="body" sz="quarter" idx="12" hasCustomPrompt="1"/>
          </p:nvPr>
        </p:nvSpPr>
        <p:spPr>
          <a:xfrm>
            <a:off x="1092084" y="5469731"/>
            <a:ext cx="4962768" cy="344489"/>
          </a:xfrm>
        </p:spPr>
        <p:txBody>
          <a:bodyPr/>
          <a:lstStyle>
            <a:lvl1pPr marL="0" indent="0">
              <a:buNone/>
              <a:defRPr sz="1400">
                <a:solidFill>
                  <a:schemeClr val="tx1"/>
                </a:solidFill>
              </a:defRPr>
            </a:lvl1pPr>
          </a:lstStyle>
          <a:p>
            <a:pPr lvl="0"/>
            <a:r>
              <a:rPr lang="en-US" sz="1400" dirty="0"/>
              <a:t>Quote attribution placeholder</a:t>
            </a:r>
            <a:endParaRPr lang="en-US" dirty="0"/>
          </a:p>
        </p:txBody>
      </p:sp>
      <p:sp>
        <p:nvSpPr>
          <p:cNvPr id="9" name="Title 2"/>
          <p:cNvSpPr>
            <a:spLocks noGrp="1"/>
          </p:cNvSpPr>
          <p:nvPr>
            <p:ph type="title" hasCustomPrompt="1"/>
          </p:nvPr>
        </p:nvSpPr>
        <p:spPr>
          <a:xfrm>
            <a:off x="1092085" y="923926"/>
            <a:ext cx="4962768" cy="4545804"/>
          </a:xfrm>
        </p:spPr>
        <p:txBody>
          <a:bodyPr anchor="ctr" anchorCtr="0"/>
          <a:lstStyle>
            <a:lvl1pPr marL="228600" indent="-228600">
              <a:lnSpc>
                <a:spcPct val="100000"/>
              </a:lnSpc>
              <a:defRPr/>
            </a:lvl1pPr>
          </a:lstStyle>
          <a:p>
            <a:r>
              <a:rPr lang="en-US" dirty="0"/>
              <a:t>“Quote placeholder Lorem ipsum dolor sit </a:t>
            </a:r>
            <a:r>
              <a:rPr lang="en-US" dirty="0" err="1"/>
              <a:t>amet</a:t>
            </a:r>
            <a:r>
              <a:rPr lang="en-US" dirty="0"/>
              <a:t>, </a:t>
            </a:r>
            <a:r>
              <a:rPr lang="en-US" dirty="0" err="1"/>
              <a:t>conse</a:t>
            </a:r>
            <a:r>
              <a:rPr lang="en-US" dirty="0"/>
              <a:t> </a:t>
            </a:r>
            <a:r>
              <a:rPr lang="en-US" dirty="0" err="1"/>
              <a:t>ctet</a:t>
            </a:r>
            <a:r>
              <a:rPr lang="en-US" dirty="0"/>
              <a:t> ur </a:t>
            </a:r>
            <a:r>
              <a:rPr lang="en-US" dirty="0" err="1"/>
              <a:t>adipiscing</a:t>
            </a:r>
            <a:r>
              <a:rPr lang="en-US" dirty="0"/>
              <a:t> </a:t>
            </a:r>
            <a:r>
              <a:rPr lang="en-US" dirty="0" err="1"/>
              <a:t>elit</a:t>
            </a:r>
            <a:r>
              <a:rPr lang="en-US" dirty="0"/>
              <a:t>. </a:t>
            </a:r>
            <a:r>
              <a:rPr lang="en-US" dirty="0" err="1"/>
              <a:t>Mauris</a:t>
            </a:r>
            <a:r>
              <a:rPr lang="en-US" dirty="0"/>
              <a:t> </a:t>
            </a:r>
            <a:r>
              <a:rPr lang="en-US" dirty="0" err="1"/>
              <a:t>accum</a:t>
            </a:r>
            <a:r>
              <a:rPr lang="en-US" dirty="0"/>
              <a:t> san </a:t>
            </a:r>
            <a:r>
              <a:rPr lang="en-US" dirty="0" err="1"/>
              <a:t>urna</a:t>
            </a:r>
            <a:r>
              <a:rPr lang="en-US" dirty="0"/>
              <a:t>. </a:t>
            </a:r>
            <a:r>
              <a:rPr lang="en-US" dirty="0" err="1"/>
              <a:t>Sus</a:t>
            </a:r>
            <a:r>
              <a:rPr lang="en-US" dirty="0"/>
              <a:t> </a:t>
            </a:r>
            <a:r>
              <a:rPr lang="en-US" dirty="0" err="1"/>
              <a:t>pendisse</a:t>
            </a:r>
            <a:r>
              <a:rPr lang="en-US" dirty="0"/>
              <a:t> </a:t>
            </a:r>
            <a:r>
              <a:rPr lang="en-US" dirty="0" err="1"/>
              <a:t>sem</a:t>
            </a:r>
            <a:r>
              <a:rPr lang="en-US" dirty="0"/>
              <a:t> per semper </a:t>
            </a:r>
            <a:r>
              <a:rPr lang="en-US" dirty="0" err="1"/>
              <a:t>commodo</a:t>
            </a:r>
            <a:r>
              <a:rPr lang="en-US" dirty="0"/>
              <a:t>.”</a:t>
            </a:r>
          </a:p>
        </p:txBody>
      </p:sp>
      <p:sp>
        <p:nvSpPr>
          <p:cNvPr id="10" name="Rectangle 9"/>
          <p:cNvSpPr>
            <a:spLocks noChangeAspect="1"/>
          </p:cNvSpPr>
          <p:nvPr userDrawn="1"/>
        </p:nvSpPr>
        <p:spPr bwMode="ltGray">
          <a:xfrm>
            <a:off x="6426219"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
        <p:nvSpPr>
          <p:cNvPr id="11" name="Rectangle 10"/>
          <p:cNvSpPr>
            <a:spLocks noChangeAspect="1"/>
          </p:cNvSpPr>
          <p:nvPr userDrawn="1"/>
        </p:nvSpPr>
        <p:spPr bwMode="ltGray">
          <a:xfrm>
            <a:off x="473765" y="920687"/>
            <a:ext cx="246952" cy="5065776"/>
          </a:xfrm>
          <a:prstGeom prst="rect">
            <a:avLst/>
          </a:prstGeom>
          <a:solidFill>
            <a:srgbClr val="E81159"/>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ndParaRPr>
          </a:p>
        </p:txBody>
      </p:sp>
    </p:spTree>
    <p:extLst>
      <p:ext uri="{BB962C8B-B14F-4D97-AF65-F5344CB8AC3E}">
        <p14:creationId xmlns:p14="http://schemas.microsoft.com/office/powerpoint/2010/main" val="183861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theme" Target="../theme/theme3.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image" Target="../media/image1.pn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heme" Target="../theme/theme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713"/>
            <a:ext cx="11276013" cy="443198"/>
          </a:xfrm>
          <a:prstGeom prst="rect">
            <a:avLst/>
          </a:prstGeom>
        </p:spPr>
        <p:txBody>
          <a:bodyPr vert="horz" wrap="square"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527175"/>
            <a:ext cx="11276013" cy="4460873"/>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Gartner Logo"/>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452994" y="6241458"/>
            <a:ext cx="1280218" cy="292850"/>
          </a:xfrm>
          <a:prstGeom prst="rect">
            <a:avLst/>
          </a:prstGeom>
        </p:spPr>
      </p:pic>
      <p:sp>
        <p:nvSpPr>
          <p:cNvPr id="15" name="Original Legal Copy" hidden="1"/>
          <p:cNvSpPr txBox="1"/>
          <p:nvPr userDrawn="1"/>
        </p:nvSpPr>
        <p:spPr>
          <a:xfrm>
            <a:off x="457201" y="6335373"/>
            <a:ext cx="7869114" cy="215444"/>
          </a:xfrm>
          <a:prstGeom prst="rect">
            <a:avLst/>
          </a:prstGeom>
          <a:noFill/>
        </p:spPr>
        <p:txBody>
          <a:bodyPr wrap="square" lIns="0" tIns="0" rIns="0" bIns="0" rtlCol="0" anchor="b" anchorCtr="0">
            <a:spAutoFit/>
          </a:bodyPr>
          <a:lstStyle/>
          <a:p>
            <a:pPr marL="228600" indent="-228600" algn="l">
              <a:tabLst>
                <a:tab pos="228600" algn="l"/>
              </a:tabLst>
            </a:pPr>
            <a:fld id="{1CE9EA8B-DBE7-492B-893F-AD13AC039ED7}" type="slidenum">
              <a:rPr lang="en-US" sz="700" smtClean="0">
                <a:solidFill>
                  <a:srgbClr val="6E7878"/>
                </a:solidFill>
              </a:rPr>
              <a:pPr marL="228600" indent="-228600" algn="l">
                <a:tabLst>
                  <a:tab pos="228600" algn="l"/>
                </a:tabLst>
              </a:pPr>
              <a:t>‹#›</a:t>
            </a:fld>
            <a:r>
              <a:rPr lang="en-US" sz="700" dirty="0">
                <a:solidFill>
                  <a:srgbClr val="6E7878"/>
                </a:solidFill>
              </a:rPr>
              <a:t>	© 2018 Gartner, Inc. and/or its affiliates. All rights reserved. Gartner is a registered trademark of Gartner, Inc. and its affiliates. Version 8.2  Last updated 29 June 2018</a:t>
            </a:r>
          </a:p>
          <a:p>
            <a:pPr algn="l">
              <a:tabLst>
                <a:tab pos="228600" algn="l"/>
              </a:tabLst>
            </a:pPr>
            <a:r>
              <a:rPr lang="en-US" sz="700" dirty="0">
                <a:solidFill>
                  <a:srgbClr val="6E7878"/>
                </a:solidFill>
              </a:rPr>
              <a:t>	</a:t>
            </a:r>
            <a:r>
              <a:rPr lang="en-US" sz="700" b="1" dirty="0">
                <a:solidFill>
                  <a:srgbClr val="6E7878"/>
                </a:solidFill>
              </a:rPr>
              <a:t>INTERNAL — FOR INTERNAL USE ONLY</a:t>
            </a:r>
          </a:p>
        </p:txBody>
      </p:sp>
      <p:sp>
        <p:nvSpPr>
          <p:cNvPr id="10" name="TextBox 9"/>
          <p:cNvSpPr txBox="1"/>
          <p:nvPr userDrawn="1"/>
        </p:nvSpPr>
        <p:spPr>
          <a:xfrm>
            <a:off x="457201" y="6439286"/>
            <a:ext cx="7306732"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700" smtClean="0">
                <a:solidFill>
                  <a:srgbClr val="979D9D"/>
                </a:solidFill>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700" dirty="0">
                <a:solidFill>
                  <a:srgbClr val="979D9D"/>
                </a:solidFill>
              </a:rPr>
              <a:t>	© 2018 Gartner, Inc. and/or its affiliates. All rights reserved. Gartner is a registered trademark of Gartner, Inc. and its affiliates.</a:t>
            </a:r>
          </a:p>
        </p:txBody>
      </p:sp>
      <p:sp>
        <p:nvSpPr>
          <p:cNvPr id="8" name="TextBox 7"/>
          <p:cNvSpPr txBox="1"/>
          <p:nvPr userDrawn="1"/>
        </p:nvSpPr>
        <p:spPr>
          <a:xfrm>
            <a:off x="692741" y="6297997"/>
            <a:ext cx="2314812"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r>
              <a:rPr lang="en-US" sz="700" b="1" kern="1200" dirty="0">
                <a:solidFill>
                  <a:srgbClr val="979D9D"/>
                </a:solidFill>
                <a:latin typeface="+mn-lt"/>
                <a:ea typeface="+mn-ea"/>
                <a:cs typeface="+mn-cs"/>
              </a:rPr>
              <a:t>INTERNAL or RESTRICTED</a:t>
            </a:r>
          </a:p>
        </p:txBody>
      </p:sp>
    </p:spTree>
    <p:extLst>
      <p:ext uri="{BB962C8B-B14F-4D97-AF65-F5344CB8AC3E}">
        <p14:creationId xmlns:p14="http://schemas.microsoft.com/office/powerpoint/2010/main" val="3362298311"/>
      </p:ext>
    </p:extLst>
  </p:cSld>
  <p:clrMap bg1="lt1" tx1="dk1" bg2="lt2" tx2="dk2" accent1="accent1" accent2="accent2" accent3="accent3" accent4="accent4" accent5="accent5" accent6="accent6" hlink="hlink" folHlink="folHlink"/>
  <p:sldLayoutIdLst>
    <p:sldLayoutId id="2147483745" r:id="rId1"/>
    <p:sldLayoutId id="2147483786" r:id="rId2"/>
    <p:sldLayoutId id="2147483751" r:id="rId3"/>
    <p:sldLayoutId id="2147483750" r:id="rId4"/>
    <p:sldLayoutId id="2147483746" r:id="rId5"/>
    <p:sldLayoutId id="2147483759" r:id="rId6"/>
    <p:sldLayoutId id="2147483748" r:id="rId7"/>
    <p:sldLayoutId id="2147483761" r:id="rId8"/>
    <p:sldLayoutId id="2147483762" r:id="rId9"/>
    <p:sldLayoutId id="2147483763" r:id="rId10"/>
    <p:sldLayoutId id="2147483764" r:id="rId11"/>
    <p:sldLayoutId id="2147483788" r:id="rId12"/>
    <p:sldLayoutId id="2147483789" r:id="rId13"/>
    <p:sldLayoutId id="2147483790" r:id="rId14"/>
    <p:sldLayoutId id="2147483791" r:id="rId15"/>
    <p:sldLayoutId id="2147483792" r:id="rId16"/>
    <p:sldLayoutId id="2147483793" r:id="rId17"/>
  </p:sldLayoutIdLst>
  <p:hf sldNum="0" hdr="0" ftr="0" dt="0"/>
  <p:txStyles>
    <p:titleStyle>
      <a:lvl1pPr algn="l" defTabSz="914400" rtl="0" eaLnBrk="1" latinLnBrk="0" hangingPunct="1">
        <a:lnSpc>
          <a:spcPct val="90000"/>
        </a:lnSpc>
        <a:spcBef>
          <a:spcPct val="0"/>
        </a:spcBef>
        <a:spcAft>
          <a:spcPts val="1200"/>
        </a:spcAft>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A4A3A4"/>
          </p15:clr>
        </p15:guide>
        <p15:guide id="3" pos="288" userDrawn="1">
          <p15:clr>
            <a:srgbClr val="5ACBF0"/>
          </p15:clr>
        </p15:guide>
        <p15:guide id="4" orient="horz" pos="2160" userDrawn="1">
          <p15:clr>
            <a:srgbClr val="A4A3A4"/>
          </p15:clr>
        </p15:guide>
        <p15:guide id="5" orient="horz" pos="231" userDrawn="1">
          <p15:clr>
            <a:srgbClr val="5ACBF0"/>
          </p15:clr>
        </p15:guide>
        <p15:guide id="6" pos="7391" userDrawn="1">
          <p15:clr>
            <a:srgbClr val="5ACBF0"/>
          </p15:clr>
        </p15:guide>
        <p15:guide id="7" orient="horz" pos="3772" userDrawn="1">
          <p15:clr>
            <a:srgbClr val="FBAE40"/>
          </p15:clr>
        </p15:guide>
        <p15:guide id="9" orient="horz" pos="4110" userDrawn="1">
          <p15:clr>
            <a:srgbClr val="5ACBF0"/>
          </p15:clr>
        </p15:guide>
        <p15:guide id="10" orient="horz" pos="537" userDrawn="1">
          <p15:clr>
            <a:srgbClr val="FDE53C"/>
          </p15:clr>
        </p15:guide>
        <p15:guide id="11" orient="horz" pos="846" userDrawn="1">
          <p15:clr>
            <a:srgbClr val="FDE53C"/>
          </p15:clr>
        </p15:guide>
        <p15:guide id="12" orient="horz" pos="962" userDrawn="1">
          <p15:clr>
            <a:srgbClr val="5ACBF0"/>
          </p15:clr>
        </p15:guide>
        <p15:guide id="13" orient="horz" pos="4002" userDrawn="1">
          <p15:clr>
            <a:srgbClr val="5ACBF0"/>
          </p15:clr>
        </p15:guide>
        <p15:guide id="14" pos="3752" userDrawn="1">
          <p15:clr>
            <a:srgbClr val="5ACBF0"/>
          </p15:clr>
        </p15:guide>
        <p15:guide id="15" pos="3927"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713"/>
            <a:ext cx="11276013" cy="443198"/>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527175"/>
            <a:ext cx="11276013" cy="446087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Gartner Logo"/>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bwMode="black">
          <a:xfrm>
            <a:off x="10452994" y="6241641"/>
            <a:ext cx="1280218" cy="292484"/>
          </a:xfrm>
          <a:prstGeom prst="rect">
            <a:avLst/>
          </a:prstGeom>
        </p:spPr>
      </p:pic>
      <p:sp>
        <p:nvSpPr>
          <p:cNvPr id="15" name="Original Legal Copy" hidden="1"/>
          <p:cNvSpPr txBox="1"/>
          <p:nvPr userDrawn="1"/>
        </p:nvSpPr>
        <p:spPr>
          <a:xfrm>
            <a:off x="457201" y="6335373"/>
            <a:ext cx="7869114" cy="215444"/>
          </a:xfrm>
          <a:prstGeom prst="rect">
            <a:avLst/>
          </a:prstGeom>
          <a:noFill/>
        </p:spPr>
        <p:txBody>
          <a:bodyPr wrap="square" lIns="0" tIns="0" rIns="0" bIns="0" rtlCol="0" anchor="b" anchorCtr="0">
            <a:spAutoFit/>
          </a:bodyPr>
          <a:lstStyle/>
          <a:p>
            <a:pPr marL="228600" indent="-228600" algn="l">
              <a:tabLst>
                <a:tab pos="228600" algn="l"/>
              </a:tabLst>
            </a:pPr>
            <a:fld id="{1CE9EA8B-DBE7-492B-893F-AD13AC039ED7}" type="slidenum">
              <a:rPr lang="en-US" sz="700" smtClean="0">
                <a:solidFill>
                  <a:srgbClr val="6E7878"/>
                </a:solidFill>
              </a:rPr>
              <a:pPr marL="228600" indent="-228600" algn="l">
                <a:tabLst>
                  <a:tab pos="228600" algn="l"/>
                </a:tabLst>
              </a:pPr>
              <a:t>‹#›</a:t>
            </a:fld>
            <a:r>
              <a:rPr lang="en-US" sz="700" dirty="0">
                <a:solidFill>
                  <a:srgbClr val="6E7878"/>
                </a:solidFill>
              </a:rPr>
              <a:t>	© 2018 Gartner, Inc. and/or its affiliates. All rights reserved. Gartner is a registered trademark of Gartner, Inc. and its affiliates. Version 8.2  Last updated 29 June 2018</a:t>
            </a:r>
          </a:p>
          <a:p>
            <a:pPr algn="l">
              <a:tabLst>
                <a:tab pos="228600" algn="l"/>
              </a:tabLst>
            </a:pPr>
            <a:r>
              <a:rPr lang="en-US" sz="700" dirty="0">
                <a:solidFill>
                  <a:srgbClr val="6E7878"/>
                </a:solidFill>
              </a:rPr>
              <a:t>	</a:t>
            </a:r>
            <a:r>
              <a:rPr lang="en-US" sz="700" b="1" dirty="0">
                <a:solidFill>
                  <a:srgbClr val="6E7878"/>
                </a:solidFill>
              </a:rPr>
              <a:t>INTERNAL — FOR INTERNAL USE ONLY</a:t>
            </a:r>
          </a:p>
        </p:txBody>
      </p:sp>
      <p:sp>
        <p:nvSpPr>
          <p:cNvPr id="10" name="TextBox 9"/>
          <p:cNvSpPr txBox="1"/>
          <p:nvPr userDrawn="1"/>
        </p:nvSpPr>
        <p:spPr>
          <a:xfrm>
            <a:off x="457201" y="6439286"/>
            <a:ext cx="7181849"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700" b="0" kern="1200" smtClean="0">
                <a:solidFill>
                  <a:srgbClr val="979D9D"/>
                </a:solidFill>
                <a:latin typeface="+mn-lt"/>
                <a:ea typeface="+mn-ea"/>
                <a:cs typeface="+mn-cs"/>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700" b="0" kern="1200" dirty="0">
                <a:solidFill>
                  <a:srgbClr val="979D9D"/>
                </a:solidFill>
                <a:latin typeface="+mn-lt"/>
                <a:ea typeface="+mn-ea"/>
                <a:cs typeface="+mn-cs"/>
              </a:rPr>
              <a:t>	© 2018 Gartner, Inc. and/or its affiliates. All rights reserved. Gartner is a registered trademark of Gartner, Inc. and its affiliates.</a:t>
            </a:r>
          </a:p>
        </p:txBody>
      </p:sp>
      <p:sp>
        <p:nvSpPr>
          <p:cNvPr id="8" name="Footnote Notice" hidden="1"/>
          <p:cNvSpPr/>
          <p:nvPr userDrawn="1"/>
        </p:nvSpPr>
        <p:spPr>
          <a:xfrm>
            <a:off x="2940424" y="5279208"/>
            <a:ext cx="6311152" cy="1015663"/>
          </a:xfrm>
          <a:prstGeom prst="rect">
            <a:avLst/>
          </a:prstGeom>
          <a:solidFill>
            <a:srgbClr val="FF0000"/>
          </a:solidFill>
          <a:ln w="12700">
            <a:solidFill>
              <a:srgbClr val="FF0000"/>
            </a:solidFill>
          </a:ln>
        </p:spPr>
        <p:txBody>
          <a:bodyPr wrap="square">
            <a:spAutoFit/>
          </a:bodyPr>
          <a:lstStyle/>
          <a:p>
            <a:pPr marL="0" marR="0" indent="0" algn="l">
              <a:lnSpc>
                <a:spcPts val="1200"/>
              </a:lnSpc>
              <a:spcBef>
                <a:spcPts val="0"/>
              </a:spcBef>
              <a:spcAft>
                <a:spcPts val="0"/>
              </a:spcAft>
            </a:pPr>
            <a:r>
              <a:rPr lang="en-US" sz="1200" b="1" dirty="0">
                <a:solidFill>
                  <a:schemeClr val="tx1"/>
                </a:solidFill>
                <a:effectLst/>
                <a:latin typeface="+mn-lt"/>
                <a:ea typeface="Calibri" panose="020F0502020204030204" pitchFamily="34" charset="0"/>
              </a:rPr>
              <a:t>READ AND THEN DELETE THIS BOX</a:t>
            </a:r>
            <a:r>
              <a:rPr lang="en-US" sz="1200" b="1" baseline="0" dirty="0">
                <a:solidFill>
                  <a:schemeClr val="tx1"/>
                </a:solidFill>
                <a:effectLst/>
                <a:latin typeface="+mn-lt"/>
                <a:ea typeface="Calibri" panose="020F0502020204030204" pitchFamily="34" charset="0"/>
              </a:rPr>
              <a:t> | Go tot the VIEW tab, select “Slide Master”</a:t>
            </a:r>
            <a:endParaRPr lang="en-US" sz="1200" b="1" dirty="0">
              <a:solidFill>
                <a:schemeClr val="tx1"/>
              </a:solidFill>
              <a:effectLst/>
              <a:latin typeface="+mn-lt"/>
              <a:ea typeface="Calibri" panose="020F0502020204030204" pitchFamily="34" charset="0"/>
            </a:endParaRPr>
          </a:p>
          <a:p>
            <a:pPr marL="0" marR="0" indent="0" algn="l">
              <a:lnSpc>
                <a:spcPts val="1200"/>
              </a:lnSpc>
              <a:spcBef>
                <a:spcPts val="0"/>
              </a:spcBef>
              <a:spcAft>
                <a:spcPts val="0"/>
              </a:spcAft>
            </a:pPr>
            <a:r>
              <a:rPr lang="en-US" sz="1200" b="0" dirty="0">
                <a:solidFill>
                  <a:schemeClr val="tx1"/>
                </a:solidFill>
                <a:effectLst/>
                <a:latin typeface="+mn-lt"/>
                <a:ea typeface="Calibri" panose="020F0502020204030204" pitchFamily="34" charset="0"/>
              </a:rPr>
              <a:t>To comply with the Information Classification Policy, all employees must modify the footer information for all documents </a:t>
            </a:r>
            <a:r>
              <a:rPr lang="en-US" sz="1200" b="0">
                <a:solidFill>
                  <a:schemeClr val="tx1"/>
                </a:solidFill>
                <a:effectLst/>
                <a:latin typeface="+mn-lt"/>
                <a:ea typeface="Calibri" panose="020F0502020204030204" pitchFamily="34" charset="0"/>
              </a:rPr>
              <a:t>containing Confidential, </a:t>
            </a:r>
            <a:r>
              <a:rPr lang="en-US" sz="1200" b="0" dirty="0">
                <a:solidFill>
                  <a:schemeClr val="tx1"/>
                </a:solidFill>
                <a:effectLst/>
                <a:latin typeface="+mn-lt"/>
                <a:ea typeface="Calibri" panose="020F0502020204030204" pitchFamily="34" charset="0"/>
              </a:rPr>
              <a:t>Restricted or Public Information. Click in the Footer and enter the version, the date the file was last modified, and the appropriate classification—INTERNAL or RESTRICTED. For presentations containing only Public Information, delete everything below the copyright line.</a:t>
            </a:r>
          </a:p>
        </p:txBody>
      </p:sp>
      <p:sp>
        <p:nvSpPr>
          <p:cNvPr id="11" name="TextBox 10"/>
          <p:cNvSpPr txBox="1"/>
          <p:nvPr userDrawn="1"/>
        </p:nvSpPr>
        <p:spPr>
          <a:xfrm>
            <a:off x="692741" y="6297997"/>
            <a:ext cx="2314812"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r>
              <a:rPr lang="en-US" sz="700" b="1" kern="1200" dirty="0">
                <a:solidFill>
                  <a:srgbClr val="979D9D"/>
                </a:solidFill>
                <a:latin typeface="+mn-lt"/>
                <a:ea typeface="+mn-ea"/>
                <a:cs typeface="+mn-cs"/>
              </a:rPr>
              <a:t>INTERNAL or RESTRICTED</a:t>
            </a:r>
          </a:p>
        </p:txBody>
      </p:sp>
    </p:spTree>
    <p:extLst>
      <p:ext uri="{BB962C8B-B14F-4D97-AF65-F5344CB8AC3E}">
        <p14:creationId xmlns:p14="http://schemas.microsoft.com/office/powerpoint/2010/main" val="2025644939"/>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3" r:id="rId4"/>
    <p:sldLayoutId id="2147483802" r:id="rId5"/>
    <p:sldLayoutId id="2147483804" r:id="rId6"/>
    <p:sldLayoutId id="2147483805" r:id="rId7"/>
    <p:sldLayoutId id="2147483806" r:id="rId8"/>
    <p:sldLayoutId id="2147483807" r:id="rId9"/>
    <p:sldLayoutId id="2147483809" r:id="rId10"/>
    <p:sldLayoutId id="2147483810" r:id="rId11"/>
    <p:sldLayoutId id="2147483811" r:id="rId12"/>
    <p:sldLayoutId id="2147483812" r:id="rId13"/>
    <p:sldLayoutId id="2147483813" r:id="rId14"/>
  </p:sldLayoutIdLst>
  <p:hf sldNum="0" hdr="0" ftr="0" dt="0"/>
  <p:txStyles>
    <p:titleStyle>
      <a:lvl1pPr algn="l" defTabSz="914400" rtl="0" eaLnBrk="1" latinLnBrk="0" hangingPunct="1">
        <a:lnSpc>
          <a:spcPct val="90000"/>
        </a:lnSpc>
        <a:spcBef>
          <a:spcPct val="0"/>
        </a:spcBef>
        <a:spcAft>
          <a:spcPts val="1200"/>
        </a:spcAft>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3999" userDrawn="1">
          <p15:clr>
            <a:srgbClr val="5ACBF0"/>
          </p15:clr>
        </p15:guide>
        <p15:guide id="12" pos="3752">
          <p15:clr>
            <a:srgbClr val="5ACBF0"/>
          </p15:clr>
        </p15:guide>
        <p15:guide id="13" pos="3927">
          <p15:clr>
            <a:srgbClr val="5ACBF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713"/>
            <a:ext cx="11276013" cy="443198"/>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527175"/>
            <a:ext cx="11276013" cy="446087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Gartner Logo"/>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452994" y="6241458"/>
            <a:ext cx="1280218" cy="292850"/>
          </a:xfrm>
          <a:prstGeom prst="rect">
            <a:avLst/>
          </a:prstGeom>
        </p:spPr>
      </p:pic>
      <p:sp>
        <p:nvSpPr>
          <p:cNvPr id="15" name="Original Legal Copy" hidden="1"/>
          <p:cNvSpPr txBox="1"/>
          <p:nvPr userDrawn="1"/>
        </p:nvSpPr>
        <p:spPr>
          <a:xfrm>
            <a:off x="457201" y="6335373"/>
            <a:ext cx="7869114" cy="215444"/>
          </a:xfrm>
          <a:prstGeom prst="rect">
            <a:avLst/>
          </a:prstGeom>
          <a:noFill/>
        </p:spPr>
        <p:txBody>
          <a:bodyPr wrap="square" lIns="0" tIns="0" rIns="0" bIns="0" rtlCol="0" anchor="b" anchorCtr="0">
            <a:spAutoFit/>
          </a:bodyPr>
          <a:lstStyle/>
          <a:p>
            <a:pPr marL="228600" indent="-228600" algn="l">
              <a:tabLst>
                <a:tab pos="228600" algn="l"/>
              </a:tabLst>
            </a:pPr>
            <a:fld id="{1CE9EA8B-DBE7-492B-893F-AD13AC039ED7}" type="slidenum">
              <a:rPr lang="en-US" sz="700" smtClean="0">
                <a:solidFill>
                  <a:srgbClr val="6E7878"/>
                </a:solidFill>
              </a:rPr>
              <a:pPr marL="228600" indent="-228600" algn="l">
                <a:tabLst>
                  <a:tab pos="228600" algn="l"/>
                </a:tabLst>
              </a:pPr>
              <a:t>‹#›</a:t>
            </a:fld>
            <a:r>
              <a:rPr lang="en-US" sz="700" dirty="0">
                <a:solidFill>
                  <a:srgbClr val="6E7878"/>
                </a:solidFill>
              </a:rPr>
              <a:t>	© 2018 Gartner, Inc. and/or its affiliates. All rights reserved. Gartner is a registered trademark of Gartner, Inc. and its affiliates. Version 8.2  Last updated 29 June 2018</a:t>
            </a:r>
          </a:p>
          <a:p>
            <a:pPr algn="l">
              <a:tabLst>
                <a:tab pos="228600" algn="l"/>
              </a:tabLst>
            </a:pPr>
            <a:r>
              <a:rPr lang="en-US" sz="700" dirty="0">
                <a:solidFill>
                  <a:srgbClr val="6E7878"/>
                </a:solidFill>
              </a:rPr>
              <a:t>	</a:t>
            </a:r>
            <a:r>
              <a:rPr lang="en-US" sz="700" b="1" dirty="0">
                <a:solidFill>
                  <a:srgbClr val="6E7878"/>
                </a:solidFill>
              </a:rPr>
              <a:t>INTERNAL — FOR INTERNAL USE ONLY</a:t>
            </a:r>
          </a:p>
        </p:txBody>
      </p:sp>
      <p:sp>
        <p:nvSpPr>
          <p:cNvPr id="10" name="TextBox 9"/>
          <p:cNvSpPr txBox="1"/>
          <p:nvPr userDrawn="1"/>
        </p:nvSpPr>
        <p:spPr>
          <a:xfrm>
            <a:off x="457201" y="6439286"/>
            <a:ext cx="7181849"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700" smtClean="0">
                <a:solidFill>
                  <a:srgbClr val="979D9D"/>
                </a:solidFill>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700" dirty="0">
                <a:solidFill>
                  <a:srgbClr val="979D9D"/>
                </a:solidFill>
              </a:rPr>
              <a:t>	© 2018 Gartner, Inc. and/or its affiliates. All rights reserved. Gartner is a registered trademark of Gartner, Inc. and its affiliates.</a:t>
            </a:r>
          </a:p>
        </p:txBody>
      </p:sp>
      <p:sp>
        <p:nvSpPr>
          <p:cNvPr id="8" name="Footnote Notice" hidden="1"/>
          <p:cNvSpPr/>
          <p:nvPr userDrawn="1"/>
        </p:nvSpPr>
        <p:spPr>
          <a:xfrm>
            <a:off x="2940424" y="5279208"/>
            <a:ext cx="6311152" cy="1015663"/>
          </a:xfrm>
          <a:prstGeom prst="rect">
            <a:avLst/>
          </a:prstGeom>
          <a:solidFill>
            <a:srgbClr val="FF0000"/>
          </a:solidFill>
          <a:ln w="12700">
            <a:solidFill>
              <a:srgbClr val="FF0000"/>
            </a:solidFill>
          </a:ln>
        </p:spPr>
        <p:txBody>
          <a:bodyPr wrap="square">
            <a:spAutoFit/>
          </a:bodyPr>
          <a:lstStyle/>
          <a:p>
            <a:pPr marL="0" marR="0" indent="0" algn="l">
              <a:lnSpc>
                <a:spcPts val="1200"/>
              </a:lnSpc>
              <a:spcBef>
                <a:spcPts val="0"/>
              </a:spcBef>
              <a:spcAft>
                <a:spcPts val="0"/>
              </a:spcAft>
            </a:pPr>
            <a:r>
              <a:rPr lang="en-US" sz="1200" b="1" dirty="0">
                <a:solidFill>
                  <a:schemeClr val="bg1"/>
                </a:solidFill>
                <a:effectLst/>
                <a:latin typeface="+mn-lt"/>
                <a:ea typeface="Calibri" panose="020F0502020204030204" pitchFamily="34" charset="0"/>
              </a:rPr>
              <a:t>READ AND THEN DELETE THIS BOX</a:t>
            </a:r>
            <a:r>
              <a:rPr lang="en-US" sz="1200" b="1" baseline="0" dirty="0">
                <a:solidFill>
                  <a:schemeClr val="bg1"/>
                </a:solidFill>
                <a:effectLst/>
                <a:latin typeface="+mn-lt"/>
                <a:ea typeface="Calibri" panose="020F0502020204030204" pitchFamily="34" charset="0"/>
              </a:rPr>
              <a:t> | Go tot the VIEW tab, select “Slide Master”</a:t>
            </a:r>
            <a:endParaRPr lang="en-US" sz="1200" b="1" dirty="0">
              <a:solidFill>
                <a:schemeClr val="bg1"/>
              </a:solidFill>
              <a:effectLst/>
              <a:latin typeface="+mn-lt"/>
              <a:ea typeface="Calibri" panose="020F0502020204030204" pitchFamily="34" charset="0"/>
            </a:endParaRPr>
          </a:p>
          <a:p>
            <a:pPr marL="0" marR="0" indent="0" algn="l">
              <a:lnSpc>
                <a:spcPts val="1200"/>
              </a:lnSpc>
              <a:spcBef>
                <a:spcPts val="0"/>
              </a:spcBef>
              <a:spcAft>
                <a:spcPts val="0"/>
              </a:spcAft>
            </a:pPr>
            <a:r>
              <a:rPr lang="en-US" sz="1200" b="0" dirty="0">
                <a:solidFill>
                  <a:schemeClr val="bg1"/>
                </a:solidFill>
                <a:effectLst/>
                <a:latin typeface="+mn-lt"/>
                <a:ea typeface="Calibri" panose="020F0502020204030204" pitchFamily="34" charset="0"/>
              </a:rPr>
              <a:t>To comply with the Information Classification Policy, all employees must modify the footer information for all documents </a:t>
            </a:r>
            <a:r>
              <a:rPr lang="en-US" sz="1200" b="0">
                <a:solidFill>
                  <a:schemeClr val="bg1"/>
                </a:solidFill>
                <a:effectLst/>
                <a:latin typeface="+mn-lt"/>
                <a:ea typeface="Calibri" panose="020F0502020204030204" pitchFamily="34" charset="0"/>
              </a:rPr>
              <a:t>containing Confidential, </a:t>
            </a:r>
            <a:r>
              <a:rPr lang="en-US" sz="1200" b="0" dirty="0">
                <a:solidFill>
                  <a:schemeClr val="bg1"/>
                </a:solidFill>
                <a:effectLst/>
                <a:latin typeface="+mn-lt"/>
                <a:ea typeface="Calibri" panose="020F0502020204030204" pitchFamily="34" charset="0"/>
              </a:rPr>
              <a:t>Restricted or Public Information. Click in the Footer and enter the version, the date the file was last modified, and the appropriate classification—INTERNAL or RESTRICTED. For presentations containing only Public Information, delete everything below the copyright line.</a:t>
            </a:r>
          </a:p>
        </p:txBody>
      </p:sp>
      <p:sp>
        <p:nvSpPr>
          <p:cNvPr id="9" name="TextBox 8"/>
          <p:cNvSpPr txBox="1"/>
          <p:nvPr userDrawn="1"/>
        </p:nvSpPr>
        <p:spPr>
          <a:xfrm>
            <a:off x="692741" y="6297997"/>
            <a:ext cx="2314812"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r>
              <a:rPr lang="en-US" sz="700" b="1" kern="1200" dirty="0">
                <a:solidFill>
                  <a:srgbClr val="979D9D"/>
                </a:solidFill>
                <a:latin typeface="+mn-lt"/>
                <a:ea typeface="+mn-ea"/>
                <a:cs typeface="+mn-cs"/>
              </a:rPr>
              <a:t>INTERNAL or RESTRICTED</a:t>
            </a:r>
          </a:p>
        </p:txBody>
      </p:sp>
    </p:spTree>
    <p:extLst>
      <p:ext uri="{BB962C8B-B14F-4D97-AF65-F5344CB8AC3E}">
        <p14:creationId xmlns:p14="http://schemas.microsoft.com/office/powerpoint/2010/main" val="520007369"/>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Lst>
  <p:hf sldNum="0" hdr="0" ftr="0" dt="0"/>
  <p:txStyles>
    <p:titleStyle>
      <a:lvl1pPr algn="l" defTabSz="914400" rtl="0" eaLnBrk="1" latinLnBrk="0" hangingPunct="1">
        <a:lnSpc>
          <a:spcPct val="90000"/>
        </a:lnSpc>
        <a:spcBef>
          <a:spcPct val="0"/>
        </a:spcBef>
        <a:spcAft>
          <a:spcPts val="1200"/>
        </a:spcAft>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4002">
          <p15:clr>
            <a:srgbClr val="5ACBF0"/>
          </p15:clr>
        </p15:guide>
        <p15:guide id="12" pos="3752">
          <p15:clr>
            <a:srgbClr val="5ACBF0"/>
          </p15:clr>
        </p15:guide>
        <p15:guide id="13" pos="3927">
          <p15:clr>
            <a:srgbClr val="5ACBF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713"/>
            <a:ext cx="11276013" cy="443198"/>
          </a:xfrm>
          <a:prstGeom prst="rect">
            <a:avLst/>
          </a:prstGeom>
        </p:spPr>
        <p:txBody>
          <a:bodyPr vert="horz" wrap="square"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457200" y="1527175"/>
            <a:ext cx="11276013" cy="446087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4" name="Gartner Logo"/>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452994" y="6241458"/>
            <a:ext cx="1280218" cy="292850"/>
          </a:xfrm>
          <a:prstGeom prst="rect">
            <a:avLst/>
          </a:prstGeom>
        </p:spPr>
      </p:pic>
      <p:sp>
        <p:nvSpPr>
          <p:cNvPr id="15" name="Original Legal Copy" hidden="1"/>
          <p:cNvSpPr txBox="1"/>
          <p:nvPr userDrawn="1"/>
        </p:nvSpPr>
        <p:spPr>
          <a:xfrm>
            <a:off x="457201" y="6335373"/>
            <a:ext cx="7869114" cy="215444"/>
          </a:xfrm>
          <a:prstGeom prst="rect">
            <a:avLst/>
          </a:prstGeom>
          <a:noFill/>
        </p:spPr>
        <p:txBody>
          <a:bodyPr wrap="square" lIns="0" tIns="0" rIns="0" bIns="0" rtlCol="0" anchor="b" anchorCtr="0">
            <a:spAutoFit/>
          </a:bodyPr>
          <a:lstStyle/>
          <a:p>
            <a:pPr marL="228600" indent="-228600" algn="l">
              <a:tabLst>
                <a:tab pos="228600" algn="l"/>
              </a:tabLst>
            </a:pPr>
            <a:fld id="{1CE9EA8B-DBE7-492B-893F-AD13AC039ED7}" type="slidenum">
              <a:rPr lang="en-US" sz="700" smtClean="0">
                <a:solidFill>
                  <a:srgbClr val="6E7878"/>
                </a:solidFill>
              </a:rPr>
              <a:pPr marL="228600" indent="-228600" algn="l">
                <a:tabLst>
                  <a:tab pos="228600" algn="l"/>
                </a:tabLst>
              </a:pPr>
              <a:t>‹#›</a:t>
            </a:fld>
            <a:r>
              <a:rPr lang="en-US" sz="700" dirty="0">
                <a:solidFill>
                  <a:srgbClr val="6E7878"/>
                </a:solidFill>
              </a:rPr>
              <a:t>	© 2018 Gartner, Inc. and/or its affiliates. All rights reserved. Gartner is a registered trademark of Gartner, Inc. and its affiliates. Version 8.2  Last updated 29 June 2018</a:t>
            </a:r>
          </a:p>
          <a:p>
            <a:pPr algn="l">
              <a:tabLst>
                <a:tab pos="228600" algn="l"/>
              </a:tabLst>
            </a:pPr>
            <a:r>
              <a:rPr lang="en-US" sz="700" dirty="0">
                <a:solidFill>
                  <a:srgbClr val="6E7878"/>
                </a:solidFill>
              </a:rPr>
              <a:t>	</a:t>
            </a:r>
            <a:r>
              <a:rPr lang="en-US" sz="700" b="1" dirty="0">
                <a:solidFill>
                  <a:srgbClr val="6E7878"/>
                </a:solidFill>
              </a:rPr>
              <a:t>INTERNAL — FOR INTERNAL USE ONLY</a:t>
            </a:r>
          </a:p>
        </p:txBody>
      </p:sp>
      <p:sp>
        <p:nvSpPr>
          <p:cNvPr id="10" name="TextBox 9"/>
          <p:cNvSpPr txBox="1"/>
          <p:nvPr userDrawn="1"/>
        </p:nvSpPr>
        <p:spPr>
          <a:xfrm>
            <a:off x="457201" y="6439286"/>
            <a:ext cx="7181849"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fld id="{1CE9EA8B-DBE7-492B-893F-AD13AC039ED7}" type="slidenum">
              <a:rPr lang="en-US" sz="700" smtClean="0">
                <a:solidFill>
                  <a:srgbClr val="979D9D"/>
                </a:solidFill>
              </a:rPr>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t>‹#›</a:t>
            </a:fld>
            <a:r>
              <a:rPr lang="en-US" sz="700" dirty="0">
                <a:solidFill>
                  <a:srgbClr val="979D9D"/>
                </a:solidFill>
              </a:rPr>
              <a:t>	© 2018 Gartner, Inc. and/or its affiliates. All rights reserved. Gartner is a registered trademark of Gartner, Inc. and its affiliates.</a:t>
            </a:r>
          </a:p>
        </p:txBody>
      </p:sp>
      <p:sp>
        <p:nvSpPr>
          <p:cNvPr id="8" name="Footnote Notice" hidden="1"/>
          <p:cNvSpPr/>
          <p:nvPr userDrawn="1"/>
        </p:nvSpPr>
        <p:spPr>
          <a:xfrm>
            <a:off x="2940424" y="5279208"/>
            <a:ext cx="6311152" cy="1015663"/>
          </a:xfrm>
          <a:prstGeom prst="rect">
            <a:avLst/>
          </a:prstGeom>
          <a:solidFill>
            <a:srgbClr val="FF0000"/>
          </a:solidFill>
          <a:ln w="12700">
            <a:solidFill>
              <a:srgbClr val="FF0000"/>
            </a:solidFill>
          </a:ln>
        </p:spPr>
        <p:txBody>
          <a:bodyPr wrap="square">
            <a:spAutoFit/>
          </a:bodyPr>
          <a:lstStyle/>
          <a:p>
            <a:pPr marL="0" marR="0" indent="0" algn="l">
              <a:lnSpc>
                <a:spcPts val="1200"/>
              </a:lnSpc>
              <a:spcBef>
                <a:spcPts val="0"/>
              </a:spcBef>
              <a:spcAft>
                <a:spcPts val="0"/>
              </a:spcAft>
            </a:pPr>
            <a:r>
              <a:rPr lang="en-US" sz="1200" b="1" dirty="0">
                <a:solidFill>
                  <a:schemeClr val="tx1"/>
                </a:solidFill>
                <a:effectLst/>
                <a:latin typeface="+mn-lt"/>
                <a:ea typeface="Calibri" panose="020F0502020204030204" pitchFamily="34" charset="0"/>
              </a:rPr>
              <a:t>READ AND THEN DELETE THIS BOX</a:t>
            </a:r>
            <a:r>
              <a:rPr lang="en-US" sz="1200" b="1" baseline="0" dirty="0">
                <a:solidFill>
                  <a:schemeClr val="tx1"/>
                </a:solidFill>
                <a:effectLst/>
                <a:latin typeface="+mn-lt"/>
                <a:ea typeface="Calibri" panose="020F0502020204030204" pitchFamily="34" charset="0"/>
              </a:rPr>
              <a:t> | Go tot the VIEW tab, select “Slide Master”</a:t>
            </a:r>
            <a:endParaRPr lang="en-US" sz="1200" b="1" dirty="0">
              <a:solidFill>
                <a:schemeClr val="tx1"/>
              </a:solidFill>
              <a:effectLst/>
              <a:latin typeface="+mn-lt"/>
              <a:ea typeface="Calibri" panose="020F0502020204030204" pitchFamily="34" charset="0"/>
            </a:endParaRPr>
          </a:p>
          <a:p>
            <a:pPr marL="0" marR="0" indent="0" algn="l">
              <a:lnSpc>
                <a:spcPts val="1200"/>
              </a:lnSpc>
              <a:spcBef>
                <a:spcPts val="0"/>
              </a:spcBef>
              <a:spcAft>
                <a:spcPts val="0"/>
              </a:spcAft>
            </a:pPr>
            <a:r>
              <a:rPr lang="en-US" sz="1200" b="0" dirty="0">
                <a:solidFill>
                  <a:schemeClr val="tx1"/>
                </a:solidFill>
                <a:effectLst/>
                <a:latin typeface="+mn-lt"/>
                <a:ea typeface="Calibri" panose="020F0502020204030204" pitchFamily="34" charset="0"/>
              </a:rPr>
              <a:t>To comply with the Information Classification Policy, all employees must modify the footer information for all documents </a:t>
            </a:r>
            <a:r>
              <a:rPr lang="en-US" sz="1200" b="0">
                <a:solidFill>
                  <a:schemeClr val="tx1"/>
                </a:solidFill>
                <a:effectLst/>
                <a:latin typeface="+mn-lt"/>
                <a:ea typeface="Calibri" panose="020F0502020204030204" pitchFamily="34" charset="0"/>
              </a:rPr>
              <a:t>containing Confidential, </a:t>
            </a:r>
            <a:r>
              <a:rPr lang="en-US" sz="1200" b="0" dirty="0">
                <a:solidFill>
                  <a:schemeClr val="tx1"/>
                </a:solidFill>
                <a:effectLst/>
                <a:latin typeface="+mn-lt"/>
                <a:ea typeface="Calibri" panose="020F0502020204030204" pitchFamily="34" charset="0"/>
              </a:rPr>
              <a:t>Restricted or Public Information. Click in the Footer and enter the version, the date the file was last modified, and the appropriate classification—INTERNAL or RESTRICTED. For presentations containing only Public Information, delete everything below the copyright line.</a:t>
            </a:r>
          </a:p>
        </p:txBody>
      </p:sp>
      <p:sp>
        <p:nvSpPr>
          <p:cNvPr id="9" name="TextBox 8"/>
          <p:cNvSpPr txBox="1"/>
          <p:nvPr userDrawn="1"/>
        </p:nvSpPr>
        <p:spPr>
          <a:xfrm>
            <a:off x="692741" y="6297997"/>
            <a:ext cx="2314812" cy="107722"/>
          </a:xfrm>
          <a:prstGeom prst="rect">
            <a:avLst/>
          </a:prstGeom>
          <a:noFill/>
        </p:spPr>
        <p:txBody>
          <a:bodyPr wrap="square" lIns="0" tIns="0" rIns="0" bIns="0" rtlCol="0" anchor="b" anchorCtr="0">
            <a:spAutoFit/>
          </a:bodyPr>
          <a:lstStyle/>
          <a:p>
            <a:pPr marL="228600" marR="0" lvl="0" indent="-228600" algn="l" defTabSz="914400" rtl="0" eaLnBrk="1" fontAlgn="auto" latinLnBrk="0" hangingPunct="1">
              <a:lnSpc>
                <a:spcPct val="100000"/>
              </a:lnSpc>
              <a:spcBef>
                <a:spcPts val="0"/>
              </a:spcBef>
              <a:spcAft>
                <a:spcPts val="0"/>
              </a:spcAft>
              <a:buClrTx/>
              <a:buSzTx/>
              <a:buFontTx/>
              <a:buNone/>
              <a:tabLst>
                <a:tab pos="228600" algn="l"/>
              </a:tabLst>
              <a:defRPr/>
            </a:pPr>
            <a:r>
              <a:rPr lang="en-US" sz="700" b="1" kern="1200" dirty="0">
                <a:solidFill>
                  <a:srgbClr val="979D9D"/>
                </a:solidFill>
                <a:latin typeface="+mn-lt"/>
                <a:ea typeface="+mn-ea"/>
                <a:cs typeface="+mn-cs"/>
              </a:rPr>
              <a:t>INTERNAL or RESTRICTED</a:t>
            </a:r>
          </a:p>
        </p:txBody>
      </p:sp>
    </p:spTree>
    <p:extLst>
      <p:ext uri="{BB962C8B-B14F-4D97-AF65-F5344CB8AC3E}">
        <p14:creationId xmlns:p14="http://schemas.microsoft.com/office/powerpoint/2010/main" val="3809325339"/>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Lst>
  <p:hf sldNum="0" hdr="0" ftr="0" dt="0"/>
  <p:txStyles>
    <p:titleStyle>
      <a:lvl1pPr algn="l" defTabSz="914400" rtl="0" eaLnBrk="1" latinLnBrk="0" hangingPunct="1">
        <a:lnSpc>
          <a:spcPct val="90000"/>
        </a:lnSpc>
        <a:spcBef>
          <a:spcPct val="0"/>
        </a:spcBef>
        <a:spcAft>
          <a:spcPts val="1200"/>
        </a:spcAft>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A4A3A4"/>
          </p15:clr>
        </p15:guide>
        <p15:guide id="2" pos="288">
          <p15:clr>
            <a:srgbClr val="5ACBF0"/>
          </p15:clr>
        </p15:guide>
        <p15:guide id="3" orient="horz" pos="2160">
          <p15:clr>
            <a:srgbClr val="A4A3A4"/>
          </p15:clr>
        </p15:guide>
        <p15:guide id="4" orient="horz" pos="231">
          <p15:clr>
            <a:srgbClr val="5ACBF0"/>
          </p15:clr>
        </p15:guide>
        <p15:guide id="5" pos="7391">
          <p15:clr>
            <a:srgbClr val="5ACBF0"/>
          </p15:clr>
        </p15:guide>
        <p15:guide id="6" orient="horz" pos="3772">
          <p15:clr>
            <a:srgbClr val="FBAE40"/>
          </p15:clr>
        </p15:guide>
        <p15:guide id="7" orient="horz" pos="4110">
          <p15:clr>
            <a:srgbClr val="5ACBF0"/>
          </p15:clr>
        </p15:guide>
        <p15:guide id="8" orient="horz" pos="537">
          <p15:clr>
            <a:srgbClr val="FDE53C"/>
          </p15:clr>
        </p15:guide>
        <p15:guide id="9" orient="horz" pos="846">
          <p15:clr>
            <a:srgbClr val="FDE53C"/>
          </p15:clr>
        </p15:guide>
        <p15:guide id="10" orient="horz" pos="962">
          <p15:clr>
            <a:srgbClr val="5ACBF0"/>
          </p15:clr>
        </p15:guide>
        <p15:guide id="11" orient="horz" pos="4002">
          <p15:clr>
            <a:srgbClr val="5ACBF0"/>
          </p15:clr>
        </p15:guide>
        <p15:guide id="12" pos="3752">
          <p15:clr>
            <a:srgbClr val="5ACBF0"/>
          </p15:clr>
        </p15:guide>
        <p15:guide id="13" pos="3927">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7.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6.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hyperlink" Target="https://www.gartner.com/document/code/361169?ref=grbody&amp;refval=3897169" TargetMode="External"/><Relationship Id="rId13" Type="http://schemas.openxmlformats.org/officeDocument/2006/relationships/hyperlink" Target="https://www.gartner.com/document/code/700713?ref=grbody&amp;refval=3897169" TargetMode="External"/><Relationship Id="rId18" Type="http://schemas.openxmlformats.org/officeDocument/2006/relationships/hyperlink" Target="https://www.gartner.com/document/code/333315?ref=grbody&amp;refval=3897169" TargetMode="External"/><Relationship Id="rId3" Type="http://schemas.openxmlformats.org/officeDocument/2006/relationships/tags" Target="../tags/tag9.xml"/><Relationship Id="rId7" Type="http://schemas.openxmlformats.org/officeDocument/2006/relationships/image" Target="../media/image6.emf"/><Relationship Id="rId12" Type="http://schemas.openxmlformats.org/officeDocument/2006/relationships/hyperlink" Target="https://www.gartner.com/document/code/340802?ref=grbody&amp;refval=3897169" TargetMode="External"/><Relationship Id="rId17" Type="http://schemas.openxmlformats.org/officeDocument/2006/relationships/hyperlink" Target="https://www.gartner.com/document/3887680" TargetMode="External"/><Relationship Id="rId2" Type="http://schemas.openxmlformats.org/officeDocument/2006/relationships/tags" Target="../tags/tag8.xml"/><Relationship Id="rId16" Type="http://schemas.openxmlformats.org/officeDocument/2006/relationships/hyperlink" Target="https://www.gartner.com/document/code/357246?ref=grbody&amp;refval=3897169" TargetMode="External"/><Relationship Id="rId1" Type="http://schemas.openxmlformats.org/officeDocument/2006/relationships/vmlDrawing" Target="../drawings/vmlDrawing4.vml"/><Relationship Id="rId6" Type="http://schemas.openxmlformats.org/officeDocument/2006/relationships/oleObject" Target="../embeddings/oleObject4.bin"/><Relationship Id="rId11" Type="http://schemas.openxmlformats.org/officeDocument/2006/relationships/hyperlink" Target="https://www.gartner.com/document/code/355931?ref=grbody&amp;refval=3897169" TargetMode="External"/><Relationship Id="rId5" Type="http://schemas.openxmlformats.org/officeDocument/2006/relationships/notesSlide" Target="../notesSlides/notesSlide3.xml"/><Relationship Id="rId15" Type="http://schemas.openxmlformats.org/officeDocument/2006/relationships/hyperlink" Target="https://www.gartner.com/document/code/333316?ref=grbody&amp;refval=3897169" TargetMode="External"/><Relationship Id="rId10" Type="http://schemas.openxmlformats.org/officeDocument/2006/relationships/hyperlink" Target="https://www.gartner.com/document/3783128?ref=solrAll&amp;refval=214558642&amp;qid=9ea868c6af8981d440ccb4697f4e26a5" TargetMode="External"/><Relationship Id="rId4" Type="http://schemas.openxmlformats.org/officeDocument/2006/relationships/slideLayout" Target="../slideLayouts/slideLayout8.xml"/><Relationship Id="rId9" Type="http://schemas.openxmlformats.org/officeDocument/2006/relationships/hyperlink" Target="https://www.gartner.com/document/3880006?ref=TypeAheadSearch&amp;qid=8de0163ce4b0fa3dffd90" TargetMode="External"/><Relationship Id="rId14" Type="http://schemas.openxmlformats.org/officeDocument/2006/relationships/hyperlink" Target="https://www.gartner.com/document/3778937?ref=TypeAheadSearch&amp;qid=b494c28af3fb850b8f81c6bc"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hyperlink" Target="https://www.gartner.com/document/3884873?ref=TypeAheadSearch&amp;qid=1fa62d0a2a386896f0d9f" TargetMode="External"/><Relationship Id="rId3" Type="http://schemas.openxmlformats.org/officeDocument/2006/relationships/tags" Target="../tags/tag11.xml"/><Relationship Id="rId7" Type="http://schemas.openxmlformats.org/officeDocument/2006/relationships/oleObject" Target="../embeddings/oleObject5.bin"/><Relationship Id="rId12" Type="http://schemas.openxmlformats.org/officeDocument/2006/relationships/hyperlink" Target="https://www.gartner.com/document/code/340802?ref=grbody&amp;refval=3897169" TargetMode="Externa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notesSlide" Target="../notesSlides/notesSlide4.xml"/><Relationship Id="rId11" Type="http://schemas.openxmlformats.org/officeDocument/2006/relationships/hyperlink" Target="https://www.gartner.com/document/3880006?ref=TypeAheadSearch&amp;qid=b0d893fb487e597bdafd2a723a" TargetMode="External"/><Relationship Id="rId5" Type="http://schemas.openxmlformats.org/officeDocument/2006/relationships/slideLayout" Target="../slideLayouts/slideLayout5.xml"/><Relationship Id="rId10" Type="http://schemas.openxmlformats.org/officeDocument/2006/relationships/hyperlink" Target="https://www.gartner.com/document/3882163?ref=TypeAheadSearch&amp;qid=d6a9abe0d1f2fe8b8aad989c" TargetMode="External"/><Relationship Id="rId4" Type="http://schemas.openxmlformats.org/officeDocument/2006/relationships/tags" Target="../tags/tag12.xml"/><Relationship Id="rId9" Type="http://schemas.openxmlformats.org/officeDocument/2006/relationships/hyperlink" Target="https://www.gartner.com/document/3783128?ref=solrAll&amp;refval=214558642&amp;qid=9ea868c6af8981d440ccb4697f4e26a5" TargetMode="External"/></Relationships>
</file>

<file path=ppt/slides/_rels/slide7.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8.emf"/><Relationship Id="rId2" Type="http://schemas.openxmlformats.org/officeDocument/2006/relationships/tags" Target="../tags/tag13.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notesSlide" Target="../notesSlides/notesSlide5.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491" t="-2587" r="20176" b="-3482"/>
          <a:stretch/>
        </p:blipFill>
        <p:spPr>
          <a:xfrm>
            <a:off x="7498518" y="1648691"/>
            <a:ext cx="4693482" cy="2516854"/>
          </a:xfrm>
          <a:prstGeom prst="rect">
            <a:avLst/>
          </a:prstGeom>
        </p:spPr>
      </p:pic>
      <p:sp>
        <p:nvSpPr>
          <p:cNvPr id="7" name="Title 2"/>
          <p:cNvSpPr>
            <a:spLocks noGrp="1"/>
          </p:cNvSpPr>
          <p:nvPr>
            <p:ph type="ctrTitle"/>
          </p:nvPr>
        </p:nvSpPr>
        <p:spPr>
          <a:xfrm>
            <a:off x="2166860" y="1687986"/>
            <a:ext cx="4810011" cy="1994392"/>
          </a:xfrm>
        </p:spPr>
        <p:txBody>
          <a:bodyPr/>
          <a:lstStyle/>
          <a:p>
            <a:pPr>
              <a:lnSpc>
                <a:spcPct val="100000"/>
              </a:lnSpc>
            </a:pPr>
            <a:r>
              <a:rPr lang="en-US" sz="2000" dirty="0">
                <a:solidFill>
                  <a:schemeClr val="accent4"/>
                </a:solidFill>
              </a:rPr>
              <a:t>KEY INITIATIVE</a:t>
            </a:r>
            <a:br>
              <a:rPr lang="en-US" sz="3200" dirty="0">
                <a:solidFill>
                  <a:schemeClr val="accent4"/>
                </a:solidFill>
              </a:rPr>
            </a:br>
            <a:r>
              <a:rPr lang="en-US" dirty="0"/>
              <a:t>Demand Generation and Sales Enablement</a:t>
            </a:r>
          </a:p>
        </p:txBody>
      </p:sp>
    </p:spTree>
    <p:extLst>
      <p:ext uri="{BB962C8B-B14F-4D97-AF65-F5344CB8AC3E}">
        <p14:creationId xmlns:p14="http://schemas.microsoft.com/office/powerpoint/2010/main" val="17185015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973"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3200" dirty="0">
              <a:solidFill>
                <a:schemeClr val="tx1"/>
              </a:solidFill>
              <a:latin typeface="Arial Black" panose="020B0A04020102020204" pitchFamily="34" charset="0"/>
              <a:ea typeface="+mj-ea"/>
              <a:cs typeface="+mj-cs"/>
              <a:sym typeface="Arial Black" panose="020B0A04020102020204" pitchFamily="34" charset="0"/>
            </a:endParaRPr>
          </a:p>
        </p:txBody>
      </p:sp>
      <p:sp>
        <p:nvSpPr>
          <p:cNvPr id="9" name="Title 1"/>
          <p:cNvSpPr txBox="1">
            <a:spLocks/>
          </p:cNvSpPr>
          <p:nvPr/>
        </p:nvSpPr>
        <p:spPr>
          <a:xfrm>
            <a:off x="566850" y="409596"/>
            <a:ext cx="11276013" cy="443198"/>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spcAft>
                <a:spcPts val="1200"/>
              </a:spcAft>
              <a:buNone/>
              <a:defRPr sz="3200" kern="1200">
                <a:solidFill>
                  <a:schemeClr val="tx2"/>
                </a:solidFill>
                <a:latin typeface="+mj-lt"/>
                <a:ea typeface="+mj-ea"/>
                <a:cs typeface="+mj-cs"/>
              </a:defRPr>
            </a:lvl1pPr>
          </a:lstStyle>
          <a:p>
            <a:r>
              <a:rPr lang="en-US" dirty="0"/>
              <a:t>Overview: Demand Generation and Sales Enablement</a:t>
            </a:r>
          </a:p>
        </p:txBody>
      </p:sp>
      <p:sp>
        <p:nvSpPr>
          <p:cNvPr id="10" name="Content Placeholder 4"/>
          <p:cNvSpPr txBox="1">
            <a:spLocks/>
          </p:cNvSpPr>
          <p:nvPr/>
        </p:nvSpPr>
        <p:spPr>
          <a:xfrm>
            <a:off x="597265" y="1397567"/>
            <a:ext cx="5498433" cy="2017943"/>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spcAft>
                <a:spcPts val="600"/>
              </a:spcAft>
              <a:buFont typeface="Wingdings" panose="05000000000000000000" pitchFamily="2" charset="2"/>
              <a:buNone/>
            </a:pPr>
            <a:r>
              <a:rPr lang="en-US" sz="1500" b="1" dirty="0">
                <a:solidFill>
                  <a:schemeClr val="tx2"/>
                </a:solidFill>
              </a:rPr>
              <a:t>Top Challenges and How Gartner Can Help</a:t>
            </a:r>
          </a:p>
          <a:p>
            <a:pPr marL="0" indent="0">
              <a:spcAft>
                <a:spcPts val="600"/>
              </a:spcAft>
              <a:buNone/>
            </a:pPr>
            <a:r>
              <a:rPr lang="en-US" sz="1300" dirty="0"/>
              <a:t>To help marketing leaders work with sales leaders to generate, manage and convert business leads, and unlock new growth opportunities, our research will address the following common client questions:  </a:t>
            </a:r>
          </a:p>
          <a:p>
            <a:pPr>
              <a:spcAft>
                <a:spcPts val="600"/>
              </a:spcAft>
            </a:pPr>
            <a:r>
              <a:rPr lang="en-US" sz="1300" dirty="0"/>
              <a:t>How can we advance our demand management program?</a:t>
            </a:r>
          </a:p>
          <a:p>
            <a:pPr>
              <a:spcAft>
                <a:spcPts val="600"/>
              </a:spcAft>
            </a:pPr>
            <a:r>
              <a:rPr lang="en-US" sz="1300" dirty="0"/>
              <a:t>How should we structure our B2B marketing technology stack to enable marketing and sales to achieve business goals?</a:t>
            </a:r>
          </a:p>
          <a:p>
            <a:pPr>
              <a:spcAft>
                <a:spcPts val="600"/>
              </a:spcAft>
            </a:pPr>
            <a:r>
              <a:rPr lang="en-US" sz="1300" dirty="0"/>
              <a:t>How can we unlock growth from existing accounts?</a:t>
            </a:r>
          </a:p>
        </p:txBody>
      </p:sp>
      <p:sp>
        <p:nvSpPr>
          <p:cNvPr id="13" name="Content Placeholder 4"/>
          <p:cNvSpPr txBox="1">
            <a:spLocks/>
          </p:cNvSpPr>
          <p:nvPr/>
        </p:nvSpPr>
        <p:spPr>
          <a:xfrm>
            <a:off x="555594" y="3442322"/>
            <a:ext cx="5540104" cy="3003271"/>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b="1" dirty="0">
                <a:solidFill>
                  <a:schemeClr val="tx2"/>
                </a:solidFill>
              </a:rPr>
              <a:t>The topics we cover include:</a:t>
            </a:r>
          </a:p>
          <a:p>
            <a:pPr lvl="0"/>
            <a:r>
              <a:rPr lang="en-US" sz="1300" b="1" dirty="0"/>
              <a:t>Lead management (scoring, nurturing, handoff, etc.): </a:t>
            </a:r>
            <a:r>
              <a:rPr lang="en-US" sz="1300" dirty="0"/>
              <a:t>Best practices for managing leads, from generating demand to measuring performance and spend</a:t>
            </a:r>
          </a:p>
          <a:p>
            <a:pPr lvl="0"/>
            <a:r>
              <a:rPr lang="en-US" sz="1300" b="1" dirty="0">
                <a:solidFill>
                  <a:srgbClr val="000000"/>
                </a:solidFill>
              </a:rPr>
              <a:t>Sales partnership and sales support: </a:t>
            </a:r>
            <a:r>
              <a:rPr lang="en-US" sz="1300" dirty="0">
                <a:solidFill>
                  <a:srgbClr val="000000"/>
                </a:solidFill>
              </a:rPr>
              <a:t>Developing and driving adoption of insight and tools to qualify, score and nurture leads in partnership with sales, including marketing’s evolving role in sales enablement</a:t>
            </a:r>
            <a:endParaRPr lang="en-US" sz="1300" dirty="0"/>
          </a:p>
          <a:p>
            <a:pPr lvl="0"/>
            <a:r>
              <a:rPr lang="en-US" sz="1300" b="1" dirty="0"/>
              <a:t>Account-based marketing: </a:t>
            </a:r>
            <a:r>
              <a:rPr lang="en-US" sz="1300" dirty="0"/>
              <a:t>How to achieve account growth initiatives and deliver solid performance metrics that prove how to close deals and advance bottom-line business goals</a:t>
            </a:r>
          </a:p>
        </p:txBody>
      </p:sp>
      <p:pic>
        <p:nvPicPr>
          <p:cNvPr id="36932" name="Picture 68" descr="https://www.gartner.com/resources/375700/375777/375777_0001.png;waf766b3c1ea7c76d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9814" y="1306118"/>
            <a:ext cx="5563049" cy="380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2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811164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006"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3200" dirty="0">
              <a:solidFill>
                <a:schemeClr val="tx1"/>
              </a:solidFill>
              <a:latin typeface="Arial Black" panose="020B0A04020102020204" pitchFamily="34" charset="0"/>
              <a:ea typeface="+mj-ea"/>
              <a:cs typeface="+mj-cs"/>
              <a:sym typeface="Arial Black" panose="020B0A04020102020204" pitchFamily="34" charset="0"/>
            </a:endParaRPr>
          </a:p>
        </p:txBody>
      </p:sp>
      <p:sp>
        <p:nvSpPr>
          <p:cNvPr id="5" name="Text Placeholder 4">
            <a:extLst>
              <a:ext uri="{FF2B5EF4-FFF2-40B4-BE49-F238E27FC236}">
                <a16:creationId xmlns:a16="http://schemas.microsoft.com/office/drawing/2014/main" id="{0F1E252B-C94B-A449-BF96-7673B5A663E8}"/>
              </a:ext>
            </a:extLst>
          </p:cNvPr>
          <p:cNvSpPr>
            <a:spLocks noGrp="1"/>
          </p:cNvSpPr>
          <p:nvPr>
            <p:ph type="body" sz="quarter" idx="16"/>
          </p:nvPr>
        </p:nvSpPr>
        <p:spPr>
          <a:xfrm>
            <a:off x="4424194" y="1527176"/>
            <a:ext cx="3439924" cy="903722"/>
          </a:xfrm>
        </p:spPr>
        <p:txBody>
          <a:bodyPr/>
          <a:lstStyle/>
          <a:p>
            <a:pPr marL="457200">
              <a:spcAft>
                <a:spcPts val="0"/>
              </a:spcAft>
            </a:pPr>
            <a:r>
              <a:rPr lang="en-US" sz="1700" dirty="0">
                <a:solidFill>
                  <a:schemeClr val="accent4"/>
                </a:solidFill>
              </a:rPr>
              <a:t>Creating programs to drive growth within existing accounts</a:t>
            </a:r>
          </a:p>
          <a:p>
            <a:pPr marL="457200">
              <a:spcAft>
                <a:spcPts val="0"/>
              </a:spcAft>
            </a:pPr>
            <a:endParaRPr lang="en-US" sz="1700" b="0" dirty="0"/>
          </a:p>
          <a:p>
            <a:endParaRPr lang="en-US" sz="1700" dirty="0"/>
          </a:p>
          <a:p>
            <a:endParaRPr lang="en-US" sz="1700" dirty="0"/>
          </a:p>
        </p:txBody>
      </p:sp>
      <p:sp>
        <p:nvSpPr>
          <p:cNvPr id="7" name="Text Placeholder 6">
            <a:extLst>
              <a:ext uri="{FF2B5EF4-FFF2-40B4-BE49-F238E27FC236}">
                <a16:creationId xmlns:a16="http://schemas.microsoft.com/office/drawing/2014/main" id="{F129F0B8-20F4-3A48-B5C6-026A031EDA01}"/>
              </a:ext>
            </a:extLst>
          </p:cNvPr>
          <p:cNvSpPr>
            <a:spLocks noGrp="1"/>
          </p:cNvSpPr>
          <p:nvPr>
            <p:ph type="body" sz="quarter" idx="17"/>
          </p:nvPr>
        </p:nvSpPr>
        <p:spPr>
          <a:xfrm>
            <a:off x="8543602" y="1527176"/>
            <a:ext cx="3189611" cy="752867"/>
          </a:xfrm>
        </p:spPr>
        <p:txBody>
          <a:bodyPr/>
          <a:lstStyle/>
          <a:p>
            <a:pPr marL="342900">
              <a:spcAft>
                <a:spcPts val="0"/>
              </a:spcAft>
            </a:pPr>
            <a:r>
              <a:rPr lang="en-US" sz="1700" dirty="0">
                <a:solidFill>
                  <a:schemeClr val="accent4"/>
                </a:solidFill>
              </a:rPr>
              <a:t>Successfully partnering with sales across the entire customer journey</a:t>
            </a:r>
            <a:endParaRPr lang="en-US" sz="1700" dirty="0"/>
          </a:p>
        </p:txBody>
      </p:sp>
      <p:sp>
        <p:nvSpPr>
          <p:cNvPr id="2" name="Title 1"/>
          <p:cNvSpPr>
            <a:spLocks noGrp="1"/>
          </p:cNvSpPr>
          <p:nvPr>
            <p:ph type="title"/>
          </p:nvPr>
        </p:nvSpPr>
        <p:spPr/>
        <p:txBody>
          <a:bodyPr/>
          <a:lstStyle/>
          <a:p>
            <a:r>
              <a:rPr lang="en-US" dirty="0"/>
              <a:t>Challenges with Demand Generation and Sales Enablement</a:t>
            </a:r>
          </a:p>
        </p:txBody>
      </p:sp>
      <p:sp>
        <p:nvSpPr>
          <p:cNvPr id="6" name="Text Placeholder 1"/>
          <p:cNvSpPr>
            <a:spLocks noGrp="1"/>
          </p:cNvSpPr>
          <p:nvPr>
            <p:ph type="body" sz="quarter" idx="13"/>
          </p:nvPr>
        </p:nvSpPr>
        <p:spPr>
          <a:xfrm>
            <a:off x="457200" y="1527176"/>
            <a:ext cx="3448839" cy="867484"/>
          </a:xfrm>
          <a:prstGeom prst="rect">
            <a:avLst/>
          </a:prstGeom>
        </p:spPr>
        <p:txBody>
          <a:bodyPr/>
          <a:lstStyle/>
          <a:p>
            <a:pPr marL="285750"/>
            <a:r>
              <a:rPr lang="en-US" sz="1700" dirty="0">
                <a:solidFill>
                  <a:schemeClr val="accent4"/>
                </a:solidFill>
              </a:rPr>
              <a:t>Identifying solutions to advance customers through a complex buying process</a:t>
            </a:r>
            <a:endParaRPr lang="en-US" sz="1700" dirty="0"/>
          </a:p>
        </p:txBody>
      </p:sp>
      <p:sp>
        <p:nvSpPr>
          <p:cNvPr id="8" name="TextBox 7">
            <a:extLst>
              <a:ext uri="{FF2B5EF4-FFF2-40B4-BE49-F238E27FC236}">
                <a16:creationId xmlns:a16="http://schemas.microsoft.com/office/drawing/2014/main" id="{DC48D65B-A89C-EC42-A752-5A5E444281CF}"/>
              </a:ext>
            </a:extLst>
          </p:cNvPr>
          <p:cNvSpPr txBox="1"/>
          <p:nvPr/>
        </p:nvSpPr>
        <p:spPr>
          <a:xfrm>
            <a:off x="238330" y="1418269"/>
            <a:ext cx="612668" cy="861774"/>
          </a:xfrm>
          <a:prstGeom prst="rect">
            <a:avLst/>
          </a:prstGeom>
          <a:noFill/>
        </p:spPr>
        <p:txBody>
          <a:bodyPr wrap="none" lIns="91440" rtlCol="0">
            <a:spAutoFit/>
          </a:bodyPr>
          <a:lstStyle/>
          <a:p>
            <a:r>
              <a:rPr lang="en-US" sz="5000" dirty="0">
                <a:solidFill>
                  <a:schemeClr val="accent4"/>
                </a:solidFill>
                <a:latin typeface="+mj-lt"/>
              </a:rPr>
              <a:t>1</a:t>
            </a:r>
          </a:p>
        </p:txBody>
      </p:sp>
      <p:sp>
        <p:nvSpPr>
          <p:cNvPr id="18" name="TextBox 17">
            <a:extLst>
              <a:ext uri="{FF2B5EF4-FFF2-40B4-BE49-F238E27FC236}">
                <a16:creationId xmlns:a16="http://schemas.microsoft.com/office/drawing/2014/main" id="{10EEA4F4-805C-2043-AD2B-6ECA316C5399}"/>
              </a:ext>
            </a:extLst>
          </p:cNvPr>
          <p:cNvSpPr txBox="1"/>
          <p:nvPr/>
        </p:nvSpPr>
        <p:spPr>
          <a:xfrm>
            <a:off x="4308636" y="1387791"/>
            <a:ext cx="612668" cy="861774"/>
          </a:xfrm>
          <a:prstGeom prst="rect">
            <a:avLst/>
          </a:prstGeom>
          <a:noFill/>
        </p:spPr>
        <p:txBody>
          <a:bodyPr wrap="none" lIns="91440" rtlCol="0">
            <a:spAutoFit/>
          </a:bodyPr>
          <a:lstStyle/>
          <a:p>
            <a:r>
              <a:rPr lang="en-US" sz="5000" dirty="0">
                <a:solidFill>
                  <a:schemeClr val="accent4"/>
                </a:solidFill>
                <a:latin typeface="+mj-lt"/>
              </a:rPr>
              <a:t>2</a:t>
            </a:r>
          </a:p>
        </p:txBody>
      </p:sp>
      <p:sp>
        <p:nvSpPr>
          <p:cNvPr id="19" name="TextBox 18">
            <a:extLst>
              <a:ext uri="{FF2B5EF4-FFF2-40B4-BE49-F238E27FC236}">
                <a16:creationId xmlns:a16="http://schemas.microsoft.com/office/drawing/2014/main" id="{F8DB0AF0-257D-7640-8A92-CA8930631DD9}"/>
              </a:ext>
            </a:extLst>
          </p:cNvPr>
          <p:cNvSpPr txBox="1"/>
          <p:nvPr/>
        </p:nvSpPr>
        <p:spPr>
          <a:xfrm>
            <a:off x="8319349" y="1387791"/>
            <a:ext cx="612668" cy="861774"/>
          </a:xfrm>
          <a:prstGeom prst="rect">
            <a:avLst/>
          </a:prstGeom>
          <a:noFill/>
        </p:spPr>
        <p:txBody>
          <a:bodyPr wrap="none" lIns="91440" rtlCol="0">
            <a:spAutoFit/>
          </a:bodyPr>
          <a:lstStyle/>
          <a:p>
            <a:r>
              <a:rPr lang="en-US" sz="5000" dirty="0">
                <a:solidFill>
                  <a:schemeClr val="accent4"/>
                </a:solidFill>
                <a:latin typeface="+mj-lt"/>
              </a:rPr>
              <a:t>3</a:t>
            </a:r>
          </a:p>
        </p:txBody>
      </p:sp>
      <p:sp>
        <p:nvSpPr>
          <p:cNvPr id="12" name="Text Placeholder 1"/>
          <p:cNvSpPr txBox="1">
            <a:spLocks/>
          </p:cNvSpPr>
          <p:nvPr/>
        </p:nvSpPr>
        <p:spPr>
          <a:xfrm>
            <a:off x="478107" y="2497572"/>
            <a:ext cx="3467612" cy="340629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400" dirty="0"/>
              <a:t>Purchase difficulty (experienced by 77% of customers) creates increasingly low-quality sales and high purchase regret. </a:t>
            </a:r>
          </a:p>
          <a:p>
            <a:pPr>
              <a:spcAft>
                <a:spcPts val="600"/>
              </a:spcAft>
            </a:pPr>
            <a:r>
              <a:rPr lang="en-US" sz="1400" dirty="0"/>
              <a:t>Large average buying groups of 9.6 stakeholders - each consuming information from an average of 4.5 different sources– stall deals and waste rep time. </a:t>
            </a:r>
          </a:p>
          <a:p>
            <a:pPr>
              <a:spcAft>
                <a:spcPts val="600"/>
              </a:spcAft>
            </a:pPr>
            <a:r>
              <a:rPr lang="en-US" altLang="en-US" sz="1400" dirty="0">
                <a:solidFill>
                  <a:srgbClr val="000000"/>
                </a:solidFill>
                <a:cs typeface="Segoe UI" panose="020B0502040204020203" pitchFamily="34" charset="0"/>
              </a:rPr>
              <a:t>And while customers use Sales reps and Marketing channels equally throughout the buying process, only 20% of Marketing content addresses later stage needs.</a:t>
            </a:r>
            <a:endParaRPr lang="en-US" altLang="en-US" sz="1400" dirty="0"/>
          </a:p>
          <a:p>
            <a:pPr>
              <a:spcAft>
                <a:spcPts val="600"/>
              </a:spcAft>
            </a:pPr>
            <a:endParaRPr lang="en-US" sz="1500" dirty="0"/>
          </a:p>
          <a:p>
            <a:pPr marL="0" indent="0">
              <a:buFont typeface="Wingdings" panose="05000000000000000000" pitchFamily="2" charset="2"/>
              <a:buNone/>
            </a:pPr>
            <a:endParaRPr lang="en-US" sz="1500" dirty="0"/>
          </a:p>
        </p:txBody>
      </p:sp>
      <p:sp>
        <p:nvSpPr>
          <p:cNvPr id="13" name="Text Placeholder 2"/>
          <p:cNvSpPr txBox="1">
            <a:spLocks/>
          </p:cNvSpPr>
          <p:nvPr/>
        </p:nvSpPr>
        <p:spPr>
          <a:xfrm>
            <a:off x="4463874" y="2497572"/>
            <a:ext cx="3400244" cy="3255443"/>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1200"/>
              </a:spcAft>
              <a:buClr>
                <a:schemeClr val="tx2"/>
              </a:buClr>
              <a:buSzPct val="90000"/>
              <a:buFont typeface="Wingdings" panose="05000000000000000000" pitchFamily="2" charset="2"/>
              <a:buChar char="§"/>
              <a:defRPr sz="2400" kern="1200">
                <a:solidFill>
                  <a:schemeClr val="tx1"/>
                </a:solidFill>
                <a:latin typeface="+mn-lt"/>
                <a:ea typeface="+mn-ea"/>
                <a:cs typeface="+mn-cs"/>
              </a:defRPr>
            </a:lvl1pPr>
            <a:lvl2pPr marL="54864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2pPr>
            <a:lvl3pPr marL="77724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3pPr>
            <a:lvl4pPr marL="1051560" indent="-228600" algn="l" defTabSz="914400" rtl="0" eaLnBrk="1" latinLnBrk="0" hangingPunct="1">
              <a:lnSpc>
                <a:spcPct val="100000"/>
              </a:lnSpc>
              <a:spcBef>
                <a:spcPts val="0"/>
              </a:spcBef>
              <a:spcAft>
                <a:spcPts val="1200"/>
              </a:spcAft>
              <a:buSzPct val="90000"/>
              <a:buFont typeface="Arial" panose="020B0604020202020204" pitchFamily="34" charset="0"/>
              <a:buChar char="–"/>
              <a:defRPr sz="2400" kern="1200">
                <a:solidFill>
                  <a:schemeClr val="tx1"/>
                </a:solidFill>
                <a:latin typeface="+mn-lt"/>
                <a:ea typeface="+mn-ea"/>
                <a:cs typeface="+mn-cs"/>
              </a:defRPr>
            </a:lvl4pPr>
            <a:lvl5pPr marL="1280160" indent="-228600" algn="l" defTabSz="914400" rtl="0" eaLnBrk="1" latinLnBrk="0" hangingPunct="1">
              <a:lnSpc>
                <a:spcPct val="100000"/>
              </a:lnSpc>
              <a:spcBef>
                <a:spcPts val="0"/>
              </a:spcBef>
              <a:spcAft>
                <a:spcPts val="1200"/>
              </a:spcAft>
              <a:buSzPct val="90000"/>
              <a:buFont typeface="Wingdings" panose="05000000000000000000" pitchFamily="2"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400" dirty="0"/>
              <a:t>Marketers are experiencing heightened expectations from senior leadership to take on more responsibility for growing and retaining customers.</a:t>
            </a:r>
          </a:p>
          <a:p>
            <a:pPr>
              <a:spcAft>
                <a:spcPts val="600"/>
              </a:spcAft>
            </a:pPr>
            <a:r>
              <a:rPr lang="en-US" sz="1400" dirty="0"/>
              <a:t>73% of Marketing leaders report struggling to improve account growth with existing customers.</a:t>
            </a:r>
          </a:p>
          <a:p>
            <a:r>
              <a:rPr lang="en-US" sz="1400" dirty="0"/>
              <a:t>ABM techniques offer a structured approach and set of tools for efficiently reaching both prospective and current customers, helping to focus internal resources on the best business opportunities.</a:t>
            </a:r>
            <a:br>
              <a:rPr lang="en-US" sz="1500" dirty="0"/>
            </a:br>
            <a:endParaRPr lang="en-US" sz="1500" dirty="0"/>
          </a:p>
          <a:p>
            <a:pPr marL="0" indent="0">
              <a:spcAft>
                <a:spcPts val="600"/>
              </a:spcAft>
              <a:buNone/>
            </a:pPr>
            <a:endParaRPr lang="en-US" sz="1500" dirty="0"/>
          </a:p>
        </p:txBody>
      </p:sp>
      <p:sp>
        <p:nvSpPr>
          <p:cNvPr id="14" name="Text Placeholder 2"/>
          <p:cNvSpPr txBox="1">
            <a:spLocks/>
          </p:cNvSpPr>
          <p:nvPr/>
        </p:nvSpPr>
        <p:spPr bwMode="gray">
          <a:xfrm>
            <a:off x="8382273" y="2497572"/>
            <a:ext cx="3331620" cy="3406297"/>
          </a:xfrm>
          <a:prstGeom prst="rect">
            <a:avLst/>
          </a:prstGeom>
        </p:spPr>
        <p:txBody>
          <a:bodyPr vert="horz" lIns="0" tIns="0" rIns="0" bIns="0" rtlCol="0">
            <a:noAutofit/>
          </a:bodyPr>
          <a:lstStyle>
            <a:lvl1pPr marL="274306" marR="0" indent="-274306" algn="l" rtl="0" eaLnBrk="1" fontAlgn="base" hangingPunct="1">
              <a:lnSpc>
                <a:spcPct val="100000"/>
              </a:lnSpc>
              <a:spcBef>
                <a:spcPts val="0"/>
              </a:spcBef>
              <a:spcAft>
                <a:spcPts val="1200"/>
              </a:spcAft>
              <a:buClr>
                <a:srgbClr val="00529B"/>
              </a:buClr>
              <a:buSzPct val="90000"/>
              <a:buFont typeface="Wingdings" panose="05000000000000000000" pitchFamily="2" charset="2"/>
              <a:buChar char="§"/>
              <a:defRPr lang="en-US" sz="2400" dirty="0" smtClean="0">
                <a:solidFill>
                  <a:schemeClr val="tx1"/>
                </a:solidFill>
                <a:latin typeface="+mn-lt"/>
                <a:ea typeface="+mn-ea"/>
                <a:cs typeface="+mn-cs"/>
              </a:defRPr>
            </a:lvl1pPr>
            <a:lvl2pPr marL="548640" marR="0" indent="-274320" algn="l" rtl="0" eaLnBrk="1" fontAlgn="base" hangingPunct="1">
              <a:lnSpc>
                <a:spcPct val="100000"/>
              </a:lnSpc>
              <a:spcBef>
                <a:spcPts val="0"/>
              </a:spcBef>
              <a:spcAft>
                <a:spcPts val="1200"/>
              </a:spcAft>
              <a:buClrTx/>
              <a:buSzPct val="90000"/>
              <a:buFont typeface="Wingdings" panose="05000000000000000000" pitchFamily="2" charset="2"/>
              <a:buChar char="§"/>
              <a:tabLst/>
              <a:defRPr lang="en-US" sz="2400" dirty="0" smtClean="0">
                <a:solidFill>
                  <a:schemeClr val="tx1"/>
                </a:solidFill>
                <a:latin typeface="+mn-lt"/>
                <a:ea typeface="+mn-ea"/>
                <a:cs typeface="+mn-cs"/>
              </a:defRPr>
            </a:lvl2pPr>
            <a:lvl3pPr marL="914400" marR="0" indent="-274320" algn="l" rtl="0" eaLnBrk="1" fontAlgn="base" hangingPunct="1">
              <a:lnSpc>
                <a:spcPct val="100000"/>
              </a:lnSpc>
              <a:spcBef>
                <a:spcPts val="0"/>
              </a:spcBef>
              <a:spcAft>
                <a:spcPts val="1200"/>
              </a:spcAft>
              <a:buClrTx/>
              <a:buSzPct val="90000"/>
              <a:buFont typeface="Arial" panose="020B0604020202020204" pitchFamily="34" charset="0"/>
              <a:buChar char="–"/>
              <a:defRPr lang="en-US" sz="2400" dirty="0" smtClean="0">
                <a:solidFill>
                  <a:schemeClr val="tx1"/>
                </a:solidFill>
                <a:latin typeface="+mn-lt"/>
                <a:ea typeface="+mn-ea"/>
                <a:cs typeface="+mn-cs"/>
              </a:defRPr>
            </a:lvl3pPr>
            <a:lvl4pPr marL="1280160" marR="0" indent="-274320" algn="l" rtl="0" eaLnBrk="1" fontAlgn="base" hangingPunct="1">
              <a:lnSpc>
                <a:spcPct val="100000"/>
              </a:lnSpc>
              <a:spcBef>
                <a:spcPts val="0"/>
              </a:spcBef>
              <a:spcAft>
                <a:spcPts val="1200"/>
              </a:spcAft>
              <a:buClrTx/>
              <a:buSzPct val="90000"/>
              <a:buFont typeface="Arial" panose="020B0604020202020204" pitchFamily="34" charset="0"/>
              <a:buChar char="–"/>
              <a:defRPr lang="en-US" sz="2400" baseline="0" dirty="0" smtClean="0">
                <a:solidFill>
                  <a:schemeClr val="tx1"/>
                </a:solidFill>
                <a:latin typeface="+mn-lt"/>
                <a:ea typeface="+mn-ea"/>
                <a:cs typeface="+mn-cs"/>
              </a:defRPr>
            </a:lvl4pPr>
            <a:lvl5pPr marL="1645920" marR="0" indent="-274320" algn="l" rtl="0" eaLnBrk="1" fontAlgn="base" hangingPunct="1">
              <a:lnSpc>
                <a:spcPct val="100000"/>
              </a:lnSpc>
              <a:spcBef>
                <a:spcPts val="0"/>
              </a:spcBef>
              <a:spcAft>
                <a:spcPts val="1200"/>
              </a:spcAft>
              <a:buClrTx/>
              <a:buSzPct val="90000"/>
              <a:buFont typeface="Arial" panose="020B0604020202020204" pitchFamily="34" charset="0"/>
              <a:buChar char="–"/>
              <a:defRPr lang="en-US" sz="2400" dirty="0" smtClean="0">
                <a:solidFill>
                  <a:schemeClr val="tx1"/>
                </a:solidFill>
                <a:latin typeface="+mn-lt"/>
                <a:ea typeface="+mn-ea"/>
                <a:cs typeface="+mn-cs"/>
              </a:defRPr>
            </a:lvl5pPr>
            <a:lvl6pPr marL="1954115"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6pPr>
            <a:lvl7pPr marL="2411293"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7pPr>
            <a:lvl8pPr marL="2868471"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8pPr>
            <a:lvl9pPr marL="3325648" indent="-173030" algn="l" rtl="0" eaLnBrk="1" fontAlgn="base" hangingPunct="1">
              <a:lnSpc>
                <a:spcPct val="90000"/>
              </a:lnSpc>
              <a:spcBef>
                <a:spcPct val="30000"/>
              </a:spcBef>
              <a:spcAft>
                <a:spcPct val="10000"/>
              </a:spcAft>
              <a:buClr>
                <a:schemeClr val="tx1"/>
              </a:buClr>
              <a:buFont typeface="Times" pitchFamily="18" charset="0"/>
              <a:buChar char="•"/>
              <a:defRPr sz="2000">
                <a:solidFill>
                  <a:schemeClr val="tx1"/>
                </a:solidFill>
                <a:latin typeface="+mn-lt"/>
                <a:ea typeface="+mn-ea"/>
                <a:cs typeface="+mn-cs"/>
              </a:defRPr>
            </a:lvl9pPr>
          </a:lstStyle>
          <a:p>
            <a:pPr>
              <a:spcBef>
                <a:spcPts val="600"/>
              </a:spcBef>
              <a:spcAft>
                <a:spcPts val="0"/>
              </a:spcAft>
            </a:pPr>
            <a:r>
              <a:rPr lang="en-US" sz="1400" dirty="0"/>
              <a:t>Even though 83% of customers continue to use digital channels in the late stages of their buying journey, Marketing and Sales teams regularly lack a shared framework for consistent customer engagement.</a:t>
            </a:r>
          </a:p>
          <a:p>
            <a:pPr>
              <a:spcBef>
                <a:spcPts val="600"/>
              </a:spcBef>
              <a:spcAft>
                <a:spcPts val="0"/>
              </a:spcAft>
            </a:pPr>
            <a:r>
              <a:rPr lang="en-US" sz="1400" dirty="0"/>
              <a:t>Despite consistent investment in demand generating content and lead qualification tools, sales reps continue to distrust marketing leads with only 46% of MQLs converting to SALs and only 3% converting to new business on average.</a:t>
            </a:r>
          </a:p>
          <a:p>
            <a:pPr>
              <a:spcBef>
                <a:spcPts val="600"/>
              </a:spcBef>
              <a:spcAft>
                <a:spcPts val="0"/>
              </a:spcAft>
            </a:pPr>
            <a:endParaRPr lang="en-US" sz="1500" dirty="0"/>
          </a:p>
        </p:txBody>
      </p:sp>
    </p:spTree>
    <p:extLst>
      <p:ext uri="{BB962C8B-B14F-4D97-AF65-F5344CB8AC3E}">
        <p14:creationId xmlns:p14="http://schemas.microsoft.com/office/powerpoint/2010/main" val="287844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047657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013" name="think-cell Slide" r:id="rId6" imgW="360" imgH="360" progId="TCLayout.ActiveDocument.1">
                  <p:embed/>
                </p:oleObj>
              </mc:Choice>
              <mc:Fallback>
                <p:oleObj name="think-cell Slide" r:id="rId6" imgW="360" imgH="36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3200" dirty="0">
              <a:solidFill>
                <a:schemeClr val="tx1"/>
              </a:solidFill>
              <a:latin typeface="Arial Black" panose="020B0A04020102020204" pitchFamily="34" charset="0"/>
              <a:ea typeface="+mj-ea"/>
              <a:cs typeface="+mj-cs"/>
              <a:sym typeface="Arial Black" panose="020B0A04020102020204" pitchFamily="34" charset="0"/>
            </a:endParaRPr>
          </a:p>
        </p:txBody>
      </p:sp>
      <p:sp>
        <p:nvSpPr>
          <p:cNvPr id="2" name="Title 1"/>
          <p:cNvSpPr>
            <a:spLocks noGrp="1"/>
          </p:cNvSpPr>
          <p:nvPr>
            <p:ph type="title"/>
          </p:nvPr>
        </p:nvSpPr>
        <p:spPr/>
        <p:txBody>
          <a:bodyPr/>
          <a:lstStyle/>
          <a:p>
            <a:r>
              <a:rPr lang="en-US" dirty="0"/>
              <a:t>Questions Your Peers Are Asking</a:t>
            </a:r>
          </a:p>
        </p:txBody>
      </p:sp>
      <p:graphicFrame>
        <p:nvGraphicFramePr>
          <p:cNvPr id="16" name="Table 15"/>
          <p:cNvGraphicFramePr>
            <a:graphicFrameLocks noGrp="1"/>
          </p:cNvGraphicFramePr>
          <p:nvPr>
            <p:extLst>
              <p:ext uri="{D42A27DB-BD31-4B8C-83A1-F6EECF244321}">
                <p14:modId xmlns:p14="http://schemas.microsoft.com/office/powerpoint/2010/main" val="3665752465"/>
              </p:ext>
            </p:extLst>
          </p:nvPr>
        </p:nvGraphicFramePr>
        <p:xfrm>
          <a:off x="571500" y="1588692"/>
          <a:ext cx="11276013" cy="4102627"/>
        </p:xfrm>
        <a:graphic>
          <a:graphicData uri="http://schemas.openxmlformats.org/drawingml/2006/table">
            <a:tbl>
              <a:tblPr/>
              <a:tblGrid>
                <a:gridCol w="2861992">
                  <a:extLst>
                    <a:ext uri="{9D8B030D-6E8A-4147-A177-3AD203B41FA5}">
                      <a16:colId xmlns:a16="http://schemas.microsoft.com/office/drawing/2014/main" val="20000"/>
                    </a:ext>
                  </a:extLst>
                </a:gridCol>
                <a:gridCol w="8414021">
                  <a:extLst>
                    <a:ext uri="{9D8B030D-6E8A-4147-A177-3AD203B41FA5}">
                      <a16:colId xmlns:a16="http://schemas.microsoft.com/office/drawing/2014/main" val="20001"/>
                    </a:ext>
                  </a:extLst>
                </a:gridCol>
              </a:tblGrid>
              <a:tr h="592906">
                <a:tc>
                  <a:txBody>
                    <a:bodyPr/>
                    <a:lstStyle/>
                    <a:p>
                      <a:pPr marL="0" indent="0">
                        <a:buFont typeface="Arial" panose="020B0604020202020204" pitchFamily="34" charset="0"/>
                        <a:buNone/>
                      </a:pPr>
                      <a:r>
                        <a:rPr lang="en-US" sz="2000" b="1" dirty="0">
                          <a:solidFill>
                            <a:schemeClr val="bg1"/>
                          </a:solidFill>
                        </a:rPr>
                        <a:t>Lorem ipsum </a:t>
                      </a:r>
                    </a:p>
                  </a:txBody>
                  <a:tcPr anchor="ctr">
                    <a:lnL w="12700" cmpd="sng">
                      <a:noFill/>
                      <a:prstDash val="solid"/>
                    </a:lnL>
                    <a:lnR w="12700" cap="flat" cmpd="sng" algn="ctr">
                      <a:noFill/>
                      <a:prstDash val="solid"/>
                      <a:round/>
                      <a:headEnd type="none" w="med" len="med"/>
                      <a:tailEnd type="none" w="med" len="med"/>
                    </a:lnR>
                    <a:lnT w="12700" cmpd="sng">
                      <a:noFill/>
                      <a:prstDash val="soli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solidFill>
                            <a:schemeClr val="bg1"/>
                          </a:solidFill>
                        </a:rPr>
                        <a:t>Key</a:t>
                      </a:r>
                      <a:r>
                        <a:rPr lang="en-US" sz="1800" b="1" baseline="0" dirty="0">
                          <a:solidFill>
                            <a:schemeClr val="bg1"/>
                          </a:solidFill>
                        </a:rPr>
                        <a:t> Client Issues </a:t>
                      </a:r>
                      <a:endParaRPr lang="en-US" sz="1800" b="1" dirty="0">
                        <a:solidFill>
                          <a:schemeClr val="bg1"/>
                        </a:solidFill>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018558343"/>
                  </a:ext>
                </a:extLst>
              </a:tr>
              <a:tr h="17630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Lead Management (Scoring, Nurturing, Handoff, etc.)</a:t>
                      </a:r>
                    </a:p>
                  </a:txBody>
                  <a:tcPr anchor="ctr">
                    <a:lnL w="12700" cmpd="sng">
                      <a:noFill/>
                      <a:prstDash val="soli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indent="-285750" algn="l" defTabSz="914354" rtl="0" eaLnBrk="1" latinLnBrk="0" hangingPunct="1">
                        <a:buSzPct val="80000"/>
                        <a:buFont typeface="Wingdings" panose="05000000000000000000" pitchFamily="2" charset="2"/>
                        <a:buChar char="§"/>
                      </a:pPr>
                      <a:r>
                        <a:rPr lang="en-US" sz="1500" dirty="0">
                          <a:effectLst/>
                        </a:rPr>
                        <a:t>How do we digitize our demand generation processes?</a:t>
                      </a:r>
                    </a:p>
                    <a:p>
                      <a:pPr marL="285750" indent="-285750" algn="l" defTabSz="914354" rtl="0" eaLnBrk="1" latinLnBrk="0" hangingPunct="1">
                        <a:buSzPct val="80000"/>
                        <a:buFont typeface="Wingdings" panose="05000000000000000000" pitchFamily="2" charset="2"/>
                        <a:buChar char="§"/>
                      </a:pPr>
                      <a:r>
                        <a:rPr lang="en-US" sz="1500" dirty="0">
                          <a:effectLst/>
                        </a:rPr>
                        <a:t>How do we improve the lead handoff to Sales and how can Marketing ensure that Sales acts on qualified leads?</a:t>
                      </a:r>
                      <a:endParaRPr lang="en-US" sz="1500" kern="1200" dirty="0">
                        <a:solidFill>
                          <a:schemeClr val="tx1"/>
                        </a:solidFill>
                        <a:effectLst/>
                        <a:latin typeface="+mn-lt"/>
                        <a:ea typeface="+mn-ea"/>
                        <a:cs typeface="+mn-cs"/>
                      </a:endParaRPr>
                    </a:p>
                    <a:p>
                      <a:pPr marL="285750" indent="-285750" algn="l" defTabSz="914354" rtl="0" eaLnBrk="1" latinLnBrk="0" hangingPunct="1">
                        <a:buSzPct val="80000"/>
                        <a:buFont typeface="Wingdings" panose="05000000000000000000" pitchFamily="2" charset="2"/>
                        <a:buChar char="§"/>
                      </a:pPr>
                      <a:r>
                        <a:rPr lang="en-US" sz="1500" dirty="0">
                          <a:effectLst/>
                        </a:rPr>
                        <a:t>How do we improve the quantity and quality of leads that Marketing captures?</a:t>
                      </a:r>
                    </a:p>
                    <a:p>
                      <a:pPr marL="285750" indent="-285750" algn="l" defTabSz="914354" rtl="0" eaLnBrk="1" latinLnBrk="0" hangingPunct="1">
                        <a:buSzPct val="80000"/>
                        <a:buFont typeface="Wingdings" panose="05000000000000000000" pitchFamily="2" charset="2"/>
                        <a:buChar char="§"/>
                      </a:pPr>
                      <a:r>
                        <a:rPr lang="en-US" sz="1500" dirty="0">
                          <a:effectLst/>
                        </a:rPr>
                        <a:t>What are the best measures of  demand generation performance and how does my performance compare to our peers?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7368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Sales Partnership and Sales Support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marL="285750" marR="0" indent="-285750" algn="l" defTabSz="914354"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en-US" sz="1500" dirty="0">
                          <a:effectLst/>
                        </a:rPr>
                        <a:t>How do we improve the Sales-Marketing relationship?</a:t>
                      </a:r>
                    </a:p>
                    <a:p>
                      <a:pPr marL="285750" marR="0" indent="-285750" algn="l" defTabSz="914354"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en-US" sz="1500" dirty="0">
                          <a:effectLst/>
                        </a:rPr>
                        <a:t>What are emerging roles and capabilities in commercial B2B organizations?</a:t>
                      </a:r>
                      <a:endParaRPr lang="en-US" sz="1500" baseline="0" dirty="0">
                        <a:effectLs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0097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Account-Based Marketing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marR="0" indent="-285750" algn="l" defTabSz="914354"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en-US" sz="1500" b="0" dirty="0">
                          <a:solidFill>
                            <a:schemeClr val="tx1"/>
                          </a:solidFill>
                          <a:effectLst/>
                        </a:rPr>
                        <a:t>How should teams measure the success of account-based marketing programs?</a:t>
                      </a:r>
                    </a:p>
                    <a:p>
                      <a:pPr marL="285750" marR="0" indent="-285750" algn="l" defTabSz="914354"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en-US" sz="1500" dirty="0">
                          <a:effectLst/>
                        </a:rPr>
                        <a:t>How do we best align with sales around our ABM strategy?</a:t>
                      </a:r>
                    </a:p>
                    <a:p>
                      <a:pPr marL="285750" marR="0" indent="-285750" algn="l" defTabSz="914354" rtl="0" eaLnBrk="1" fontAlgn="auto" latinLnBrk="0" hangingPunct="1">
                        <a:lnSpc>
                          <a:spcPct val="100000"/>
                        </a:lnSpc>
                        <a:spcBef>
                          <a:spcPts val="0"/>
                        </a:spcBef>
                        <a:spcAft>
                          <a:spcPts val="0"/>
                        </a:spcAft>
                        <a:buClrTx/>
                        <a:buSzPct val="80000"/>
                        <a:buFont typeface="Wingdings" panose="05000000000000000000" pitchFamily="2" charset="2"/>
                        <a:buChar char="§"/>
                        <a:tabLst/>
                        <a:defRPr/>
                      </a:pPr>
                      <a:r>
                        <a:rPr lang="en-US" sz="1500" b="0" dirty="0">
                          <a:solidFill>
                            <a:schemeClr val="tx1"/>
                          </a:solidFill>
                          <a:effectLst/>
                        </a:rPr>
                        <a:t>How should we identify the accounts with the best potential for growth and how many should we select?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dash"/>
                      <a:round/>
                      <a:headEnd type="none" w="med" len="med"/>
                      <a:tailEnd type="none" w="med" len="med"/>
                    </a:lnT>
                    <a:lnB w="28575" cap="flat" cmpd="sng" algn="ctr">
                      <a:noFill/>
                      <a:prstDash val="dash"/>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24" name="Pentagon 23">
            <a:extLst>
              <a:ext uri="{FF2B5EF4-FFF2-40B4-BE49-F238E27FC236}">
                <a16:creationId xmlns:a16="http://schemas.microsoft.com/office/drawing/2014/main" id="{89215A85-DCF4-434B-A243-F42B483F6EDC}"/>
              </a:ext>
            </a:extLst>
          </p:cNvPr>
          <p:cNvSpPr/>
          <p:nvPr/>
        </p:nvSpPr>
        <p:spPr>
          <a:xfrm>
            <a:off x="571500" y="1588692"/>
            <a:ext cx="2785730" cy="592906"/>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dirty="0">
                <a:solidFill>
                  <a:schemeClr val="bg1"/>
                </a:solidFill>
              </a:rPr>
              <a:t>Topics </a:t>
            </a:r>
          </a:p>
        </p:txBody>
      </p:sp>
    </p:spTree>
    <p:extLst>
      <p:ext uri="{BB962C8B-B14F-4D97-AF65-F5344CB8AC3E}">
        <p14:creationId xmlns:p14="http://schemas.microsoft.com/office/powerpoint/2010/main" val="4276446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1417894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057" name="think-cell Slide" r:id="rId6" imgW="360" imgH="360" progId="TCLayout.ActiveDocument.1">
                  <p:embed/>
                </p:oleObj>
              </mc:Choice>
              <mc:Fallback>
                <p:oleObj name="think-cell Slide" r:id="rId6" imgW="360" imgH="36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3200" dirty="0">
              <a:solidFill>
                <a:schemeClr val="tx1"/>
              </a:solidFill>
              <a:latin typeface="Arial Black" panose="020B0A04020102020204" pitchFamily="34" charset="0"/>
              <a:ea typeface="+mj-ea"/>
              <a:cs typeface="+mj-cs"/>
              <a:sym typeface="Arial Black" panose="020B0A04020102020204" pitchFamily="34" charset="0"/>
            </a:endParaRPr>
          </a:p>
        </p:txBody>
      </p:sp>
      <p:sp>
        <p:nvSpPr>
          <p:cNvPr id="7" name="Text Placeholder 6">
            <a:extLst>
              <a:ext uri="{FF2B5EF4-FFF2-40B4-BE49-F238E27FC236}">
                <a16:creationId xmlns:a16="http://schemas.microsoft.com/office/drawing/2014/main" id="{D4697B16-9E85-1B49-BE89-D02B2D4264D4}"/>
              </a:ext>
            </a:extLst>
          </p:cNvPr>
          <p:cNvSpPr>
            <a:spLocks noGrp="1"/>
          </p:cNvSpPr>
          <p:nvPr>
            <p:ph type="body" sz="quarter" idx="16"/>
          </p:nvPr>
        </p:nvSpPr>
        <p:spPr>
          <a:xfrm>
            <a:off x="4424193" y="1095096"/>
            <a:ext cx="3336925" cy="4460875"/>
          </a:xfrm>
        </p:spPr>
        <p:txBody>
          <a:bodyPr/>
          <a:lstStyle/>
          <a:p>
            <a:pPr marL="548640">
              <a:buClr>
                <a:schemeClr val="tx1"/>
              </a:buClr>
            </a:pPr>
            <a:r>
              <a:rPr lang="it-IT" sz="1600" dirty="0">
                <a:solidFill>
                  <a:schemeClr val="accent4"/>
                </a:solidFill>
              </a:rPr>
              <a:t>Develop Your Plan </a:t>
            </a:r>
          </a:p>
          <a:p>
            <a:pPr>
              <a:spcAft>
                <a:spcPts val="0"/>
              </a:spcAft>
              <a:buClr>
                <a:schemeClr val="accent1"/>
              </a:buClr>
              <a:buSzPct val="80000"/>
              <a:defRPr/>
            </a:pPr>
            <a:r>
              <a:rPr lang="en-US" sz="1400" dirty="0">
                <a:solidFill>
                  <a:srgbClr val="000000"/>
                </a:solidFill>
              </a:rPr>
              <a:t>Reset </a:t>
            </a:r>
            <a:r>
              <a:rPr lang="en-US" sz="1400" b="0" dirty="0">
                <a:solidFill>
                  <a:srgbClr val="000000"/>
                </a:solidFill>
              </a:rPr>
              <a:t>expectations for the Marketing and Sales partnership by rallying around customer outcomes to help you </a:t>
            </a:r>
            <a:r>
              <a:rPr lang="en-US" sz="1400" b="0" dirty="0">
                <a:solidFill>
                  <a:srgbClr val="000000"/>
                </a:solidFill>
                <a:hlinkClick r:id="rId8"/>
              </a:rPr>
              <a:t>Strengthen B2B Demand Generation by Aligning Marketing and Sales</a:t>
            </a:r>
            <a:r>
              <a:rPr lang="en-US" sz="1400" b="0" dirty="0">
                <a:solidFill>
                  <a:srgbClr val="000000"/>
                </a:solidFill>
              </a:rPr>
              <a:t>.</a:t>
            </a:r>
            <a:endParaRPr lang="en-US" sz="1400" dirty="0">
              <a:solidFill>
                <a:schemeClr val="dk1"/>
              </a:solidFill>
            </a:endParaRPr>
          </a:p>
          <a:p>
            <a:pPr lvl="0">
              <a:spcAft>
                <a:spcPts val="0"/>
              </a:spcAft>
              <a:buClr>
                <a:schemeClr val="accent1"/>
              </a:buClr>
              <a:buSzPct val="80000"/>
              <a:defRPr/>
            </a:pPr>
            <a:endParaRPr lang="en-US" sz="1400" dirty="0">
              <a:solidFill>
                <a:schemeClr val="dk1"/>
              </a:solidFill>
            </a:endParaRPr>
          </a:p>
          <a:p>
            <a:pPr>
              <a:spcAft>
                <a:spcPts val="0"/>
              </a:spcAft>
              <a:buClr>
                <a:schemeClr val="accent1"/>
              </a:buClr>
              <a:buSzPct val="80000"/>
              <a:defRPr/>
            </a:pPr>
            <a:r>
              <a:rPr lang="en-US" sz="1400" dirty="0"/>
              <a:t>Develop </a:t>
            </a:r>
            <a:r>
              <a:rPr lang="en-US" sz="1400" b="0" dirty="0"/>
              <a:t>a strategy for accelerating customer buying progress across online and offline channels using our research on </a:t>
            </a:r>
            <a:r>
              <a:rPr lang="en-US" sz="1400" b="0" dirty="0">
                <a:hlinkClick r:id="rId9"/>
              </a:rPr>
              <a:t>Rethinking Digital Customer Engagement. </a:t>
            </a:r>
            <a:endParaRPr lang="en-US" sz="1400" dirty="0">
              <a:solidFill>
                <a:schemeClr val="dk1"/>
              </a:solidFill>
            </a:endParaRPr>
          </a:p>
          <a:p>
            <a:pPr lvl="0">
              <a:spcAft>
                <a:spcPts val="0"/>
              </a:spcAft>
              <a:buClr>
                <a:schemeClr val="accent1"/>
              </a:buClr>
              <a:buSzPct val="80000"/>
              <a:defRPr/>
            </a:pPr>
            <a:endParaRPr lang="en-US" sz="1400" dirty="0">
              <a:solidFill>
                <a:schemeClr val="dk1"/>
              </a:solidFill>
            </a:endParaRPr>
          </a:p>
          <a:p>
            <a:pPr lvl="0">
              <a:spcAft>
                <a:spcPts val="0"/>
              </a:spcAft>
              <a:buClr>
                <a:schemeClr val="accent1"/>
              </a:buClr>
              <a:buSzPct val="80000"/>
              <a:defRPr/>
            </a:pPr>
            <a:r>
              <a:rPr lang="en-US" sz="1400" dirty="0">
                <a:solidFill>
                  <a:schemeClr val="dk1"/>
                </a:solidFill>
              </a:rPr>
              <a:t>Identify </a:t>
            </a:r>
            <a:r>
              <a:rPr lang="en-US" sz="1400" b="0" dirty="0">
                <a:solidFill>
                  <a:schemeClr val="dk1"/>
                </a:solidFill>
              </a:rPr>
              <a:t>the key components of your ABM strategy with guidance on how to </a:t>
            </a:r>
            <a:r>
              <a:rPr lang="en-US" sz="1400" b="0" dirty="0">
                <a:solidFill>
                  <a:schemeClr val="dk1"/>
                </a:solidFill>
                <a:hlinkClick r:id="rId10"/>
              </a:rPr>
              <a:t>Plan a Successful Account-based Marketing Program</a:t>
            </a:r>
            <a:r>
              <a:rPr lang="en-US" sz="1400" b="0" dirty="0">
                <a:solidFill>
                  <a:schemeClr val="dk1"/>
                </a:solidFill>
              </a:rPr>
              <a:t>.</a:t>
            </a:r>
          </a:p>
          <a:p>
            <a:pPr>
              <a:spcAft>
                <a:spcPts val="0"/>
              </a:spcAft>
              <a:buClr>
                <a:schemeClr val="accent1"/>
              </a:buClr>
              <a:buSzPct val="80000"/>
            </a:pPr>
            <a:endParaRPr lang="en-US" sz="1400" b="0" dirty="0">
              <a:latin typeface="Gotham SSm A"/>
            </a:endParaRPr>
          </a:p>
          <a:p>
            <a:pPr lvl="0">
              <a:spcAft>
                <a:spcPts val="0"/>
              </a:spcAft>
              <a:buClr>
                <a:schemeClr val="accent1"/>
              </a:buClr>
              <a:buSzPct val="80000"/>
              <a:defRPr/>
            </a:pPr>
            <a:r>
              <a:rPr lang="en-US" sz="1400" dirty="0">
                <a:solidFill>
                  <a:schemeClr val="dk1"/>
                </a:solidFill>
              </a:rPr>
              <a:t>Ground </a:t>
            </a:r>
            <a:r>
              <a:rPr lang="en-US" sz="1400" b="0" dirty="0">
                <a:solidFill>
                  <a:schemeClr val="dk1"/>
                </a:solidFill>
              </a:rPr>
              <a:t>your demand generation strategy in customer insights using our data showing </a:t>
            </a:r>
            <a:r>
              <a:rPr lang="en-US" sz="1400" b="0" dirty="0">
                <a:solidFill>
                  <a:schemeClr val="dk1"/>
                </a:solidFill>
                <a:hlinkClick r:id="rId11"/>
              </a:rPr>
              <a:t>How Today’s Empowered Buyers are Changing B2B Marketing</a:t>
            </a:r>
            <a:r>
              <a:rPr lang="en-US" sz="1400" b="0" dirty="0">
                <a:solidFill>
                  <a:schemeClr val="dk1"/>
                </a:solidFill>
              </a:rPr>
              <a:t>.</a:t>
            </a:r>
          </a:p>
          <a:p>
            <a:pPr lvl="0">
              <a:spcAft>
                <a:spcPts val="0"/>
              </a:spcAft>
              <a:buClr>
                <a:schemeClr val="accent1"/>
              </a:buClr>
              <a:buSzPct val="80000"/>
              <a:defRPr/>
            </a:pPr>
            <a:endParaRPr lang="en-US" sz="1400" b="0" dirty="0">
              <a:solidFill>
                <a:schemeClr val="dk1"/>
              </a:solidFill>
            </a:endParaRPr>
          </a:p>
          <a:p>
            <a:pPr lvl="0">
              <a:spcAft>
                <a:spcPts val="0"/>
              </a:spcAft>
              <a:buClr>
                <a:schemeClr val="accent1"/>
              </a:buClr>
              <a:buSzPct val="80000"/>
              <a:defRPr/>
            </a:pPr>
            <a:endParaRPr lang="en-US" sz="1400" b="0" dirty="0">
              <a:solidFill>
                <a:schemeClr val="dk1"/>
              </a:solidFill>
            </a:endParaRPr>
          </a:p>
          <a:p>
            <a:pPr>
              <a:buClr>
                <a:schemeClr val="tx1"/>
              </a:buClr>
            </a:pPr>
            <a:endParaRPr lang="en-US" sz="1400" dirty="0"/>
          </a:p>
        </p:txBody>
      </p:sp>
      <p:sp>
        <p:nvSpPr>
          <p:cNvPr id="8" name="Text Placeholder 7">
            <a:extLst>
              <a:ext uri="{FF2B5EF4-FFF2-40B4-BE49-F238E27FC236}">
                <a16:creationId xmlns:a16="http://schemas.microsoft.com/office/drawing/2014/main" id="{D7D6B11C-2053-D24F-91D8-B759DEDEC25E}"/>
              </a:ext>
            </a:extLst>
          </p:cNvPr>
          <p:cNvSpPr>
            <a:spLocks noGrp="1"/>
          </p:cNvSpPr>
          <p:nvPr>
            <p:ph type="body" sz="quarter" idx="17"/>
          </p:nvPr>
        </p:nvSpPr>
        <p:spPr>
          <a:xfrm>
            <a:off x="8396288" y="1093508"/>
            <a:ext cx="3336925" cy="4460875"/>
          </a:xfrm>
        </p:spPr>
        <p:txBody>
          <a:bodyPr/>
          <a:lstStyle/>
          <a:p>
            <a:pPr marL="548640">
              <a:buClr>
                <a:schemeClr val="tx1"/>
              </a:buClr>
            </a:pPr>
            <a:r>
              <a:rPr lang="it-IT" sz="1600" dirty="0">
                <a:solidFill>
                  <a:schemeClr val="accent4"/>
                </a:solidFill>
              </a:rPr>
              <a:t>Execute and  Drive Change   </a:t>
            </a:r>
          </a:p>
          <a:p>
            <a:pPr lvl="0" defTabSz="914354">
              <a:spcAft>
                <a:spcPts val="0"/>
              </a:spcAft>
              <a:buClr>
                <a:schemeClr val="accent1"/>
              </a:buClr>
              <a:buSzPct val="80000"/>
              <a:defRPr/>
            </a:pPr>
            <a:r>
              <a:rPr lang="en-US" sz="1400" dirty="0"/>
              <a:t>Launch </a:t>
            </a:r>
            <a:r>
              <a:rPr lang="en-US" sz="1400" b="0" dirty="0"/>
              <a:t>your efforts in developing a productive demand generation program using our suite of step-by-step toolkits for:</a:t>
            </a:r>
          </a:p>
          <a:p>
            <a:pPr marL="285750" lvl="0" indent="-285750" defTabSz="914354">
              <a:spcAft>
                <a:spcPts val="0"/>
              </a:spcAft>
              <a:buClr>
                <a:schemeClr val="accent1"/>
              </a:buClr>
              <a:buSzPct val="80000"/>
              <a:buFont typeface="Wingdings" panose="05000000000000000000" pitchFamily="2" charset="2"/>
              <a:buChar char="§"/>
              <a:defRPr/>
            </a:pPr>
            <a:r>
              <a:rPr lang="en-US" sz="1400" b="0" dirty="0">
                <a:hlinkClick r:id="rId12"/>
              </a:rPr>
              <a:t>Lead Qualification Scorecards</a:t>
            </a:r>
            <a:endParaRPr lang="en-US" sz="1400" b="0" dirty="0"/>
          </a:p>
          <a:p>
            <a:pPr marL="285750" lvl="0" indent="-285750" defTabSz="914354">
              <a:spcAft>
                <a:spcPts val="0"/>
              </a:spcAft>
              <a:buClr>
                <a:schemeClr val="accent1"/>
              </a:buClr>
              <a:buSzPct val="80000"/>
              <a:buFont typeface="Wingdings" panose="05000000000000000000" pitchFamily="2" charset="2"/>
              <a:buChar char="§"/>
              <a:defRPr/>
            </a:pPr>
            <a:r>
              <a:rPr lang="en-US" sz="1400" b="0" dirty="0">
                <a:hlinkClick r:id="rId13"/>
              </a:rPr>
              <a:t>Account-Based Marketing Plans</a:t>
            </a:r>
            <a:endParaRPr lang="en-US" sz="1400" b="0" dirty="0"/>
          </a:p>
          <a:p>
            <a:pPr marL="285750" lvl="0" indent="-285750" defTabSz="914354">
              <a:spcAft>
                <a:spcPts val="0"/>
              </a:spcAft>
              <a:buClr>
                <a:schemeClr val="accent1"/>
              </a:buClr>
              <a:buSzPct val="80000"/>
              <a:buFont typeface="Wingdings" panose="05000000000000000000" pitchFamily="2" charset="2"/>
              <a:buChar char="§"/>
              <a:defRPr/>
            </a:pPr>
            <a:r>
              <a:rPr lang="en-US" sz="1400" b="0" dirty="0">
                <a:hlinkClick r:id="rId14"/>
              </a:rPr>
              <a:t>Lead-Generation Dashboards</a:t>
            </a:r>
            <a:endParaRPr lang="en-US" sz="1400" b="0" dirty="0"/>
          </a:p>
          <a:p>
            <a:pPr marL="285750" lvl="0" indent="-285750" defTabSz="914354">
              <a:spcAft>
                <a:spcPts val="0"/>
              </a:spcAft>
              <a:buClr>
                <a:schemeClr val="accent1"/>
              </a:buClr>
              <a:buSzPct val="80000"/>
              <a:buFont typeface="Arial" panose="020B0604020202020204" pitchFamily="34" charset="0"/>
              <a:buChar char="•"/>
              <a:defRPr/>
            </a:pPr>
            <a:endParaRPr lang="en-US" sz="1400" b="0" dirty="0">
              <a:latin typeface="Gotham SSm A"/>
            </a:endParaRPr>
          </a:p>
          <a:p>
            <a:pPr lvl="0">
              <a:spcAft>
                <a:spcPts val="0"/>
              </a:spcAft>
              <a:buClr>
                <a:schemeClr val="accent1"/>
              </a:buClr>
              <a:buSzPct val="80000"/>
              <a:defRPr/>
            </a:pPr>
            <a:r>
              <a:rPr lang="en-US" sz="1400" dirty="0"/>
              <a:t>Generate </a:t>
            </a:r>
            <a:r>
              <a:rPr lang="en-US" sz="1400" b="0" dirty="0"/>
              <a:t>more high-quality leads by using our guidance on how to  </a:t>
            </a:r>
            <a:r>
              <a:rPr lang="en-US" sz="1400" b="0" dirty="0">
                <a:hlinkClick r:id="rId15"/>
              </a:rPr>
              <a:t>Adapt to Changing B2B Buying Behaviors With Inbound Marketing Techniques</a:t>
            </a:r>
            <a:r>
              <a:rPr lang="en-US" sz="1400" b="0" dirty="0"/>
              <a:t>.</a:t>
            </a:r>
          </a:p>
          <a:p>
            <a:pPr lvl="0">
              <a:spcAft>
                <a:spcPts val="0"/>
              </a:spcAft>
              <a:buClr>
                <a:schemeClr val="accent1"/>
              </a:buClr>
              <a:buSzPct val="80000"/>
              <a:defRPr/>
            </a:pPr>
            <a:endParaRPr lang="en-US" sz="1400" b="0" dirty="0"/>
          </a:p>
          <a:p>
            <a:pPr>
              <a:spcAft>
                <a:spcPts val="0"/>
              </a:spcAft>
              <a:buClr>
                <a:schemeClr val="accent1"/>
              </a:buClr>
              <a:buSzPct val="80000"/>
              <a:defRPr/>
            </a:pPr>
            <a:r>
              <a:rPr lang="en-US" sz="1400" dirty="0"/>
              <a:t>Optimize</a:t>
            </a:r>
            <a:r>
              <a:rPr lang="en-US" sz="1400" b="0" dirty="0"/>
              <a:t> your sales enablement structure and materials using our guidance on </a:t>
            </a:r>
            <a:r>
              <a:rPr lang="en-US" sz="1400" b="0" dirty="0">
                <a:hlinkClick r:id="rId16"/>
              </a:rPr>
              <a:t>How to Stimulate Your Sales Enablement Program</a:t>
            </a:r>
            <a:r>
              <a:rPr lang="en-US" sz="1400" b="0" dirty="0"/>
              <a:t>.</a:t>
            </a:r>
          </a:p>
          <a:p>
            <a:pPr>
              <a:spcAft>
                <a:spcPts val="0"/>
              </a:spcAft>
              <a:buClr>
                <a:schemeClr val="accent1"/>
              </a:buClr>
              <a:buSzPct val="80000"/>
              <a:defRPr/>
            </a:pPr>
            <a:endParaRPr lang="en-US" sz="1400" b="0" dirty="0"/>
          </a:p>
          <a:p>
            <a:pPr>
              <a:spcAft>
                <a:spcPts val="0"/>
              </a:spcAft>
              <a:buClr>
                <a:schemeClr val="accent1"/>
              </a:buClr>
              <a:buSzPct val="80000"/>
              <a:defRPr/>
            </a:pPr>
            <a:r>
              <a:rPr lang="en-US" sz="1400" dirty="0"/>
              <a:t>Develop </a:t>
            </a:r>
            <a:r>
              <a:rPr lang="en-US" sz="1400" b="0" dirty="0"/>
              <a:t>a content strategy that aligns with buyer demand and empowers sales partners to succeed by understanding how to </a:t>
            </a:r>
            <a:r>
              <a:rPr lang="en-US" sz="1400" b="0" dirty="0">
                <a:hlinkClick r:id="rId17"/>
              </a:rPr>
              <a:t>Engage Business Buyers Through Relevant, Helpful Content</a:t>
            </a:r>
            <a:r>
              <a:rPr lang="en-US" sz="1400" b="0" dirty="0"/>
              <a:t>.</a:t>
            </a:r>
          </a:p>
          <a:p>
            <a:pPr lvl="0">
              <a:spcAft>
                <a:spcPts val="0"/>
              </a:spcAft>
              <a:buClr>
                <a:schemeClr val="accent1"/>
              </a:buClr>
              <a:buSzPct val="80000"/>
              <a:defRPr/>
            </a:pPr>
            <a:endParaRPr lang="en-US" sz="1400" dirty="0"/>
          </a:p>
        </p:txBody>
      </p:sp>
      <p:sp>
        <p:nvSpPr>
          <p:cNvPr id="2" name="Title 1"/>
          <p:cNvSpPr>
            <a:spLocks noGrp="1"/>
          </p:cNvSpPr>
          <p:nvPr>
            <p:ph type="title"/>
          </p:nvPr>
        </p:nvSpPr>
        <p:spPr>
          <a:xfrm>
            <a:off x="457200" y="366713"/>
            <a:ext cx="11734800" cy="443198"/>
          </a:xfrm>
        </p:spPr>
        <p:txBody>
          <a:bodyPr/>
          <a:lstStyle/>
          <a:p>
            <a:r>
              <a:rPr lang="en-US" dirty="0"/>
              <a:t>Capabilities Support Each Stage of Your Initiatives </a:t>
            </a:r>
          </a:p>
        </p:txBody>
      </p:sp>
      <p:sp>
        <p:nvSpPr>
          <p:cNvPr id="6" name="Text Placeholder 5">
            <a:extLst>
              <a:ext uri="{FF2B5EF4-FFF2-40B4-BE49-F238E27FC236}">
                <a16:creationId xmlns:a16="http://schemas.microsoft.com/office/drawing/2014/main" id="{1F7ED374-9D15-9E49-9396-FA788B93CC7F}"/>
              </a:ext>
            </a:extLst>
          </p:cNvPr>
          <p:cNvSpPr>
            <a:spLocks noGrp="1"/>
          </p:cNvSpPr>
          <p:nvPr>
            <p:ph type="body" sz="quarter" idx="13"/>
          </p:nvPr>
        </p:nvSpPr>
        <p:spPr>
          <a:xfrm>
            <a:off x="457200" y="1095096"/>
            <a:ext cx="3336925" cy="4460875"/>
          </a:xfrm>
        </p:spPr>
        <p:txBody>
          <a:bodyPr/>
          <a:lstStyle/>
          <a:p>
            <a:pPr marL="548640">
              <a:buClr>
                <a:schemeClr val="tx1"/>
              </a:buClr>
            </a:pPr>
            <a:r>
              <a:rPr lang="it-IT" sz="1600" dirty="0">
                <a:solidFill>
                  <a:schemeClr val="accent4"/>
                </a:solidFill>
              </a:rPr>
              <a:t>Diagnose Current State</a:t>
            </a:r>
          </a:p>
          <a:p>
            <a:pPr>
              <a:spcAft>
                <a:spcPts val="0"/>
              </a:spcAft>
              <a:buClr>
                <a:schemeClr val="accent1"/>
              </a:buClr>
              <a:buSzPct val="80000"/>
            </a:pPr>
            <a:r>
              <a:rPr lang="en-US" sz="1400" dirty="0">
                <a:solidFill>
                  <a:srgbClr val="000000"/>
                </a:solidFill>
              </a:rPr>
              <a:t>Diagnose </a:t>
            </a:r>
            <a:r>
              <a:rPr lang="en-US" sz="1400" b="0" dirty="0">
                <a:solidFill>
                  <a:srgbClr val="000000"/>
                </a:solidFill>
              </a:rPr>
              <a:t>the strengths and weaknesses of your demand generation and sales enablement approach through a conversation with an Analyst.</a:t>
            </a:r>
            <a:endParaRPr lang="en-US" sz="1400" dirty="0">
              <a:solidFill>
                <a:srgbClr val="000000"/>
              </a:solidFill>
            </a:endParaRPr>
          </a:p>
          <a:p>
            <a:pPr>
              <a:spcAft>
                <a:spcPts val="0"/>
              </a:spcAft>
              <a:buClr>
                <a:schemeClr val="accent1"/>
              </a:buClr>
              <a:buSzPct val="80000"/>
            </a:pPr>
            <a:endParaRPr lang="en-US" sz="1400" b="0" dirty="0">
              <a:solidFill>
                <a:srgbClr val="000000"/>
              </a:solidFill>
            </a:endParaRPr>
          </a:p>
          <a:p>
            <a:pPr>
              <a:spcAft>
                <a:spcPts val="0"/>
              </a:spcAft>
              <a:buClr>
                <a:schemeClr val="accent1"/>
              </a:buClr>
              <a:buSzPct val="80000"/>
            </a:pPr>
            <a:r>
              <a:rPr lang="en-US" sz="1400" dirty="0">
                <a:solidFill>
                  <a:srgbClr val="000000"/>
                </a:solidFill>
              </a:rPr>
              <a:t>Compare </a:t>
            </a:r>
            <a:r>
              <a:rPr lang="en-US" sz="1400" b="0" dirty="0">
                <a:solidFill>
                  <a:srgbClr val="000000"/>
                </a:solidFill>
              </a:rPr>
              <a:t>your demand generation performance and strategy to that of your peers by using our B2B Demand Generation Benchmarking Survey.</a:t>
            </a:r>
          </a:p>
          <a:p>
            <a:pPr>
              <a:spcAft>
                <a:spcPts val="0"/>
              </a:spcAft>
              <a:buClr>
                <a:schemeClr val="accent1"/>
              </a:buClr>
              <a:buSzPct val="80000"/>
            </a:pPr>
            <a:endParaRPr lang="en-US" sz="1400" b="0" dirty="0">
              <a:solidFill>
                <a:srgbClr val="000000"/>
              </a:solidFill>
            </a:endParaRPr>
          </a:p>
          <a:p>
            <a:pPr>
              <a:spcAft>
                <a:spcPts val="0"/>
              </a:spcAft>
              <a:buClr>
                <a:schemeClr val="accent1"/>
              </a:buClr>
              <a:buSzPct val="80000"/>
            </a:pPr>
            <a:r>
              <a:rPr lang="en-US" sz="1400" dirty="0">
                <a:solidFill>
                  <a:srgbClr val="000000"/>
                </a:solidFill>
              </a:rPr>
              <a:t>Assess </a:t>
            </a:r>
            <a:r>
              <a:rPr lang="en-US" sz="1400" b="0" dirty="0">
                <a:solidFill>
                  <a:srgbClr val="000000"/>
                </a:solidFill>
              </a:rPr>
              <a:t>your organization’s capabilities to drive account growth by using our framework, </a:t>
            </a:r>
            <a:r>
              <a:rPr lang="en-US" sz="1400" b="0" dirty="0">
                <a:solidFill>
                  <a:srgbClr val="000000"/>
                </a:solidFill>
                <a:hlinkClick r:id="rId18"/>
              </a:rPr>
              <a:t>Four Ways B2B Marketers Can Generate Demand Within Existing Accounts</a:t>
            </a:r>
            <a:r>
              <a:rPr lang="en-US" sz="1400" b="0" dirty="0">
                <a:solidFill>
                  <a:srgbClr val="000000"/>
                </a:solidFill>
              </a:rPr>
              <a:t>.</a:t>
            </a:r>
          </a:p>
          <a:p>
            <a:pPr>
              <a:spcAft>
                <a:spcPts val="0"/>
              </a:spcAft>
              <a:buClr>
                <a:schemeClr val="accent1"/>
              </a:buClr>
              <a:buSzPct val="80000"/>
            </a:pPr>
            <a:endParaRPr lang="en-US" sz="1400" b="0" dirty="0">
              <a:solidFill>
                <a:srgbClr val="000000"/>
              </a:solidFill>
            </a:endParaRPr>
          </a:p>
          <a:p>
            <a:pPr>
              <a:spcAft>
                <a:spcPts val="0"/>
              </a:spcAft>
              <a:buClr>
                <a:schemeClr val="accent1"/>
              </a:buClr>
              <a:buSzPct val="80000"/>
            </a:pPr>
            <a:endParaRPr lang="en-US" sz="1400" b="0" dirty="0">
              <a:solidFill>
                <a:schemeClr val="dk1"/>
              </a:solidFill>
            </a:endParaRPr>
          </a:p>
          <a:p>
            <a:pPr>
              <a:buClr>
                <a:schemeClr val="tx1"/>
              </a:buClr>
            </a:pPr>
            <a:endParaRPr lang="en-US" sz="1400" dirty="0"/>
          </a:p>
        </p:txBody>
      </p:sp>
      <p:sp>
        <p:nvSpPr>
          <p:cNvPr id="27" name="Freeform 522"/>
          <p:cNvSpPr>
            <a:spLocks noEditPoints="1"/>
          </p:cNvSpPr>
          <p:nvPr/>
        </p:nvSpPr>
        <p:spPr bwMode="auto">
          <a:xfrm>
            <a:off x="4451341" y="899186"/>
            <a:ext cx="390361" cy="464647"/>
          </a:xfrm>
          <a:custGeom>
            <a:avLst/>
            <a:gdLst>
              <a:gd name="T0" fmla="*/ 18 w 170"/>
              <a:gd name="T1" fmla="*/ 53 h 203"/>
              <a:gd name="T2" fmla="*/ 33 w 170"/>
              <a:gd name="T3" fmla="*/ 39 h 203"/>
              <a:gd name="T4" fmla="*/ 18 w 170"/>
              <a:gd name="T5" fmla="*/ 25 h 203"/>
              <a:gd name="T6" fmla="*/ 30 w 170"/>
              <a:gd name="T7" fmla="*/ 13 h 203"/>
              <a:gd name="T8" fmla="*/ 44 w 170"/>
              <a:gd name="T9" fmla="*/ 28 h 203"/>
              <a:gd name="T10" fmla="*/ 58 w 170"/>
              <a:gd name="T11" fmla="*/ 13 h 203"/>
              <a:gd name="T12" fmla="*/ 70 w 170"/>
              <a:gd name="T13" fmla="*/ 25 h 203"/>
              <a:gd name="T14" fmla="*/ 55 w 170"/>
              <a:gd name="T15" fmla="*/ 39 h 203"/>
              <a:gd name="T16" fmla="*/ 70 w 170"/>
              <a:gd name="T17" fmla="*/ 53 h 203"/>
              <a:gd name="T18" fmla="*/ 58 w 170"/>
              <a:gd name="T19" fmla="*/ 65 h 203"/>
              <a:gd name="T20" fmla="*/ 44 w 170"/>
              <a:gd name="T21" fmla="*/ 50 h 203"/>
              <a:gd name="T22" fmla="*/ 30 w 170"/>
              <a:gd name="T23" fmla="*/ 65 h 203"/>
              <a:gd name="T24" fmla="*/ 18 w 170"/>
              <a:gd name="T25" fmla="*/ 53 h 203"/>
              <a:gd name="T26" fmla="*/ 170 w 170"/>
              <a:gd name="T27" fmla="*/ 33 h 203"/>
              <a:gd name="T28" fmla="*/ 158 w 170"/>
              <a:gd name="T29" fmla="*/ 45 h 203"/>
              <a:gd name="T30" fmla="*/ 144 w 170"/>
              <a:gd name="T31" fmla="*/ 30 h 203"/>
              <a:gd name="T32" fmla="*/ 144 w 170"/>
              <a:gd name="T33" fmla="*/ 109 h 203"/>
              <a:gd name="T34" fmla="*/ 36 w 170"/>
              <a:gd name="T35" fmla="*/ 109 h 203"/>
              <a:gd name="T36" fmla="*/ 36 w 170"/>
              <a:gd name="T37" fmla="*/ 148 h 203"/>
              <a:gd name="T38" fmla="*/ 56 w 170"/>
              <a:gd name="T39" fmla="*/ 175 h 203"/>
              <a:gd name="T40" fmla="*/ 28 w 170"/>
              <a:gd name="T41" fmla="*/ 203 h 203"/>
              <a:gd name="T42" fmla="*/ 0 w 170"/>
              <a:gd name="T43" fmla="*/ 175 h 203"/>
              <a:gd name="T44" fmla="*/ 20 w 170"/>
              <a:gd name="T45" fmla="*/ 148 h 203"/>
              <a:gd name="T46" fmla="*/ 19 w 170"/>
              <a:gd name="T47" fmla="*/ 93 h 203"/>
              <a:gd name="T48" fmla="*/ 128 w 170"/>
              <a:gd name="T49" fmla="*/ 93 h 203"/>
              <a:gd name="T50" fmla="*/ 128 w 170"/>
              <a:gd name="T51" fmla="*/ 31 h 203"/>
              <a:gd name="T52" fmla="*/ 114 w 170"/>
              <a:gd name="T53" fmla="*/ 45 h 203"/>
              <a:gd name="T54" fmla="*/ 103 w 170"/>
              <a:gd name="T55" fmla="*/ 33 h 203"/>
              <a:gd name="T56" fmla="*/ 136 w 170"/>
              <a:gd name="T57" fmla="*/ 0 h 203"/>
              <a:gd name="T58" fmla="*/ 170 w 170"/>
              <a:gd name="T59" fmla="*/ 33 h 203"/>
              <a:gd name="T60" fmla="*/ 40 w 170"/>
              <a:gd name="T61" fmla="*/ 175 h 203"/>
              <a:gd name="T62" fmla="*/ 28 w 170"/>
              <a:gd name="T63" fmla="*/ 163 h 203"/>
              <a:gd name="T64" fmla="*/ 16 w 170"/>
              <a:gd name="T65" fmla="*/ 175 h 203"/>
              <a:gd name="T66" fmla="*/ 28 w 170"/>
              <a:gd name="T67" fmla="*/ 187 h 203"/>
              <a:gd name="T68" fmla="*/ 40 w 170"/>
              <a:gd name="T69" fmla="*/ 175 h 203"/>
              <a:gd name="T70" fmla="*/ 135 w 170"/>
              <a:gd name="T71" fmla="*/ 141 h 203"/>
              <a:gd name="T72" fmla="*/ 120 w 170"/>
              <a:gd name="T73" fmla="*/ 156 h 203"/>
              <a:gd name="T74" fmla="*/ 106 w 170"/>
              <a:gd name="T75" fmla="*/ 141 h 203"/>
              <a:gd name="T76" fmla="*/ 95 w 170"/>
              <a:gd name="T77" fmla="*/ 153 h 203"/>
              <a:gd name="T78" fmla="*/ 109 w 170"/>
              <a:gd name="T79" fmla="*/ 167 h 203"/>
              <a:gd name="T80" fmla="*/ 95 w 170"/>
              <a:gd name="T81" fmla="*/ 181 h 203"/>
              <a:gd name="T82" fmla="*/ 106 w 170"/>
              <a:gd name="T83" fmla="*/ 193 h 203"/>
              <a:gd name="T84" fmla="*/ 120 w 170"/>
              <a:gd name="T85" fmla="*/ 178 h 203"/>
              <a:gd name="T86" fmla="*/ 135 w 170"/>
              <a:gd name="T87" fmla="*/ 193 h 203"/>
              <a:gd name="T88" fmla="*/ 146 w 170"/>
              <a:gd name="T89" fmla="*/ 181 h 203"/>
              <a:gd name="T90" fmla="*/ 132 w 170"/>
              <a:gd name="T91" fmla="*/ 167 h 203"/>
              <a:gd name="T92" fmla="*/ 146 w 170"/>
              <a:gd name="T93" fmla="*/ 153 h 203"/>
              <a:gd name="T94" fmla="*/ 135 w 170"/>
              <a:gd name="T95" fmla="*/ 14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203">
                <a:moveTo>
                  <a:pt x="18" y="53"/>
                </a:moveTo>
                <a:cubicBezTo>
                  <a:pt x="33" y="39"/>
                  <a:pt x="33" y="39"/>
                  <a:pt x="33" y="39"/>
                </a:cubicBezTo>
                <a:cubicBezTo>
                  <a:pt x="18" y="25"/>
                  <a:pt x="18" y="25"/>
                  <a:pt x="18" y="25"/>
                </a:cubicBezTo>
                <a:cubicBezTo>
                  <a:pt x="30" y="13"/>
                  <a:pt x="30" y="13"/>
                  <a:pt x="30" y="13"/>
                </a:cubicBezTo>
                <a:cubicBezTo>
                  <a:pt x="44" y="28"/>
                  <a:pt x="44" y="28"/>
                  <a:pt x="44" y="28"/>
                </a:cubicBezTo>
                <a:cubicBezTo>
                  <a:pt x="58" y="13"/>
                  <a:pt x="58" y="13"/>
                  <a:pt x="58" y="13"/>
                </a:cubicBezTo>
                <a:cubicBezTo>
                  <a:pt x="70" y="25"/>
                  <a:pt x="70" y="25"/>
                  <a:pt x="70" y="25"/>
                </a:cubicBezTo>
                <a:cubicBezTo>
                  <a:pt x="55" y="39"/>
                  <a:pt x="55" y="39"/>
                  <a:pt x="55" y="39"/>
                </a:cubicBezTo>
                <a:cubicBezTo>
                  <a:pt x="70" y="53"/>
                  <a:pt x="70" y="53"/>
                  <a:pt x="70" y="53"/>
                </a:cubicBezTo>
                <a:cubicBezTo>
                  <a:pt x="58" y="65"/>
                  <a:pt x="58" y="65"/>
                  <a:pt x="58" y="65"/>
                </a:cubicBezTo>
                <a:cubicBezTo>
                  <a:pt x="44" y="50"/>
                  <a:pt x="44" y="50"/>
                  <a:pt x="44" y="50"/>
                </a:cubicBezTo>
                <a:cubicBezTo>
                  <a:pt x="30" y="65"/>
                  <a:pt x="30" y="65"/>
                  <a:pt x="30" y="65"/>
                </a:cubicBezTo>
                <a:lnTo>
                  <a:pt x="18" y="53"/>
                </a:lnTo>
                <a:close/>
                <a:moveTo>
                  <a:pt x="170" y="33"/>
                </a:moveTo>
                <a:cubicBezTo>
                  <a:pt x="158" y="45"/>
                  <a:pt x="158" y="45"/>
                  <a:pt x="158" y="45"/>
                </a:cubicBezTo>
                <a:cubicBezTo>
                  <a:pt x="144" y="30"/>
                  <a:pt x="144" y="30"/>
                  <a:pt x="144" y="30"/>
                </a:cubicBezTo>
                <a:cubicBezTo>
                  <a:pt x="144" y="109"/>
                  <a:pt x="144" y="109"/>
                  <a:pt x="144" y="109"/>
                </a:cubicBezTo>
                <a:cubicBezTo>
                  <a:pt x="36" y="109"/>
                  <a:pt x="36" y="109"/>
                  <a:pt x="36" y="109"/>
                </a:cubicBezTo>
                <a:cubicBezTo>
                  <a:pt x="36" y="148"/>
                  <a:pt x="36" y="148"/>
                  <a:pt x="36" y="148"/>
                </a:cubicBezTo>
                <a:cubicBezTo>
                  <a:pt x="48" y="152"/>
                  <a:pt x="56" y="162"/>
                  <a:pt x="56" y="175"/>
                </a:cubicBezTo>
                <a:cubicBezTo>
                  <a:pt x="56" y="190"/>
                  <a:pt x="43" y="203"/>
                  <a:pt x="28" y="203"/>
                </a:cubicBezTo>
                <a:cubicBezTo>
                  <a:pt x="13" y="203"/>
                  <a:pt x="0" y="190"/>
                  <a:pt x="0" y="175"/>
                </a:cubicBezTo>
                <a:cubicBezTo>
                  <a:pt x="0" y="162"/>
                  <a:pt x="8" y="152"/>
                  <a:pt x="20" y="148"/>
                </a:cubicBezTo>
                <a:cubicBezTo>
                  <a:pt x="19" y="93"/>
                  <a:pt x="19" y="93"/>
                  <a:pt x="19" y="93"/>
                </a:cubicBezTo>
                <a:cubicBezTo>
                  <a:pt x="128" y="93"/>
                  <a:pt x="128" y="93"/>
                  <a:pt x="128" y="93"/>
                </a:cubicBezTo>
                <a:cubicBezTo>
                  <a:pt x="128" y="31"/>
                  <a:pt x="128" y="31"/>
                  <a:pt x="128" y="31"/>
                </a:cubicBezTo>
                <a:cubicBezTo>
                  <a:pt x="114" y="45"/>
                  <a:pt x="114" y="45"/>
                  <a:pt x="114" y="45"/>
                </a:cubicBezTo>
                <a:cubicBezTo>
                  <a:pt x="103" y="33"/>
                  <a:pt x="103" y="33"/>
                  <a:pt x="103" y="33"/>
                </a:cubicBezTo>
                <a:cubicBezTo>
                  <a:pt x="136" y="0"/>
                  <a:pt x="136" y="0"/>
                  <a:pt x="136" y="0"/>
                </a:cubicBezTo>
                <a:lnTo>
                  <a:pt x="170" y="33"/>
                </a:lnTo>
                <a:close/>
                <a:moveTo>
                  <a:pt x="40" y="175"/>
                </a:moveTo>
                <a:cubicBezTo>
                  <a:pt x="40" y="168"/>
                  <a:pt x="35" y="163"/>
                  <a:pt x="28" y="163"/>
                </a:cubicBezTo>
                <a:cubicBezTo>
                  <a:pt x="21" y="163"/>
                  <a:pt x="16" y="168"/>
                  <a:pt x="16" y="175"/>
                </a:cubicBezTo>
                <a:cubicBezTo>
                  <a:pt x="16" y="182"/>
                  <a:pt x="21" y="187"/>
                  <a:pt x="28" y="187"/>
                </a:cubicBezTo>
                <a:cubicBezTo>
                  <a:pt x="35" y="187"/>
                  <a:pt x="40" y="182"/>
                  <a:pt x="40" y="175"/>
                </a:cubicBezTo>
                <a:moveTo>
                  <a:pt x="135" y="141"/>
                </a:moveTo>
                <a:cubicBezTo>
                  <a:pt x="120" y="156"/>
                  <a:pt x="120" y="156"/>
                  <a:pt x="120" y="156"/>
                </a:cubicBezTo>
                <a:cubicBezTo>
                  <a:pt x="106" y="141"/>
                  <a:pt x="106" y="141"/>
                  <a:pt x="106" y="141"/>
                </a:cubicBezTo>
                <a:cubicBezTo>
                  <a:pt x="95" y="153"/>
                  <a:pt x="95" y="153"/>
                  <a:pt x="95" y="153"/>
                </a:cubicBezTo>
                <a:cubicBezTo>
                  <a:pt x="109" y="167"/>
                  <a:pt x="109" y="167"/>
                  <a:pt x="109" y="167"/>
                </a:cubicBezTo>
                <a:cubicBezTo>
                  <a:pt x="95" y="181"/>
                  <a:pt x="95" y="181"/>
                  <a:pt x="95" y="181"/>
                </a:cubicBezTo>
                <a:cubicBezTo>
                  <a:pt x="106" y="193"/>
                  <a:pt x="106" y="193"/>
                  <a:pt x="106" y="193"/>
                </a:cubicBezTo>
                <a:cubicBezTo>
                  <a:pt x="120" y="178"/>
                  <a:pt x="120" y="178"/>
                  <a:pt x="120" y="178"/>
                </a:cubicBezTo>
                <a:cubicBezTo>
                  <a:pt x="135" y="193"/>
                  <a:pt x="135" y="193"/>
                  <a:pt x="135" y="193"/>
                </a:cubicBezTo>
                <a:cubicBezTo>
                  <a:pt x="146" y="181"/>
                  <a:pt x="146" y="181"/>
                  <a:pt x="146" y="181"/>
                </a:cubicBezTo>
                <a:cubicBezTo>
                  <a:pt x="132" y="167"/>
                  <a:pt x="132" y="167"/>
                  <a:pt x="132" y="167"/>
                </a:cubicBezTo>
                <a:cubicBezTo>
                  <a:pt x="146" y="153"/>
                  <a:pt x="146" y="153"/>
                  <a:pt x="146" y="153"/>
                </a:cubicBezTo>
                <a:lnTo>
                  <a:pt x="135" y="14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396"/>
          <p:cNvSpPr>
            <a:spLocks noEditPoints="1"/>
          </p:cNvSpPr>
          <p:nvPr/>
        </p:nvSpPr>
        <p:spPr bwMode="auto">
          <a:xfrm>
            <a:off x="493971" y="899186"/>
            <a:ext cx="413905" cy="428233"/>
          </a:xfrm>
          <a:custGeom>
            <a:avLst/>
            <a:gdLst>
              <a:gd name="T0" fmla="*/ 260 w 260"/>
              <a:gd name="T1" fmla="*/ 17 h 269"/>
              <a:gd name="T2" fmla="*/ 130 w 260"/>
              <a:gd name="T3" fmla="*/ 148 h 269"/>
              <a:gd name="T4" fmla="*/ 78 w 260"/>
              <a:gd name="T5" fmla="*/ 96 h 269"/>
              <a:gd name="T6" fmla="*/ 18 w 260"/>
              <a:gd name="T7" fmla="*/ 155 h 269"/>
              <a:gd name="T8" fmla="*/ 0 w 260"/>
              <a:gd name="T9" fmla="*/ 138 h 269"/>
              <a:gd name="T10" fmla="*/ 78 w 260"/>
              <a:gd name="T11" fmla="*/ 61 h 269"/>
              <a:gd name="T12" fmla="*/ 130 w 260"/>
              <a:gd name="T13" fmla="*/ 113 h 269"/>
              <a:gd name="T14" fmla="*/ 243 w 260"/>
              <a:gd name="T15" fmla="*/ 0 h 269"/>
              <a:gd name="T16" fmla="*/ 260 w 260"/>
              <a:gd name="T17" fmla="*/ 17 h 269"/>
              <a:gd name="T18" fmla="*/ 29 w 260"/>
              <a:gd name="T19" fmla="*/ 193 h 269"/>
              <a:gd name="T20" fmla="*/ 4 w 260"/>
              <a:gd name="T21" fmla="*/ 193 h 269"/>
              <a:gd name="T22" fmla="*/ 4 w 260"/>
              <a:gd name="T23" fmla="*/ 269 h 269"/>
              <a:gd name="T24" fmla="*/ 29 w 260"/>
              <a:gd name="T25" fmla="*/ 269 h 269"/>
              <a:gd name="T26" fmla="*/ 29 w 260"/>
              <a:gd name="T27" fmla="*/ 193 h 269"/>
              <a:gd name="T28" fmla="*/ 60 w 260"/>
              <a:gd name="T29" fmla="*/ 269 h 269"/>
              <a:gd name="T30" fmla="*/ 86 w 260"/>
              <a:gd name="T31" fmla="*/ 269 h 269"/>
              <a:gd name="T32" fmla="*/ 86 w 260"/>
              <a:gd name="T33" fmla="*/ 162 h 269"/>
              <a:gd name="T34" fmla="*/ 60 w 260"/>
              <a:gd name="T35" fmla="*/ 162 h 269"/>
              <a:gd name="T36" fmla="*/ 60 w 260"/>
              <a:gd name="T37" fmla="*/ 269 h 269"/>
              <a:gd name="T38" fmla="*/ 117 w 260"/>
              <a:gd name="T39" fmla="*/ 269 h 269"/>
              <a:gd name="T40" fmla="*/ 142 w 260"/>
              <a:gd name="T41" fmla="*/ 269 h 269"/>
              <a:gd name="T42" fmla="*/ 142 w 260"/>
              <a:gd name="T43" fmla="*/ 193 h 269"/>
              <a:gd name="T44" fmla="*/ 117 w 260"/>
              <a:gd name="T45" fmla="*/ 193 h 269"/>
              <a:gd name="T46" fmla="*/ 117 w 260"/>
              <a:gd name="T47" fmla="*/ 269 h 269"/>
              <a:gd name="T48" fmla="*/ 199 w 260"/>
              <a:gd name="T49" fmla="*/ 130 h 269"/>
              <a:gd name="T50" fmla="*/ 174 w 260"/>
              <a:gd name="T51" fmla="*/ 130 h 269"/>
              <a:gd name="T52" fmla="*/ 174 w 260"/>
              <a:gd name="T53" fmla="*/ 269 h 269"/>
              <a:gd name="T54" fmla="*/ 199 w 260"/>
              <a:gd name="T55" fmla="*/ 269 h 269"/>
              <a:gd name="T56" fmla="*/ 199 w 260"/>
              <a:gd name="T57" fmla="*/ 130 h 269"/>
              <a:gd name="T58" fmla="*/ 256 w 260"/>
              <a:gd name="T59" fmla="*/ 86 h 269"/>
              <a:gd name="T60" fmla="*/ 230 w 260"/>
              <a:gd name="T61" fmla="*/ 86 h 269"/>
              <a:gd name="T62" fmla="*/ 230 w 260"/>
              <a:gd name="T63" fmla="*/ 269 h 269"/>
              <a:gd name="T64" fmla="*/ 256 w 260"/>
              <a:gd name="T65" fmla="*/ 269 h 269"/>
              <a:gd name="T66" fmla="*/ 256 w 260"/>
              <a:gd name="T67" fmla="*/ 86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0" h="269">
                <a:moveTo>
                  <a:pt x="260" y="17"/>
                </a:moveTo>
                <a:lnTo>
                  <a:pt x="130" y="148"/>
                </a:lnTo>
                <a:lnTo>
                  <a:pt x="78" y="96"/>
                </a:lnTo>
                <a:lnTo>
                  <a:pt x="18" y="155"/>
                </a:lnTo>
                <a:lnTo>
                  <a:pt x="0" y="138"/>
                </a:lnTo>
                <a:lnTo>
                  <a:pt x="78" y="61"/>
                </a:lnTo>
                <a:lnTo>
                  <a:pt x="130" y="113"/>
                </a:lnTo>
                <a:lnTo>
                  <a:pt x="243" y="0"/>
                </a:lnTo>
                <a:lnTo>
                  <a:pt x="260" y="17"/>
                </a:lnTo>
                <a:close/>
                <a:moveTo>
                  <a:pt x="29" y="193"/>
                </a:moveTo>
                <a:lnTo>
                  <a:pt x="4" y="193"/>
                </a:lnTo>
                <a:lnTo>
                  <a:pt x="4" y="269"/>
                </a:lnTo>
                <a:lnTo>
                  <a:pt x="29" y="269"/>
                </a:lnTo>
                <a:lnTo>
                  <a:pt x="29" y="193"/>
                </a:lnTo>
                <a:close/>
                <a:moveTo>
                  <a:pt x="60" y="269"/>
                </a:moveTo>
                <a:lnTo>
                  <a:pt x="86" y="269"/>
                </a:lnTo>
                <a:lnTo>
                  <a:pt x="86" y="162"/>
                </a:lnTo>
                <a:lnTo>
                  <a:pt x="60" y="162"/>
                </a:lnTo>
                <a:lnTo>
                  <a:pt x="60" y="269"/>
                </a:lnTo>
                <a:close/>
                <a:moveTo>
                  <a:pt x="117" y="269"/>
                </a:moveTo>
                <a:lnTo>
                  <a:pt x="142" y="269"/>
                </a:lnTo>
                <a:lnTo>
                  <a:pt x="142" y="193"/>
                </a:lnTo>
                <a:lnTo>
                  <a:pt x="117" y="193"/>
                </a:lnTo>
                <a:lnTo>
                  <a:pt x="117" y="269"/>
                </a:lnTo>
                <a:close/>
                <a:moveTo>
                  <a:pt x="199" y="130"/>
                </a:moveTo>
                <a:lnTo>
                  <a:pt x="174" y="130"/>
                </a:lnTo>
                <a:lnTo>
                  <a:pt x="174" y="269"/>
                </a:lnTo>
                <a:lnTo>
                  <a:pt x="199" y="269"/>
                </a:lnTo>
                <a:lnTo>
                  <a:pt x="199" y="130"/>
                </a:lnTo>
                <a:close/>
                <a:moveTo>
                  <a:pt x="256" y="86"/>
                </a:moveTo>
                <a:lnTo>
                  <a:pt x="230" y="86"/>
                </a:lnTo>
                <a:lnTo>
                  <a:pt x="230" y="269"/>
                </a:lnTo>
                <a:lnTo>
                  <a:pt x="256" y="269"/>
                </a:lnTo>
                <a:lnTo>
                  <a:pt x="256" y="8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407"/>
          <p:cNvSpPr>
            <a:spLocks noEditPoints="1"/>
          </p:cNvSpPr>
          <p:nvPr/>
        </p:nvSpPr>
        <p:spPr bwMode="auto">
          <a:xfrm>
            <a:off x="8385167" y="899186"/>
            <a:ext cx="431740" cy="464647"/>
          </a:xfrm>
          <a:custGeom>
            <a:avLst/>
            <a:gdLst>
              <a:gd name="T0" fmla="*/ 160 w 208"/>
              <a:gd name="T1" fmla="*/ 52 h 224"/>
              <a:gd name="T2" fmla="*/ 80 w 208"/>
              <a:gd name="T3" fmla="*/ 52 h 224"/>
              <a:gd name="T4" fmla="*/ 80 w 208"/>
              <a:gd name="T5" fmla="*/ 36 h 224"/>
              <a:gd name="T6" fmla="*/ 160 w 208"/>
              <a:gd name="T7" fmla="*/ 36 h 224"/>
              <a:gd name="T8" fmla="*/ 160 w 208"/>
              <a:gd name="T9" fmla="*/ 52 h 224"/>
              <a:gd name="T10" fmla="*/ 176 w 208"/>
              <a:gd name="T11" fmla="*/ 64 h 224"/>
              <a:gd name="T12" fmla="*/ 80 w 208"/>
              <a:gd name="T13" fmla="*/ 64 h 224"/>
              <a:gd name="T14" fmla="*/ 80 w 208"/>
              <a:gd name="T15" fmla="*/ 80 h 224"/>
              <a:gd name="T16" fmla="*/ 176 w 208"/>
              <a:gd name="T17" fmla="*/ 80 h 224"/>
              <a:gd name="T18" fmla="*/ 176 w 208"/>
              <a:gd name="T19" fmla="*/ 64 h 224"/>
              <a:gd name="T20" fmla="*/ 208 w 208"/>
              <a:gd name="T21" fmla="*/ 0 h 224"/>
              <a:gd name="T22" fmla="*/ 208 w 208"/>
              <a:gd name="T23" fmla="*/ 150 h 224"/>
              <a:gd name="T24" fmla="*/ 158 w 208"/>
              <a:gd name="T25" fmla="*/ 200 h 224"/>
              <a:gd name="T26" fmla="*/ 102 w 208"/>
              <a:gd name="T27" fmla="*/ 200 h 224"/>
              <a:gd name="T28" fmla="*/ 56 w 208"/>
              <a:gd name="T29" fmla="*/ 224 h 224"/>
              <a:gd name="T30" fmla="*/ 0 w 208"/>
              <a:gd name="T31" fmla="*/ 168 h 224"/>
              <a:gd name="T32" fmla="*/ 48 w 208"/>
              <a:gd name="T33" fmla="*/ 113 h 224"/>
              <a:gd name="T34" fmla="*/ 48 w 208"/>
              <a:gd name="T35" fmla="*/ 0 h 224"/>
              <a:gd name="T36" fmla="*/ 208 w 208"/>
              <a:gd name="T37" fmla="*/ 0 h 224"/>
              <a:gd name="T38" fmla="*/ 56 w 208"/>
              <a:gd name="T39" fmla="*/ 208 h 224"/>
              <a:gd name="T40" fmla="*/ 96 w 208"/>
              <a:gd name="T41" fmla="*/ 168 h 224"/>
              <a:gd name="T42" fmla="*/ 56 w 208"/>
              <a:gd name="T43" fmla="*/ 128 h 224"/>
              <a:gd name="T44" fmla="*/ 16 w 208"/>
              <a:gd name="T45" fmla="*/ 168 h 224"/>
              <a:gd name="T46" fmla="*/ 56 w 208"/>
              <a:gd name="T47" fmla="*/ 208 h 224"/>
              <a:gd name="T48" fmla="*/ 64 w 208"/>
              <a:gd name="T49" fmla="*/ 113 h 224"/>
              <a:gd name="T50" fmla="*/ 112 w 208"/>
              <a:gd name="T51" fmla="*/ 168 h 224"/>
              <a:gd name="T52" fmla="*/ 110 w 208"/>
              <a:gd name="T53" fmla="*/ 184 h 224"/>
              <a:gd name="T54" fmla="*/ 140 w 208"/>
              <a:gd name="T55" fmla="*/ 184 h 224"/>
              <a:gd name="T56" fmla="*/ 140 w 208"/>
              <a:gd name="T57" fmla="*/ 132 h 224"/>
              <a:gd name="T58" fmla="*/ 192 w 208"/>
              <a:gd name="T59" fmla="*/ 132 h 224"/>
              <a:gd name="T60" fmla="*/ 192 w 208"/>
              <a:gd name="T61" fmla="*/ 16 h 224"/>
              <a:gd name="T62" fmla="*/ 64 w 208"/>
              <a:gd name="T63" fmla="*/ 16 h 224"/>
              <a:gd name="T64" fmla="*/ 64 w 208"/>
              <a:gd name="T65" fmla="*/ 113 h 224"/>
              <a:gd name="T66" fmla="*/ 187 w 208"/>
              <a:gd name="T67" fmla="*/ 148 h 224"/>
              <a:gd name="T68" fmla="*/ 156 w 208"/>
              <a:gd name="T69" fmla="*/ 148 h 224"/>
              <a:gd name="T70" fmla="*/ 156 w 208"/>
              <a:gd name="T71" fmla="*/ 179 h 224"/>
              <a:gd name="T72" fmla="*/ 187 w 208"/>
              <a:gd name="T73" fmla="*/ 148 h 224"/>
              <a:gd name="T74" fmla="*/ 49 w 208"/>
              <a:gd name="T75" fmla="*/ 171 h 224"/>
              <a:gd name="T76" fmla="*/ 36 w 208"/>
              <a:gd name="T77" fmla="*/ 160 h 224"/>
              <a:gd name="T78" fmla="*/ 26 w 208"/>
              <a:gd name="T79" fmla="*/ 172 h 224"/>
              <a:gd name="T80" fmla="*/ 51 w 208"/>
              <a:gd name="T81" fmla="*/ 193 h 224"/>
              <a:gd name="T82" fmla="*/ 83 w 208"/>
              <a:gd name="T83" fmla="*/ 155 h 224"/>
              <a:gd name="T84" fmla="*/ 71 w 208"/>
              <a:gd name="T85" fmla="*/ 145 h 224"/>
              <a:gd name="T86" fmla="*/ 49 w 208"/>
              <a:gd name="T87" fmla="*/ 17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8" h="224">
                <a:moveTo>
                  <a:pt x="160" y="52"/>
                </a:moveTo>
                <a:cubicBezTo>
                  <a:pt x="80" y="52"/>
                  <a:pt x="80" y="52"/>
                  <a:pt x="80" y="52"/>
                </a:cubicBezTo>
                <a:cubicBezTo>
                  <a:pt x="80" y="36"/>
                  <a:pt x="80" y="36"/>
                  <a:pt x="80" y="36"/>
                </a:cubicBezTo>
                <a:cubicBezTo>
                  <a:pt x="160" y="36"/>
                  <a:pt x="160" y="36"/>
                  <a:pt x="160" y="36"/>
                </a:cubicBezTo>
                <a:lnTo>
                  <a:pt x="160" y="52"/>
                </a:lnTo>
                <a:close/>
                <a:moveTo>
                  <a:pt x="176" y="64"/>
                </a:moveTo>
                <a:cubicBezTo>
                  <a:pt x="80" y="64"/>
                  <a:pt x="80" y="64"/>
                  <a:pt x="80" y="64"/>
                </a:cubicBezTo>
                <a:cubicBezTo>
                  <a:pt x="80" y="80"/>
                  <a:pt x="80" y="80"/>
                  <a:pt x="80" y="80"/>
                </a:cubicBezTo>
                <a:cubicBezTo>
                  <a:pt x="176" y="80"/>
                  <a:pt x="176" y="80"/>
                  <a:pt x="176" y="80"/>
                </a:cubicBezTo>
                <a:lnTo>
                  <a:pt x="176" y="64"/>
                </a:lnTo>
                <a:close/>
                <a:moveTo>
                  <a:pt x="208" y="0"/>
                </a:moveTo>
                <a:cubicBezTo>
                  <a:pt x="208" y="150"/>
                  <a:pt x="208" y="150"/>
                  <a:pt x="208" y="150"/>
                </a:cubicBezTo>
                <a:cubicBezTo>
                  <a:pt x="158" y="200"/>
                  <a:pt x="158" y="200"/>
                  <a:pt x="158" y="200"/>
                </a:cubicBezTo>
                <a:cubicBezTo>
                  <a:pt x="102" y="200"/>
                  <a:pt x="102" y="200"/>
                  <a:pt x="102" y="200"/>
                </a:cubicBezTo>
                <a:cubicBezTo>
                  <a:pt x="92" y="214"/>
                  <a:pt x="75" y="224"/>
                  <a:pt x="56" y="224"/>
                </a:cubicBezTo>
                <a:cubicBezTo>
                  <a:pt x="25" y="224"/>
                  <a:pt x="0" y="199"/>
                  <a:pt x="0" y="168"/>
                </a:cubicBezTo>
                <a:cubicBezTo>
                  <a:pt x="0" y="140"/>
                  <a:pt x="21" y="117"/>
                  <a:pt x="48" y="113"/>
                </a:cubicBezTo>
                <a:cubicBezTo>
                  <a:pt x="48" y="0"/>
                  <a:pt x="48" y="0"/>
                  <a:pt x="48" y="0"/>
                </a:cubicBezTo>
                <a:lnTo>
                  <a:pt x="208" y="0"/>
                </a:lnTo>
                <a:close/>
                <a:moveTo>
                  <a:pt x="56" y="208"/>
                </a:moveTo>
                <a:cubicBezTo>
                  <a:pt x="78" y="208"/>
                  <a:pt x="96" y="190"/>
                  <a:pt x="96" y="168"/>
                </a:cubicBezTo>
                <a:cubicBezTo>
                  <a:pt x="96" y="146"/>
                  <a:pt x="78" y="128"/>
                  <a:pt x="56" y="128"/>
                </a:cubicBezTo>
                <a:cubicBezTo>
                  <a:pt x="34" y="128"/>
                  <a:pt x="16" y="146"/>
                  <a:pt x="16" y="168"/>
                </a:cubicBezTo>
                <a:cubicBezTo>
                  <a:pt x="16" y="190"/>
                  <a:pt x="34" y="208"/>
                  <a:pt x="56" y="208"/>
                </a:cubicBezTo>
                <a:moveTo>
                  <a:pt x="64" y="113"/>
                </a:moveTo>
                <a:cubicBezTo>
                  <a:pt x="91" y="117"/>
                  <a:pt x="112" y="140"/>
                  <a:pt x="112" y="168"/>
                </a:cubicBezTo>
                <a:cubicBezTo>
                  <a:pt x="112" y="174"/>
                  <a:pt x="111" y="179"/>
                  <a:pt x="110" y="184"/>
                </a:cubicBezTo>
                <a:cubicBezTo>
                  <a:pt x="140" y="184"/>
                  <a:pt x="140" y="184"/>
                  <a:pt x="140" y="184"/>
                </a:cubicBezTo>
                <a:cubicBezTo>
                  <a:pt x="140" y="132"/>
                  <a:pt x="140" y="132"/>
                  <a:pt x="140" y="132"/>
                </a:cubicBezTo>
                <a:cubicBezTo>
                  <a:pt x="192" y="132"/>
                  <a:pt x="192" y="132"/>
                  <a:pt x="192" y="132"/>
                </a:cubicBezTo>
                <a:cubicBezTo>
                  <a:pt x="192" y="16"/>
                  <a:pt x="192" y="16"/>
                  <a:pt x="192" y="16"/>
                </a:cubicBezTo>
                <a:cubicBezTo>
                  <a:pt x="64" y="16"/>
                  <a:pt x="64" y="16"/>
                  <a:pt x="64" y="16"/>
                </a:cubicBezTo>
                <a:cubicBezTo>
                  <a:pt x="64" y="113"/>
                  <a:pt x="64" y="113"/>
                  <a:pt x="64" y="113"/>
                </a:cubicBezTo>
                <a:moveTo>
                  <a:pt x="187" y="148"/>
                </a:moveTo>
                <a:cubicBezTo>
                  <a:pt x="156" y="148"/>
                  <a:pt x="156" y="148"/>
                  <a:pt x="156" y="148"/>
                </a:cubicBezTo>
                <a:cubicBezTo>
                  <a:pt x="156" y="179"/>
                  <a:pt x="156" y="179"/>
                  <a:pt x="156" y="179"/>
                </a:cubicBezTo>
                <a:lnTo>
                  <a:pt x="187" y="148"/>
                </a:lnTo>
                <a:close/>
                <a:moveTo>
                  <a:pt x="49" y="171"/>
                </a:moveTo>
                <a:cubicBezTo>
                  <a:pt x="36" y="160"/>
                  <a:pt x="36" y="160"/>
                  <a:pt x="36" y="160"/>
                </a:cubicBezTo>
                <a:cubicBezTo>
                  <a:pt x="26" y="172"/>
                  <a:pt x="26" y="172"/>
                  <a:pt x="26" y="172"/>
                </a:cubicBezTo>
                <a:cubicBezTo>
                  <a:pt x="51" y="193"/>
                  <a:pt x="51" y="193"/>
                  <a:pt x="51" y="193"/>
                </a:cubicBezTo>
                <a:cubicBezTo>
                  <a:pt x="83" y="155"/>
                  <a:pt x="83" y="155"/>
                  <a:pt x="83" y="155"/>
                </a:cubicBezTo>
                <a:cubicBezTo>
                  <a:pt x="71" y="145"/>
                  <a:pt x="71" y="145"/>
                  <a:pt x="71" y="145"/>
                </a:cubicBezTo>
                <a:lnTo>
                  <a:pt x="49" y="17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7474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56" name="think-cell Slide" r:id="rId7" imgW="470" imgH="469" progId="TCLayout.ActiveDocument.1">
                  <p:embed/>
                </p:oleObj>
              </mc:Choice>
              <mc:Fallback>
                <p:oleObj name="think-cell Slide" r:id="rId7" imgW="470" imgH="469"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it-IT" sz="3200" dirty="0">
              <a:solidFill>
                <a:srgbClr val="000000"/>
              </a:solidFill>
              <a:latin typeface="Arial Black" panose="020B0A04020102020204" pitchFamily="34" charset="0"/>
              <a:sym typeface="Arial Black" panose="020B0A04020102020204" pitchFamily="34" charset="0"/>
            </a:endParaRPr>
          </a:p>
        </p:txBody>
      </p:sp>
      <p:sp>
        <p:nvSpPr>
          <p:cNvPr id="2" name="Title 1"/>
          <p:cNvSpPr>
            <a:spLocks noGrp="1"/>
          </p:cNvSpPr>
          <p:nvPr>
            <p:ph type="title"/>
          </p:nvPr>
        </p:nvSpPr>
        <p:spPr/>
        <p:txBody>
          <a:bodyPr/>
          <a:lstStyle/>
          <a:p>
            <a:r>
              <a:rPr lang="it-IT" dirty="0"/>
              <a:t>Gartner Support Organized Against Your Timeline </a:t>
            </a:r>
            <a:endParaRPr lang="en-US" dirty="0"/>
          </a:p>
        </p:txBody>
      </p:sp>
      <p:graphicFrame>
        <p:nvGraphicFramePr>
          <p:cNvPr id="4" name="Table 3"/>
          <p:cNvGraphicFramePr>
            <a:graphicFrameLocks noGrp="1"/>
          </p:cNvGraphicFramePr>
          <p:nvPr>
            <p:custDataLst>
              <p:tags r:id="rId4"/>
            </p:custDataLst>
            <p:extLst>
              <p:ext uri="{D42A27DB-BD31-4B8C-83A1-F6EECF244321}">
                <p14:modId xmlns:p14="http://schemas.microsoft.com/office/powerpoint/2010/main" val="3774194267"/>
              </p:ext>
            </p:extLst>
          </p:nvPr>
        </p:nvGraphicFramePr>
        <p:xfrm>
          <a:off x="457200" y="1023521"/>
          <a:ext cx="11103429" cy="4725861"/>
        </p:xfrm>
        <a:graphic>
          <a:graphicData uri="http://schemas.openxmlformats.org/drawingml/2006/table">
            <a:tbl>
              <a:tblPr firstRow="1" bandRow="1"/>
              <a:tblGrid>
                <a:gridCol w="1502229">
                  <a:extLst>
                    <a:ext uri="{9D8B030D-6E8A-4147-A177-3AD203B41FA5}">
                      <a16:colId xmlns:a16="http://schemas.microsoft.com/office/drawing/2014/main" val="20000"/>
                    </a:ext>
                  </a:extLst>
                </a:gridCol>
                <a:gridCol w="4718957">
                  <a:extLst>
                    <a:ext uri="{9D8B030D-6E8A-4147-A177-3AD203B41FA5}">
                      <a16:colId xmlns:a16="http://schemas.microsoft.com/office/drawing/2014/main" val="20001"/>
                    </a:ext>
                  </a:extLst>
                </a:gridCol>
                <a:gridCol w="4882243">
                  <a:extLst>
                    <a:ext uri="{9D8B030D-6E8A-4147-A177-3AD203B41FA5}">
                      <a16:colId xmlns:a16="http://schemas.microsoft.com/office/drawing/2014/main" val="20002"/>
                    </a:ext>
                  </a:extLst>
                </a:gridCol>
              </a:tblGrid>
              <a:tr h="359656">
                <a:tc gridSpan="3">
                  <a:txBody>
                    <a:bodyPr/>
                    <a:lstStyle/>
                    <a:p>
                      <a:pPr marL="112713" marR="0" indent="0" algn="ctr" defTabSz="914400" rtl="0" eaLnBrk="1" fontAlgn="auto" latinLnBrk="0" hangingPunct="1">
                        <a:lnSpc>
                          <a:spcPct val="100000"/>
                        </a:lnSpc>
                        <a:spcBef>
                          <a:spcPts val="100"/>
                        </a:spcBef>
                        <a:spcAft>
                          <a:spcPts val="100"/>
                        </a:spcAft>
                        <a:buClrTx/>
                        <a:buSzTx/>
                        <a:buFontTx/>
                        <a:buNone/>
                        <a:defRPr/>
                      </a:pPr>
                      <a:r>
                        <a:rPr lang="en-US" sz="1800" b="1" kern="1200" dirty="0">
                          <a:solidFill>
                            <a:srgbClr val="FFFFFF"/>
                          </a:solidFill>
                          <a:latin typeface="+mn-lt"/>
                          <a:ea typeface="+mn-ea"/>
                          <a:cs typeface="+mn-cs"/>
                        </a:rPr>
                        <a:t>Activity Roadmap</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112713" marR="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FFFFFF"/>
                        </a:solidFill>
                      </a:endParaRPr>
                    </a:p>
                  </a:txBody>
                  <a:tcPr marT="73152" marB="73152">
                    <a:lnL w="3175"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112713" marR="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srgbClr val="FFFFFF"/>
                        </a:solidFill>
                      </a:endParaRPr>
                    </a:p>
                  </a:txBody>
                  <a:tcPr marT="73152" marB="73152">
                    <a:lnL w="3175"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42653">
                <a:tc>
                  <a:txBody>
                    <a:bodyPr/>
                    <a:lstStyle/>
                    <a:p>
                      <a:pPr marL="112713" marR="0" indent="0" algn="l" defTabSz="914400" rtl="0" eaLnBrk="1" fontAlgn="auto" latinLnBrk="0" hangingPunct="1">
                        <a:lnSpc>
                          <a:spcPct val="100000"/>
                        </a:lnSpc>
                        <a:spcBef>
                          <a:spcPts val="100"/>
                        </a:spcBef>
                        <a:spcAft>
                          <a:spcPts val="100"/>
                        </a:spcAft>
                        <a:buClrTx/>
                        <a:buSzTx/>
                        <a:buFontTx/>
                        <a:buNone/>
                        <a:defRPr/>
                      </a:pPr>
                      <a:r>
                        <a:rPr lang="en-US" sz="1800" b="1" kern="1200" dirty="0">
                          <a:solidFill>
                            <a:srgbClr val="FFFFFF"/>
                          </a:solidFill>
                          <a:latin typeface="+mn-lt"/>
                          <a:ea typeface="+mn-ea"/>
                          <a:cs typeface="+mn-cs"/>
                        </a:rPr>
                        <a:t>Initiative </a:t>
                      </a:r>
                    </a:p>
                  </a:txBody>
                  <a:tcPr marL="0" marT="91440" marB="9144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12713" marR="0" indent="0" algn="ctr" defTabSz="914400" rtl="0" eaLnBrk="1" fontAlgn="auto" latinLnBrk="0" hangingPunct="1">
                        <a:lnSpc>
                          <a:spcPct val="100000"/>
                        </a:lnSpc>
                        <a:spcBef>
                          <a:spcPts val="0"/>
                        </a:spcBef>
                        <a:spcAft>
                          <a:spcPts val="0"/>
                        </a:spcAft>
                        <a:buClrTx/>
                        <a:buSzTx/>
                        <a:buFontTx/>
                        <a:buNone/>
                        <a:tabLst/>
                        <a:defRPr/>
                      </a:pPr>
                      <a:r>
                        <a:rPr lang="it-IT" sz="1800" b="1" baseline="0" dirty="0">
                          <a:solidFill>
                            <a:srgbClr val="FFFFFF"/>
                          </a:solidFill>
                        </a:rPr>
                        <a:t>0-90 Days </a:t>
                      </a:r>
                      <a:endParaRPr lang="en-US" sz="1800" b="1" dirty="0">
                        <a:solidFill>
                          <a:srgbClr val="FFFFFF"/>
                        </a:solidFill>
                      </a:endParaRPr>
                    </a:p>
                  </a:txBody>
                  <a:tcPr marT="73152" marB="7315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12713"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FFFFFF"/>
                          </a:solidFill>
                        </a:rPr>
                        <a:t>91-180 Days </a:t>
                      </a:r>
                    </a:p>
                  </a:txBody>
                  <a:tcPr marT="73152" marB="7315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3822495">
                <a:tc>
                  <a:txBody>
                    <a:bodyPr/>
                    <a:lstStyle/>
                    <a:p>
                      <a:pPr marL="112713" marR="0" lvl="0" indent="0" algn="l" defTabSz="914400" rtl="0" eaLnBrk="1" fontAlgn="auto" latinLnBrk="0" hangingPunct="1">
                        <a:lnSpc>
                          <a:spcPct val="100000"/>
                        </a:lnSpc>
                        <a:spcBef>
                          <a:spcPts val="0"/>
                        </a:spcBef>
                        <a:spcAft>
                          <a:spcPts val="600"/>
                        </a:spcAft>
                        <a:buClrTx/>
                        <a:buSzTx/>
                        <a:buFontTx/>
                        <a:buNone/>
                        <a:tabLst/>
                        <a:defRPr/>
                      </a:pPr>
                      <a:r>
                        <a:rPr lang="it-IT" sz="1600" b="1" dirty="0">
                          <a:latin typeface="+mn-lt"/>
                          <a:cs typeface="+mn-cs"/>
                        </a:rPr>
                        <a:t>Demand Generation &amp; </a:t>
                      </a:r>
                    </a:p>
                    <a:p>
                      <a:pPr marL="112713" marR="0" lvl="0" indent="0" algn="l" defTabSz="914400" rtl="0" eaLnBrk="1" fontAlgn="auto" latinLnBrk="0" hangingPunct="1">
                        <a:lnSpc>
                          <a:spcPct val="100000"/>
                        </a:lnSpc>
                        <a:spcBef>
                          <a:spcPts val="0"/>
                        </a:spcBef>
                        <a:spcAft>
                          <a:spcPts val="600"/>
                        </a:spcAft>
                        <a:buClrTx/>
                        <a:buSzTx/>
                        <a:buFontTx/>
                        <a:buNone/>
                        <a:tabLst/>
                        <a:defRPr/>
                      </a:pPr>
                      <a:r>
                        <a:rPr lang="it-IT" sz="1600" b="1" dirty="0">
                          <a:latin typeface="+mn-lt"/>
                          <a:cs typeface="+mn-cs"/>
                        </a:rPr>
                        <a:t>Sales</a:t>
                      </a:r>
                      <a:r>
                        <a:rPr lang="it-IT" sz="1600" b="1" baseline="0" dirty="0">
                          <a:latin typeface="+mn-lt"/>
                          <a:cs typeface="+mn-cs"/>
                        </a:rPr>
                        <a:t> Enablement</a:t>
                      </a:r>
                      <a:endParaRPr lang="en-US" sz="1600" b="1" dirty="0">
                        <a:latin typeface="+mn-lt"/>
                        <a:cs typeface="Arial"/>
                      </a:endParaRPr>
                    </a:p>
                  </a:txBody>
                  <a:tcPr marL="0" marT="73152" marB="9144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marR="0" lvl="0" indent="-28575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latin typeface="+mn-lt"/>
                          <a:ea typeface="Arial Unicode MS"/>
                          <a:cs typeface="Arial Unicode MS"/>
                        </a:rPr>
                        <a:t>Benchmark</a:t>
                      </a:r>
                      <a:r>
                        <a:rPr lang="en-US" sz="1300" b="0" i="0" u="none" strike="noStrike" kern="1200" baseline="0" dirty="0">
                          <a:solidFill>
                            <a:schemeClr val="tx1"/>
                          </a:solidFill>
                          <a:latin typeface="+mn-lt"/>
                          <a:ea typeface="Arial Unicode MS"/>
                          <a:cs typeface="Arial Unicode MS"/>
                        </a:rPr>
                        <a:t>: Receive short list of key resources, including link to launch the B2B Demand Generation Benchmarking Survey.</a:t>
                      </a:r>
                    </a:p>
                    <a:p>
                      <a:pPr marL="285750" marR="0" lvl="0" indent="-28575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latin typeface="+mn-lt"/>
                          <a:ea typeface="Arial Unicode MS"/>
                          <a:cs typeface="Arial Unicode MS"/>
                        </a:rPr>
                        <a:t>Consultation:</a:t>
                      </a:r>
                      <a:r>
                        <a:rPr lang="en-US" sz="1300" b="0" i="0" u="none" strike="noStrike" kern="1200" baseline="0" dirty="0">
                          <a:solidFill>
                            <a:schemeClr val="tx1"/>
                          </a:solidFill>
                          <a:latin typeface="+mn-lt"/>
                          <a:ea typeface="Arial Unicode MS"/>
                          <a:cs typeface="Arial Unicode MS"/>
                        </a:rPr>
                        <a:t> Review your customized Demand Generation Benchmarking Survey results report with an Analyst.</a:t>
                      </a:r>
                    </a:p>
                    <a:p>
                      <a:pPr marL="285750" marR="0" lvl="0" indent="-28575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latin typeface="+mn-lt"/>
                          <a:ea typeface="Arial Unicode MS"/>
                          <a:cs typeface="Arial Unicode MS"/>
                        </a:rPr>
                        <a:t>Analyst Call: </a:t>
                      </a:r>
                      <a:r>
                        <a:rPr lang="en-US" sz="1300" b="0" i="0" u="none" strike="noStrike" kern="1200" baseline="0" dirty="0">
                          <a:solidFill>
                            <a:schemeClr val="tx1"/>
                          </a:solidFill>
                          <a:latin typeface="+mn-lt"/>
                          <a:ea typeface="Arial Unicode MS"/>
                          <a:cs typeface="Arial Unicode MS"/>
                        </a:rPr>
                        <a:t>Diagnose the strengths and weaknesses of your demand generation and sales enablement approach and prioritize next steps for improvement.</a:t>
                      </a:r>
                    </a:p>
                    <a:p>
                      <a:pPr marL="285750" lvl="0" indent="-285750">
                        <a:spcBef>
                          <a:spcPts val="600"/>
                        </a:spcBef>
                        <a:spcAft>
                          <a:spcPts val="300"/>
                        </a:spcAft>
                        <a:buClr>
                          <a:schemeClr val="accent1"/>
                        </a:buClr>
                        <a:buSzPct val="80000"/>
                        <a:buFont typeface="Wingdings" panose="05000000000000000000" pitchFamily="2" charset="2"/>
                        <a:buChar char="§"/>
                        <a:defRPr/>
                      </a:pPr>
                      <a:r>
                        <a:rPr lang="en-US" sz="1300" b="1" i="0" u="none" strike="noStrike" kern="1200" baseline="0" dirty="0">
                          <a:solidFill>
                            <a:schemeClr val="tx1"/>
                          </a:solidFill>
                          <a:latin typeface="+mn-lt"/>
                          <a:ea typeface="Arial Unicode MS"/>
                          <a:cs typeface="Arial Unicode MS"/>
                        </a:rPr>
                        <a:t>Step-by-step Guidance: </a:t>
                      </a:r>
                      <a:r>
                        <a:rPr lang="en-US" sz="1300" dirty="0">
                          <a:solidFill>
                            <a:schemeClr val="dk1"/>
                          </a:solidFill>
                        </a:rPr>
                        <a:t>Identify </a:t>
                      </a:r>
                      <a:r>
                        <a:rPr lang="en-US" sz="1300" b="0" dirty="0">
                          <a:solidFill>
                            <a:schemeClr val="dk1"/>
                          </a:solidFill>
                        </a:rPr>
                        <a:t>the key components of your ABM Strategy with guidance on how to </a:t>
                      </a:r>
                      <a:r>
                        <a:rPr lang="en-US" sz="1300" b="0" dirty="0">
                          <a:solidFill>
                            <a:schemeClr val="dk1"/>
                          </a:solidFill>
                          <a:hlinkClick r:id="rId9"/>
                        </a:rPr>
                        <a:t>Plan a Successful Account-based Marketing Program</a:t>
                      </a:r>
                      <a:r>
                        <a:rPr lang="en-US" sz="1300" b="0" dirty="0">
                          <a:solidFill>
                            <a:schemeClr val="dk1"/>
                          </a:solidFill>
                        </a:rPr>
                        <a:t>.</a:t>
                      </a:r>
                    </a:p>
                    <a:p>
                      <a:pPr marL="285750" marR="0" lvl="0" indent="-28575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latin typeface="+mn-lt"/>
                          <a:ea typeface="Arial Unicode MS"/>
                          <a:cs typeface="Arial Unicode MS"/>
                        </a:rPr>
                        <a:t>Analyst Call: </a:t>
                      </a:r>
                      <a:r>
                        <a:rPr lang="en-US" sz="1300" b="0" i="0" u="none" strike="noStrike" kern="1200" baseline="0" dirty="0">
                          <a:solidFill>
                            <a:schemeClr val="tx1"/>
                          </a:solidFill>
                          <a:latin typeface="+mn-lt"/>
                          <a:ea typeface="Arial Unicode MS"/>
                          <a:cs typeface="Arial Unicode MS"/>
                        </a:rPr>
                        <a:t>Submit your ABM strategy to an Analyst, who will assess its quality, completeness, and offer feedback for improvement.</a:t>
                      </a:r>
                    </a:p>
                  </a:txBody>
                  <a:tcPr marL="121920" marR="121920" marT="91440" marB="9144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137160" marR="0" lvl="0" indent="-13716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kumimoji="0" lang="en-US" sz="1300" b="1" i="0" u="none" strike="noStrike" kern="1200" cap="none" spc="0" normalizeH="0" baseline="0" noProof="0" dirty="0">
                          <a:ln>
                            <a:noFill/>
                          </a:ln>
                          <a:solidFill>
                            <a:srgbClr val="000000"/>
                          </a:solidFill>
                          <a:effectLst/>
                          <a:uLnTx/>
                          <a:uFillTx/>
                          <a:latin typeface="+mn-lt"/>
                          <a:ea typeface="Arial Unicode MS"/>
                          <a:cs typeface="Arial Unicode MS"/>
                        </a:rPr>
                        <a:t>Email</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rPr>
                        <a:t>: Receive structured framework for how Marketing and Sales can partner to consistently and effectively engage customers across their buying journey using our resources </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hlinkClick r:id="rId10"/>
                        </a:rPr>
                        <a:t>Strengthen B2B Demand Generation by Aligning Marketing and Sales</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rPr>
                        <a:t> and </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hlinkClick r:id="rId11"/>
                        </a:rPr>
                        <a:t>Rethinking Digital Customer Engagement</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rPr>
                        <a:t>.</a:t>
                      </a:r>
                    </a:p>
                    <a:p>
                      <a:pPr marL="137160" marR="0" lvl="0" indent="-13716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kumimoji="0" lang="en-US" sz="1300" b="1" i="0" u="none" strike="noStrike" kern="1200" cap="none" spc="0" normalizeH="0" baseline="0" noProof="0" dirty="0">
                          <a:ln>
                            <a:noFill/>
                          </a:ln>
                          <a:solidFill>
                            <a:srgbClr val="000000"/>
                          </a:solidFill>
                          <a:effectLst/>
                          <a:uLnTx/>
                          <a:uFillTx/>
                          <a:latin typeface="+mn-lt"/>
                          <a:ea typeface="Arial Unicode MS"/>
                          <a:cs typeface="Arial Unicode MS"/>
                        </a:rPr>
                        <a:t>Template Access: </a:t>
                      </a:r>
                      <a:r>
                        <a:rPr kumimoji="0" lang="en-US" sz="1300" b="0" i="0" u="none" strike="noStrike" kern="1200" cap="none" spc="0" normalizeH="0" baseline="0" noProof="0" dirty="0">
                          <a:ln>
                            <a:noFill/>
                          </a:ln>
                          <a:solidFill>
                            <a:srgbClr val="000000"/>
                          </a:solidFill>
                          <a:effectLst/>
                          <a:uLnTx/>
                          <a:uFillTx/>
                          <a:latin typeface="+mn-lt"/>
                          <a:ea typeface="Arial Unicode MS"/>
                          <a:cs typeface="Arial Unicode MS"/>
                        </a:rPr>
                        <a:t>Work with your Sales counterparts to define lead scoring and qualification protocols using guidance and templates from our </a:t>
                      </a:r>
                      <a:r>
                        <a:rPr kumimoji="0" lang="en-US" sz="1300" b="0" i="0" u="none" strike="noStrike" kern="1200" cap="none" spc="0" normalizeH="0" baseline="0" noProof="0" dirty="0">
                          <a:ln>
                            <a:noFill/>
                          </a:ln>
                          <a:solidFill>
                            <a:srgbClr val="000000"/>
                          </a:solidFill>
                          <a:effectLst/>
                          <a:uLnTx/>
                          <a:uFillTx/>
                          <a:latin typeface="+mn-lt"/>
                          <a:ea typeface="+mn-ea"/>
                          <a:cs typeface="+mn-cs"/>
                          <a:hlinkClick r:id="rId12"/>
                        </a:rPr>
                        <a:t>Developing a Lead Qualification Scorecard</a:t>
                      </a:r>
                      <a:r>
                        <a:rPr kumimoji="0" lang="en-US" sz="1300" b="0" i="0" u="none" strike="noStrike" kern="1200" cap="none" spc="0" normalizeH="0" baseline="0" noProof="0" dirty="0">
                          <a:ln>
                            <a:noFill/>
                          </a:ln>
                          <a:solidFill>
                            <a:srgbClr val="000000"/>
                          </a:solidFill>
                          <a:effectLst/>
                          <a:uLnTx/>
                          <a:uFillTx/>
                          <a:latin typeface="+mn-lt"/>
                          <a:ea typeface="+mn-ea"/>
                          <a:cs typeface="+mn-cs"/>
                        </a:rPr>
                        <a:t>.</a:t>
                      </a:r>
                    </a:p>
                    <a:p>
                      <a:pPr marL="137160" marR="0" lvl="0" indent="-13716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effectLst/>
                          <a:latin typeface="+mn-lt"/>
                          <a:ea typeface="Arial Unicode MS"/>
                          <a:cs typeface="Arial Unicode MS"/>
                        </a:rPr>
                        <a:t>Analyst Call: </a:t>
                      </a:r>
                      <a:r>
                        <a:rPr lang="en-US" sz="1300" b="0" i="0" u="none" strike="noStrike" kern="1200" baseline="0" dirty="0">
                          <a:solidFill>
                            <a:schemeClr val="tx1"/>
                          </a:solidFill>
                          <a:effectLst/>
                          <a:latin typeface="+mn-lt"/>
                          <a:ea typeface="Arial Unicode MS"/>
                          <a:cs typeface="Arial Unicode MS"/>
                        </a:rPr>
                        <a:t>Speak to an Analyst to learn how you can update your lead generation and content strategy to account for the realities of B2B buyer behavior today.</a:t>
                      </a:r>
                    </a:p>
                    <a:p>
                      <a:pPr marL="137160" marR="0" lvl="0" indent="-137160" algn="l" defTabSz="914400" rtl="0" eaLnBrk="1" fontAlgn="auto" latinLnBrk="0" hangingPunct="1">
                        <a:lnSpc>
                          <a:spcPct val="113000"/>
                        </a:lnSpc>
                        <a:spcBef>
                          <a:spcPts val="600"/>
                        </a:spcBef>
                        <a:spcAft>
                          <a:spcPts val="300"/>
                        </a:spcAft>
                        <a:buClrTx/>
                        <a:buSzTx/>
                        <a:buFont typeface="Wingdings" panose="05000000000000000000" pitchFamily="2" charset="2"/>
                        <a:buChar char="§"/>
                        <a:tabLst/>
                        <a:defRPr/>
                      </a:pPr>
                      <a:r>
                        <a:rPr lang="en-US" sz="1300" b="1" i="0" u="none" strike="noStrike" kern="1200" baseline="0" dirty="0">
                          <a:solidFill>
                            <a:schemeClr val="tx1"/>
                          </a:solidFill>
                          <a:effectLst/>
                          <a:latin typeface="+mn-lt"/>
                          <a:ea typeface="Arial Unicode MS"/>
                          <a:cs typeface="Arial Unicode MS"/>
                        </a:rPr>
                        <a:t>Actionable Guidance: </a:t>
                      </a:r>
                      <a:r>
                        <a:rPr lang="en-US" sz="1300" b="0" i="0" u="none" strike="noStrike" kern="1200" baseline="0" noProof="0" dirty="0">
                          <a:solidFill>
                            <a:schemeClr val="tx1"/>
                          </a:solidFill>
                          <a:effectLst/>
                          <a:latin typeface="+mn-lt"/>
                          <a:ea typeface="Arial Unicode MS"/>
                          <a:cs typeface="Arial Unicode MS"/>
                        </a:rPr>
                        <a:t>Optimize</a:t>
                      </a:r>
                      <a:r>
                        <a:rPr lang="en-US" sz="1300" b="1" i="0" u="none" strike="noStrike" kern="1200" baseline="0" noProof="0" dirty="0">
                          <a:solidFill>
                            <a:schemeClr val="tx1"/>
                          </a:solidFill>
                          <a:effectLst/>
                          <a:latin typeface="+mn-lt"/>
                          <a:ea typeface="Arial Unicode MS"/>
                          <a:cs typeface="Arial Unicode MS"/>
                        </a:rPr>
                        <a:t> </a:t>
                      </a:r>
                      <a:r>
                        <a:rPr kumimoji="0" lang="en-US" sz="1300" b="0" i="0" u="none" strike="noStrike" kern="1200" cap="none" spc="0" normalizeH="0" baseline="0" noProof="0" dirty="0">
                          <a:ln>
                            <a:noFill/>
                          </a:ln>
                          <a:solidFill>
                            <a:srgbClr val="000000"/>
                          </a:solidFill>
                          <a:effectLst/>
                          <a:uLnTx/>
                          <a:uFillTx/>
                          <a:latin typeface="+mn-lt"/>
                          <a:ea typeface="+mn-ea"/>
                          <a:cs typeface="+mn-cs"/>
                        </a:rPr>
                        <a:t>your sales enablement structure and materials using our guidance on </a:t>
                      </a:r>
                      <a:r>
                        <a:rPr kumimoji="0" lang="en-US" sz="1300" b="0" i="0" u="none" strike="noStrike" kern="1200" cap="none" spc="0" normalizeH="0" baseline="0" noProof="0" dirty="0">
                          <a:ln>
                            <a:noFill/>
                          </a:ln>
                          <a:solidFill>
                            <a:srgbClr val="000000"/>
                          </a:solidFill>
                          <a:effectLst/>
                          <a:uLnTx/>
                          <a:uFillTx/>
                          <a:latin typeface="+mn-lt"/>
                          <a:ea typeface="+mn-ea"/>
                          <a:cs typeface="+mn-cs"/>
                          <a:hlinkClick r:id="rId13"/>
                        </a:rPr>
                        <a:t>How to Stimulate Your Sales Enablement Program</a:t>
                      </a:r>
                      <a:r>
                        <a:rPr kumimoji="0" lang="en-US" sz="1300" b="0" i="0" u="none" strike="noStrike" kern="1200" cap="none" spc="0" normalizeH="0" baseline="0" noProof="0" dirty="0">
                          <a:ln>
                            <a:noFill/>
                          </a:ln>
                          <a:solidFill>
                            <a:srgbClr val="000000"/>
                          </a:solidFill>
                          <a:effectLst/>
                          <a:uLnTx/>
                          <a:uFillTx/>
                          <a:latin typeface="+mn-lt"/>
                          <a:ea typeface="+mn-ea"/>
                          <a:cs typeface="+mn-cs"/>
                        </a:rPr>
                        <a:t>.</a:t>
                      </a:r>
                      <a:endParaRPr kumimoji="0" lang="en-US" sz="1300" b="1" i="0" u="none" strike="noStrike" kern="1200" cap="none" spc="0" normalizeH="0" baseline="0" noProof="0" dirty="0">
                        <a:ln>
                          <a:noFill/>
                        </a:ln>
                        <a:solidFill>
                          <a:srgbClr val="000000"/>
                        </a:solidFill>
                        <a:effectLst/>
                        <a:uLnTx/>
                        <a:uFillTx/>
                        <a:latin typeface="+mn-lt"/>
                        <a:ea typeface="+mn-ea"/>
                        <a:cs typeface="+mn-cs"/>
                      </a:endParaRPr>
                    </a:p>
                  </a:txBody>
                  <a:tcPr marL="121920" marR="121920" marT="91440" marB="9144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0701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68" name="think-cell Slide" r:id="rId6" imgW="470" imgH="469" progId="TCLayout.ActiveDocument.1">
                  <p:embed/>
                </p:oleObj>
              </mc:Choice>
              <mc:Fallback>
                <p:oleObj name="think-cell Slide" r:id="rId6" imgW="470" imgH="469" progId="TCLayout.ActiveDocument.1">
                  <p:embed/>
                  <p:pic>
                    <p:nvPicPr>
                      <p:cNvPr id="3" name="Object 2"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3200" dirty="0">
              <a:solidFill>
                <a:schemeClr val="tx1"/>
              </a:solidFill>
              <a:latin typeface="Arial Black" panose="020B0A04020102020204" pitchFamily="34" charset="0"/>
              <a:ea typeface="+mj-ea"/>
              <a:cs typeface="+mj-cs"/>
              <a:sym typeface="Arial Black" panose="020B0A04020102020204" pitchFamily="34" charset="0"/>
            </a:endParaRPr>
          </a:p>
        </p:txBody>
      </p:sp>
      <p:sp>
        <p:nvSpPr>
          <p:cNvPr id="24" name="Title 23"/>
          <p:cNvSpPr>
            <a:spLocks noGrp="1"/>
          </p:cNvSpPr>
          <p:nvPr>
            <p:ph type="title"/>
          </p:nvPr>
        </p:nvSpPr>
        <p:spPr/>
        <p:txBody>
          <a:bodyPr/>
          <a:lstStyle/>
          <a:p>
            <a:r>
              <a:rPr lang="en-US" dirty="0">
                <a:latin typeface="Arial Black" panose="020B0A04020102020204" pitchFamily="34" charset="0"/>
              </a:rPr>
              <a:t>Comprehensive Support Across Marketing</a:t>
            </a:r>
          </a:p>
        </p:txBody>
      </p:sp>
      <p:sp>
        <p:nvSpPr>
          <p:cNvPr id="12" name="Rectangle 11"/>
          <p:cNvSpPr/>
          <p:nvPr/>
        </p:nvSpPr>
        <p:spPr>
          <a:xfrm>
            <a:off x="156998" y="961578"/>
            <a:ext cx="3200400" cy="86725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Advertising</a:t>
            </a:r>
          </a:p>
          <a:p>
            <a:pPr marL="109728" indent="-109728">
              <a:spcAft>
                <a:spcPts val="300"/>
              </a:spcAft>
              <a:buSzPct val="90000"/>
              <a:buFont typeface="Wingdings" pitchFamily="2" charset="2"/>
              <a:buChar char="§"/>
            </a:pPr>
            <a:r>
              <a:rPr lang="en-US" sz="1050" dirty="0">
                <a:solidFill>
                  <a:schemeClr val="tx1"/>
                </a:solidFill>
              </a:rPr>
              <a:t>Advertising Channels and Formats</a:t>
            </a:r>
          </a:p>
          <a:p>
            <a:pPr marL="109728" indent="-109728">
              <a:spcAft>
                <a:spcPts val="300"/>
              </a:spcAft>
              <a:buSzPct val="90000"/>
              <a:buFont typeface="Wingdings" pitchFamily="2" charset="2"/>
              <a:buChar char="§"/>
            </a:pPr>
            <a:r>
              <a:rPr lang="en-US" sz="1050" dirty="0">
                <a:solidFill>
                  <a:schemeClr val="tx1"/>
                </a:solidFill>
              </a:rPr>
              <a:t>Advertising Strategy</a:t>
            </a:r>
          </a:p>
          <a:p>
            <a:pPr marL="109728" indent="-109728">
              <a:spcAft>
                <a:spcPts val="300"/>
              </a:spcAft>
              <a:buSzPct val="90000"/>
              <a:buFont typeface="Wingdings" pitchFamily="2" charset="2"/>
              <a:buChar char="§"/>
            </a:pPr>
            <a:r>
              <a:rPr lang="en-US" sz="1050" dirty="0">
                <a:solidFill>
                  <a:schemeClr val="tx1"/>
                </a:solidFill>
              </a:rPr>
              <a:t>Programmatic Advertising</a:t>
            </a:r>
          </a:p>
        </p:txBody>
      </p:sp>
      <p:sp>
        <p:nvSpPr>
          <p:cNvPr id="13" name="Rectangle 12"/>
          <p:cNvSpPr/>
          <p:nvPr/>
        </p:nvSpPr>
        <p:spPr>
          <a:xfrm>
            <a:off x="6470820" y="1921630"/>
            <a:ext cx="2832407" cy="103838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109728">
              <a:spcAft>
                <a:spcPts val="300"/>
              </a:spcAft>
              <a:buSzPct val="90000"/>
            </a:pPr>
            <a:r>
              <a:rPr lang="en-US" sz="1050" b="1" dirty="0">
                <a:solidFill>
                  <a:schemeClr val="accent4"/>
                </a:solidFill>
              </a:rPr>
              <a:t>Demand Generation and Sales Enablement</a:t>
            </a:r>
          </a:p>
          <a:p>
            <a:pPr marL="109728" indent="-109728">
              <a:spcAft>
                <a:spcPts val="300"/>
              </a:spcAft>
              <a:buSzPct val="90000"/>
              <a:buFont typeface="Wingdings" pitchFamily="2" charset="2"/>
              <a:buChar char="§"/>
            </a:pPr>
            <a:r>
              <a:rPr lang="en-US" sz="1050" dirty="0">
                <a:solidFill>
                  <a:schemeClr val="tx1"/>
                </a:solidFill>
              </a:rPr>
              <a:t>Account-Based Marketing</a:t>
            </a:r>
          </a:p>
          <a:p>
            <a:pPr marL="109728" indent="-109728">
              <a:spcAft>
                <a:spcPts val="300"/>
              </a:spcAft>
              <a:buSzPct val="90000"/>
              <a:buFont typeface="Wingdings" pitchFamily="2" charset="2"/>
              <a:buChar char="§"/>
            </a:pPr>
            <a:r>
              <a:rPr lang="en-US" sz="1050" dirty="0">
                <a:solidFill>
                  <a:schemeClr val="tx1"/>
                </a:solidFill>
              </a:rPr>
              <a:t>Lead Management</a:t>
            </a:r>
          </a:p>
          <a:p>
            <a:pPr marL="109728" indent="-109728">
              <a:spcAft>
                <a:spcPts val="300"/>
              </a:spcAft>
              <a:buSzPct val="90000"/>
              <a:buFont typeface="Wingdings" pitchFamily="2" charset="2"/>
              <a:buChar char="§"/>
            </a:pPr>
            <a:r>
              <a:rPr lang="en-US" sz="1050" dirty="0">
                <a:solidFill>
                  <a:schemeClr val="tx1"/>
                </a:solidFill>
              </a:rPr>
              <a:t>Sales Partnership and Sales Support</a:t>
            </a:r>
          </a:p>
        </p:txBody>
      </p:sp>
      <p:sp>
        <p:nvSpPr>
          <p:cNvPr id="18" name="Rectangle 17"/>
          <p:cNvSpPr/>
          <p:nvPr/>
        </p:nvSpPr>
        <p:spPr>
          <a:xfrm>
            <a:off x="6470820" y="3043363"/>
            <a:ext cx="2832407" cy="987155"/>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Marketing Technology &amp; Emerging Trends</a:t>
            </a:r>
          </a:p>
          <a:p>
            <a:pPr marL="109728" indent="-109728">
              <a:spcAft>
                <a:spcPts val="300"/>
              </a:spcAft>
              <a:buSzPct val="90000"/>
              <a:buFont typeface="Wingdings" pitchFamily="2" charset="2"/>
              <a:buChar char="§"/>
            </a:pPr>
            <a:r>
              <a:rPr lang="en-US" sz="1050" dirty="0">
                <a:solidFill>
                  <a:schemeClr val="tx1"/>
                </a:solidFill>
              </a:rPr>
              <a:t>Critical Capabilities and Best Practices </a:t>
            </a:r>
          </a:p>
          <a:p>
            <a:pPr marL="109728" indent="-109728">
              <a:spcAft>
                <a:spcPts val="300"/>
              </a:spcAft>
              <a:buSzPct val="90000"/>
              <a:buFont typeface="Wingdings" pitchFamily="2" charset="2"/>
              <a:buChar char="§"/>
            </a:pPr>
            <a:r>
              <a:rPr lang="en-US" sz="1050" dirty="0">
                <a:solidFill>
                  <a:schemeClr val="tx1"/>
                </a:solidFill>
              </a:rPr>
              <a:t>Emerging Trends</a:t>
            </a:r>
          </a:p>
          <a:p>
            <a:pPr marL="109728" indent="-109728">
              <a:spcAft>
                <a:spcPts val="300"/>
              </a:spcAft>
              <a:buSzPct val="90000"/>
              <a:buFont typeface="Wingdings" pitchFamily="2" charset="2"/>
              <a:buChar char="§"/>
            </a:pPr>
            <a:r>
              <a:rPr lang="en-US" sz="1050" dirty="0">
                <a:solidFill>
                  <a:schemeClr val="tx1"/>
                </a:solidFill>
              </a:rPr>
              <a:t>Vendor Landscape and Selection</a:t>
            </a:r>
          </a:p>
        </p:txBody>
      </p:sp>
      <p:sp>
        <p:nvSpPr>
          <p:cNvPr id="20" name="Rectangle 19"/>
          <p:cNvSpPr/>
          <p:nvPr/>
        </p:nvSpPr>
        <p:spPr>
          <a:xfrm>
            <a:off x="3451069" y="964240"/>
            <a:ext cx="2926080" cy="86725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B2B Buyer Insights</a:t>
            </a:r>
            <a:endParaRPr lang="en-US" sz="1050" b="1" dirty="0">
              <a:solidFill>
                <a:srgbClr val="FF0000"/>
              </a:solidFill>
            </a:endParaRPr>
          </a:p>
          <a:p>
            <a:pPr marL="109728" indent="-109728">
              <a:spcAft>
                <a:spcPts val="300"/>
              </a:spcAft>
              <a:buSzPct val="90000"/>
              <a:buFont typeface="Wingdings" pitchFamily="2" charset="2"/>
              <a:buChar char="§"/>
            </a:pPr>
            <a:r>
              <a:rPr lang="en-US" sz="1050" dirty="0">
                <a:solidFill>
                  <a:schemeClr val="tx1"/>
                </a:solidFill>
              </a:rPr>
              <a:t>Enterprise Customer Insights and Trends</a:t>
            </a:r>
          </a:p>
          <a:p>
            <a:pPr marL="109728" indent="-109728">
              <a:spcAft>
                <a:spcPts val="300"/>
              </a:spcAft>
              <a:buSzPct val="90000"/>
              <a:buFont typeface="Wingdings" pitchFamily="2" charset="2"/>
              <a:buChar char="§"/>
            </a:pPr>
            <a:r>
              <a:rPr lang="en-US" sz="1050" dirty="0">
                <a:solidFill>
                  <a:schemeClr val="tx1"/>
                </a:solidFill>
              </a:rPr>
              <a:t>Small Business Insights and Trends</a:t>
            </a:r>
          </a:p>
        </p:txBody>
      </p:sp>
      <p:sp>
        <p:nvSpPr>
          <p:cNvPr id="22" name="Rectangle 21"/>
          <p:cNvSpPr/>
          <p:nvPr/>
        </p:nvSpPr>
        <p:spPr>
          <a:xfrm>
            <a:off x="156998" y="5364765"/>
            <a:ext cx="3200400" cy="1393753"/>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CMO Strategy and Innovation </a:t>
            </a:r>
          </a:p>
          <a:p>
            <a:pPr marL="109728" indent="-109728">
              <a:spcAft>
                <a:spcPts val="300"/>
              </a:spcAft>
              <a:buSzPct val="90000"/>
              <a:buFont typeface="Wingdings" pitchFamily="2" charset="2"/>
              <a:buChar char="§"/>
            </a:pPr>
            <a:r>
              <a:rPr lang="en-US" sz="1050" dirty="0">
                <a:solidFill>
                  <a:schemeClr val="tx1"/>
                </a:solidFill>
              </a:rPr>
              <a:t>Marketing Strategy and Development</a:t>
            </a:r>
          </a:p>
          <a:p>
            <a:pPr marL="109728" indent="-109728">
              <a:spcAft>
                <a:spcPts val="300"/>
              </a:spcAft>
              <a:buSzPct val="90000"/>
              <a:buFont typeface="Wingdings" pitchFamily="2" charset="2"/>
              <a:buChar char="§"/>
            </a:pPr>
            <a:r>
              <a:rPr lang="en-US" sz="1050" dirty="0">
                <a:solidFill>
                  <a:schemeClr val="tx1"/>
                </a:solidFill>
              </a:rPr>
              <a:t>Creating and Managing Disruption </a:t>
            </a:r>
          </a:p>
          <a:p>
            <a:pPr marL="109728" indent="-109728">
              <a:spcAft>
                <a:spcPts val="300"/>
              </a:spcAft>
              <a:buSzPct val="90000"/>
              <a:buFont typeface="Wingdings" pitchFamily="2" charset="2"/>
              <a:buChar char="§"/>
            </a:pPr>
            <a:r>
              <a:rPr lang="en-US" sz="1050" dirty="0">
                <a:solidFill>
                  <a:schemeClr val="tx1"/>
                </a:solidFill>
              </a:rPr>
              <a:t>Marketing and Business Innovation Acceleration</a:t>
            </a:r>
          </a:p>
          <a:p>
            <a:pPr marL="109728" indent="-109728">
              <a:spcAft>
                <a:spcPts val="300"/>
              </a:spcAft>
              <a:buSzPct val="90000"/>
              <a:buFont typeface="Wingdings" pitchFamily="2" charset="2"/>
              <a:buChar char="§"/>
            </a:pPr>
            <a:r>
              <a:rPr lang="en-US" sz="1050" dirty="0">
                <a:solidFill>
                  <a:schemeClr val="tx1"/>
                </a:solidFill>
              </a:rPr>
              <a:t>Marketing Leadership and Organizational Effectiveness</a:t>
            </a:r>
          </a:p>
          <a:p>
            <a:pPr marL="109728" indent="-109728">
              <a:spcAft>
                <a:spcPts val="300"/>
              </a:spcAft>
              <a:buSzPct val="90000"/>
              <a:buFont typeface="Wingdings" pitchFamily="2" charset="2"/>
              <a:buChar char="§"/>
            </a:pPr>
            <a:r>
              <a:rPr lang="en-US" sz="1050" dirty="0">
                <a:solidFill>
                  <a:schemeClr val="tx1"/>
                </a:solidFill>
              </a:rPr>
              <a:t>Marketing and Business Innovation Acceleration</a:t>
            </a:r>
          </a:p>
          <a:p>
            <a:pPr marL="109728" indent="-109728">
              <a:spcAft>
                <a:spcPts val="300"/>
              </a:spcAft>
              <a:buSzPct val="90000"/>
              <a:buFont typeface="Wingdings" pitchFamily="2" charset="2"/>
              <a:buChar char="§"/>
            </a:pPr>
            <a:endParaRPr lang="en-US" sz="1050" dirty="0">
              <a:solidFill>
                <a:schemeClr val="tx1"/>
              </a:solidFill>
            </a:endParaRPr>
          </a:p>
        </p:txBody>
      </p:sp>
      <p:sp>
        <p:nvSpPr>
          <p:cNvPr id="26" name="Rectangle 25"/>
          <p:cNvSpPr/>
          <p:nvPr/>
        </p:nvSpPr>
        <p:spPr>
          <a:xfrm>
            <a:off x="9396301" y="1919480"/>
            <a:ext cx="2638701" cy="1028253"/>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Digital Commerce</a:t>
            </a:r>
          </a:p>
          <a:p>
            <a:pPr marL="109728" indent="-109728">
              <a:spcAft>
                <a:spcPts val="300"/>
              </a:spcAft>
              <a:buSzPct val="90000"/>
              <a:buFont typeface="Wingdings" pitchFamily="2" charset="2"/>
              <a:buChar char="§"/>
            </a:pPr>
            <a:r>
              <a:rPr lang="en-US" sz="1050" dirty="0">
                <a:solidFill>
                  <a:schemeClr val="tx1"/>
                </a:solidFill>
              </a:rPr>
              <a:t>Digital Commerce Performance Optimization</a:t>
            </a:r>
          </a:p>
          <a:p>
            <a:pPr marL="109728" indent="-109728">
              <a:spcAft>
                <a:spcPts val="300"/>
              </a:spcAft>
              <a:buSzPct val="90000"/>
              <a:buFont typeface="Wingdings" pitchFamily="2" charset="2"/>
              <a:buChar char="§"/>
            </a:pPr>
            <a:r>
              <a:rPr lang="en-US" sz="1050" dirty="0">
                <a:solidFill>
                  <a:schemeClr val="tx1"/>
                </a:solidFill>
              </a:rPr>
              <a:t>Benchmark Your Amazon Performance</a:t>
            </a:r>
          </a:p>
          <a:p>
            <a:pPr marL="109728" indent="-109728">
              <a:spcAft>
                <a:spcPts val="300"/>
              </a:spcAft>
              <a:buSzPct val="90000"/>
              <a:buFont typeface="Wingdings" pitchFamily="2" charset="2"/>
              <a:buChar char="§"/>
            </a:pPr>
            <a:r>
              <a:rPr lang="en-US" sz="1050" dirty="0">
                <a:solidFill>
                  <a:schemeClr val="tx1"/>
                </a:solidFill>
              </a:rPr>
              <a:t>Digital Commerce Strategy</a:t>
            </a:r>
          </a:p>
        </p:txBody>
      </p:sp>
      <p:sp>
        <p:nvSpPr>
          <p:cNvPr id="28" name="Rectangle 27"/>
          <p:cNvSpPr/>
          <p:nvPr/>
        </p:nvSpPr>
        <p:spPr>
          <a:xfrm>
            <a:off x="9396302" y="3043363"/>
            <a:ext cx="2633221" cy="996921"/>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Multi-Channel Marketing </a:t>
            </a:r>
          </a:p>
          <a:p>
            <a:pPr marL="109728" indent="-109728">
              <a:spcAft>
                <a:spcPts val="300"/>
              </a:spcAft>
              <a:buSzPct val="90000"/>
              <a:buFont typeface="Wingdings" pitchFamily="2" charset="2"/>
              <a:buChar char="§"/>
            </a:pPr>
            <a:r>
              <a:rPr lang="en-US" sz="1050" dirty="0">
                <a:solidFill>
                  <a:schemeClr val="tx1"/>
                </a:solidFill>
              </a:rPr>
              <a:t>Multichannel Marketing Best Practices</a:t>
            </a:r>
          </a:p>
          <a:p>
            <a:pPr marL="109728" indent="-109728">
              <a:spcAft>
                <a:spcPts val="300"/>
              </a:spcAft>
              <a:buSzPct val="90000"/>
              <a:buFont typeface="Wingdings" pitchFamily="2" charset="2"/>
              <a:buChar char="§"/>
            </a:pPr>
            <a:r>
              <a:rPr lang="en-US" sz="1050" dirty="0">
                <a:solidFill>
                  <a:schemeClr val="tx1"/>
                </a:solidFill>
              </a:rPr>
              <a:t>Multichannel Marketing Strategies</a:t>
            </a:r>
          </a:p>
          <a:p>
            <a:pPr marL="109728" indent="-109728">
              <a:spcAft>
                <a:spcPts val="300"/>
              </a:spcAft>
              <a:buSzPct val="90000"/>
              <a:buFont typeface="Wingdings" pitchFamily="2" charset="2"/>
              <a:buChar char="§"/>
            </a:pPr>
            <a:r>
              <a:rPr lang="en-US" sz="1050" dirty="0">
                <a:solidFill>
                  <a:schemeClr val="tx1"/>
                </a:solidFill>
              </a:rPr>
              <a:t>Multichannel Marketing Critical Capabilities</a:t>
            </a:r>
          </a:p>
        </p:txBody>
      </p:sp>
      <p:sp>
        <p:nvSpPr>
          <p:cNvPr id="30" name="Rectangle 29"/>
          <p:cNvSpPr/>
          <p:nvPr/>
        </p:nvSpPr>
        <p:spPr>
          <a:xfrm>
            <a:off x="156998" y="1925575"/>
            <a:ext cx="3200400" cy="1028253"/>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Consumers and Culture</a:t>
            </a:r>
          </a:p>
          <a:p>
            <a:pPr marL="109728" indent="-109728">
              <a:spcAft>
                <a:spcPts val="300"/>
              </a:spcAft>
              <a:buSzPct val="90000"/>
              <a:buFont typeface="Wingdings" pitchFamily="2" charset="2"/>
              <a:buChar char="§"/>
            </a:pPr>
            <a:r>
              <a:rPr lang="en-US" sz="1050" dirty="0">
                <a:solidFill>
                  <a:schemeClr val="tx1"/>
                </a:solidFill>
              </a:rPr>
              <a:t>Consumer Communication Channels and Buying Platforms</a:t>
            </a:r>
          </a:p>
          <a:p>
            <a:pPr marL="109728" indent="-109728">
              <a:spcAft>
                <a:spcPts val="300"/>
              </a:spcAft>
              <a:buSzPct val="90000"/>
              <a:buFont typeface="Wingdings" pitchFamily="2" charset="2"/>
              <a:buChar char="§"/>
            </a:pPr>
            <a:r>
              <a:rPr lang="en-US" sz="1050" dirty="0">
                <a:solidFill>
                  <a:schemeClr val="tx1"/>
                </a:solidFill>
              </a:rPr>
              <a:t>Cultural and Societal Shifts </a:t>
            </a:r>
          </a:p>
          <a:p>
            <a:pPr marL="109728" indent="-109728">
              <a:spcAft>
                <a:spcPts val="300"/>
              </a:spcAft>
              <a:buSzPct val="90000"/>
              <a:buFont typeface="Wingdings" pitchFamily="2" charset="2"/>
              <a:buChar char="§"/>
            </a:pPr>
            <a:r>
              <a:rPr lang="en-US" sz="1050" dirty="0">
                <a:solidFill>
                  <a:schemeClr val="tx1"/>
                </a:solidFill>
              </a:rPr>
              <a:t>Your Future Consumer </a:t>
            </a:r>
            <a:endParaRPr lang="en-US" sz="1050" b="1" dirty="0">
              <a:solidFill>
                <a:schemeClr val="tx1"/>
              </a:solidFill>
            </a:endParaRPr>
          </a:p>
          <a:p>
            <a:pPr>
              <a:spcAft>
                <a:spcPts val="300"/>
              </a:spcAft>
              <a:buSzPct val="90000"/>
            </a:pPr>
            <a:endParaRPr lang="en-US" sz="1050" dirty="0">
              <a:solidFill>
                <a:schemeClr val="tx1"/>
              </a:solidFill>
            </a:endParaRPr>
          </a:p>
        </p:txBody>
      </p:sp>
      <p:sp>
        <p:nvSpPr>
          <p:cNvPr id="32" name="Rectangle 31"/>
          <p:cNvSpPr/>
          <p:nvPr/>
        </p:nvSpPr>
        <p:spPr>
          <a:xfrm>
            <a:off x="6470820" y="962033"/>
            <a:ext cx="2832407" cy="866682"/>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Branding and Value Proposition</a:t>
            </a:r>
          </a:p>
          <a:p>
            <a:pPr marL="109728" indent="-109728">
              <a:spcAft>
                <a:spcPts val="300"/>
              </a:spcAft>
              <a:buSzPct val="90000"/>
              <a:buFont typeface="Wingdings" pitchFamily="2" charset="2"/>
              <a:buChar char="§"/>
            </a:pPr>
            <a:r>
              <a:rPr lang="en-US" sz="1050" dirty="0">
                <a:solidFill>
                  <a:schemeClr val="tx1"/>
                </a:solidFill>
              </a:rPr>
              <a:t>Brand Architecture</a:t>
            </a:r>
          </a:p>
          <a:p>
            <a:pPr marL="109728" indent="-109728">
              <a:spcAft>
                <a:spcPts val="300"/>
              </a:spcAft>
              <a:buSzPct val="90000"/>
              <a:buFont typeface="Wingdings" pitchFamily="2" charset="2"/>
              <a:buChar char="§"/>
            </a:pPr>
            <a:r>
              <a:rPr lang="en-US" sz="1050" dirty="0">
                <a:solidFill>
                  <a:schemeClr val="tx1"/>
                </a:solidFill>
              </a:rPr>
              <a:t>Brand Investment, Measurement, and Gov</a:t>
            </a:r>
          </a:p>
          <a:p>
            <a:pPr marL="109728" indent="-109728">
              <a:spcAft>
                <a:spcPts val="300"/>
              </a:spcAft>
              <a:buSzPct val="90000"/>
              <a:buFont typeface="Wingdings" pitchFamily="2" charset="2"/>
              <a:buChar char="§"/>
            </a:pPr>
            <a:r>
              <a:rPr lang="en-US" sz="1050" dirty="0">
                <a:solidFill>
                  <a:schemeClr val="tx1"/>
                </a:solidFill>
              </a:rPr>
              <a:t>Brand Positioning, Values, and Messaging</a:t>
            </a:r>
          </a:p>
          <a:p>
            <a:pPr>
              <a:spcAft>
                <a:spcPts val="300"/>
              </a:spcAft>
              <a:buSzPct val="90000"/>
            </a:pPr>
            <a:endParaRPr lang="en-US" sz="1050" dirty="0">
              <a:solidFill>
                <a:schemeClr val="tx1"/>
              </a:solidFill>
            </a:endParaRPr>
          </a:p>
        </p:txBody>
      </p:sp>
      <p:sp>
        <p:nvSpPr>
          <p:cNvPr id="34" name="Rectangle 33"/>
          <p:cNvSpPr/>
          <p:nvPr/>
        </p:nvSpPr>
        <p:spPr>
          <a:xfrm>
            <a:off x="9396301" y="961578"/>
            <a:ext cx="2633222" cy="866682"/>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Content Marketing</a:t>
            </a:r>
          </a:p>
          <a:p>
            <a:pPr marL="109728" indent="-109728">
              <a:spcAft>
                <a:spcPts val="300"/>
              </a:spcAft>
              <a:buSzPct val="90000"/>
              <a:buFont typeface="Wingdings" pitchFamily="2" charset="2"/>
              <a:buChar char="§"/>
            </a:pPr>
            <a:r>
              <a:rPr lang="en-US" sz="1050" dirty="0">
                <a:solidFill>
                  <a:schemeClr val="tx1"/>
                </a:solidFill>
              </a:rPr>
              <a:t>Content Marketing Best Practices</a:t>
            </a:r>
          </a:p>
          <a:p>
            <a:pPr marL="109728" indent="-109728">
              <a:spcAft>
                <a:spcPts val="300"/>
              </a:spcAft>
              <a:buSzPct val="90000"/>
              <a:buFont typeface="Wingdings" pitchFamily="2" charset="2"/>
              <a:buChar char="§"/>
            </a:pPr>
            <a:r>
              <a:rPr lang="en-US" sz="1050" dirty="0">
                <a:solidFill>
                  <a:schemeClr val="tx1"/>
                </a:solidFill>
              </a:rPr>
              <a:t>Content Marketing Strategy</a:t>
            </a:r>
          </a:p>
          <a:p>
            <a:pPr marL="109728" indent="-109728">
              <a:spcAft>
                <a:spcPts val="300"/>
              </a:spcAft>
              <a:buSzPct val="90000"/>
              <a:buFont typeface="Wingdings" pitchFamily="2" charset="2"/>
              <a:buChar char="§"/>
            </a:pPr>
            <a:r>
              <a:rPr lang="en-US" sz="1050" dirty="0">
                <a:solidFill>
                  <a:schemeClr val="tx1"/>
                </a:solidFill>
              </a:rPr>
              <a:t>Content Marketing Operations</a:t>
            </a:r>
          </a:p>
        </p:txBody>
      </p:sp>
      <p:sp>
        <p:nvSpPr>
          <p:cNvPr id="36" name="Rectangle 35"/>
          <p:cNvSpPr/>
          <p:nvPr/>
        </p:nvSpPr>
        <p:spPr>
          <a:xfrm>
            <a:off x="6470817" y="5364765"/>
            <a:ext cx="2832407" cy="623285"/>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Digital Performance Benchmarks</a:t>
            </a:r>
          </a:p>
          <a:p>
            <a:pPr marL="109728" indent="-109728">
              <a:spcAft>
                <a:spcPts val="300"/>
              </a:spcAft>
              <a:buSzPct val="90000"/>
              <a:buFont typeface="Wingdings" pitchFamily="2" charset="2"/>
              <a:buChar char="§"/>
            </a:pPr>
            <a:r>
              <a:rPr lang="en-US" sz="1050" dirty="0">
                <a:solidFill>
                  <a:schemeClr val="tx1"/>
                </a:solidFill>
              </a:rPr>
              <a:t>28 industry sectors</a:t>
            </a:r>
          </a:p>
        </p:txBody>
      </p:sp>
      <p:sp>
        <p:nvSpPr>
          <p:cNvPr id="42" name="Rectangle 41"/>
          <p:cNvSpPr/>
          <p:nvPr/>
        </p:nvSpPr>
        <p:spPr>
          <a:xfrm>
            <a:off x="156998" y="3033597"/>
            <a:ext cx="3200400" cy="1006687"/>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Customer Experience Design and Execution</a:t>
            </a:r>
          </a:p>
          <a:p>
            <a:pPr marL="109728" indent="-109728">
              <a:spcAft>
                <a:spcPts val="300"/>
              </a:spcAft>
              <a:buSzPct val="90000"/>
              <a:buFont typeface="Wingdings" pitchFamily="2" charset="2"/>
              <a:buChar char="§"/>
            </a:pPr>
            <a:r>
              <a:rPr lang="en-US" sz="1050" dirty="0">
                <a:solidFill>
                  <a:schemeClr val="tx1"/>
                </a:solidFill>
              </a:rPr>
              <a:t>Customer Needs, Expectations, and Perceptions</a:t>
            </a:r>
          </a:p>
          <a:p>
            <a:pPr marL="109728" indent="-109728">
              <a:spcAft>
                <a:spcPts val="300"/>
              </a:spcAft>
              <a:buSzPct val="90000"/>
              <a:buFont typeface="Wingdings" pitchFamily="2" charset="2"/>
              <a:buChar char="§"/>
            </a:pPr>
            <a:r>
              <a:rPr lang="en-US" sz="1050" dirty="0">
                <a:solidFill>
                  <a:schemeClr val="tx1"/>
                </a:solidFill>
              </a:rPr>
              <a:t>CX Processes and Methodologies</a:t>
            </a:r>
          </a:p>
          <a:p>
            <a:pPr marL="109728" indent="-109728">
              <a:spcAft>
                <a:spcPts val="300"/>
              </a:spcAft>
              <a:buSzPct val="90000"/>
              <a:buFont typeface="Wingdings" pitchFamily="2" charset="2"/>
              <a:buChar char="§"/>
            </a:pPr>
            <a:r>
              <a:rPr lang="en-US" sz="1050" dirty="0">
                <a:solidFill>
                  <a:schemeClr val="tx1"/>
                </a:solidFill>
              </a:rPr>
              <a:t>CX Project Planning, Prioritization, and Execution </a:t>
            </a:r>
          </a:p>
          <a:p>
            <a:pPr marL="109728" indent="-109728">
              <a:spcAft>
                <a:spcPts val="300"/>
              </a:spcAft>
              <a:buSzPct val="90000"/>
              <a:buFont typeface="Wingdings" pitchFamily="2" charset="2"/>
              <a:buChar char="§"/>
            </a:pPr>
            <a:endParaRPr lang="en-US" sz="1050" dirty="0">
              <a:solidFill>
                <a:schemeClr val="tx1"/>
              </a:solidFill>
            </a:endParaRPr>
          </a:p>
        </p:txBody>
      </p:sp>
      <p:sp>
        <p:nvSpPr>
          <p:cNvPr id="44" name="Rectangle 43"/>
          <p:cNvSpPr/>
          <p:nvPr/>
        </p:nvSpPr>
        <p:spPr>
          <a:xfrm>
            <a:off x="3451069" y="3043363"/>
            <a:ext cx="2926080" cy="996921"/>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Marketing Data and Analytics</a:t>
            </a:r>
          </a:p>
          <a:p>
            <a:pPr marL="109728" indent="-109728">
              <a:spcAft>
                <a:spcPts val="300"/>
              </a:spcAft>
              <a:buSzPct val="90000"/>
              <a:buFont typeface="Wingdings" pitchFamily="2" charset="2"/>
              <a:buChar char="§"/>
            </a:pPr>
            <a:r>
              <a:rPr lang="en-US" sz="1050" dirty="0">
                <a:solidFill>
                  <a:schemeClr val="tx1"/>
                </a:solidFill>
              </a:rPr>
              <a:t>Customer Insight and Analytics</a:t>
            </a:r>
          </a:p>
          <a:p>
            <a:pPr marL="109728" indent="-109728">
              <a:spcAft>
                <a:spcPts val="300"/>
              </a:spcAft>
              <a:buSzPct val="90000"/>
              <a:buFont typeface="Wingdings" pitchFamily="2" charset="2"/>
              <a:buChar char="§"/>
            </a:pPr>
            <a:r>
              <a:rPr lang="en-US" sz="1050" dirty="0">
                <a:solidFill>
                  <a:schemeClr val="tx1"/>
                </a:solidFill>
              </a:rPr>
              <a:t>Marketing Measurement </a:t>
            </a:r>
          </a:p>
          <a:p>
            <a:pPr marL="109728" indent="-109728">
              <a:spcAft>
                <a:spcPts val="300"/>
              </a:spcAft>
              <a:buSzPct val="90000"/>
              <a:buFont typeface="Wingdings" pitchFamily="2" charset="2"/>
              <a:buChar char="§"/>
            </a:pPr>
            <a:r>
              <a:rPr lang="en-US" sz="1050" dirty="0">
                <a:solidFill>
                  <a:schemeClr val="tx1"/>
                </a:solidFill>
              </a:rPr>
              <a:t>Data Management and Analytics Technology </a:t>
            </a:r>
          </a:p>
        </p:txBody>
      </p:sp>
      <p:sp>
        <p:nvSpPr>
          <p:cNvPr id="23" name="Rectangle 22"/>
          <p:cNvSpPr/>
          <p:nvPr/>
        </p:nvSpPr>
        <p:spPr>
          <a:xfrm>
            <a:off x="156998" y="4126491"/>
            <a:ext cx="3200400" cy="1152068"/>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109728">
              <a:spcAft>
                <a:spcPts val="300"/>
              </a:spcAft>
              <a:buSzPct val="90000"/>
            </a:pPr>
            <a:r>
              <a:rPr lang="en-US" sz="1050" b="1" dirty="0">
                <a:solidFill>
                  <a:schemeClr val="accent4"/>
                </a:solidFill>
              </a:rPr>
              <a:t>Marketing Organization and Operations</a:t>
            </a:r>
          </a:p>
          <a:p>
            <a:pPr marL="109728" indent="-109728">
              <a:spcAft>
                <a:spcPts val="300"/>
              </a:spcAft>
              <a:buSzPct val="90000"/>
              <a:buFont typeface="Wingdings" pitchFamily="2" charset="2"/>
              <a:buChar char="§"/>
            </a:pPr>
            <a:r>
              <a:rPr lang="en-US" sz="1050" dirty="0">
                <a:solidFill>
                  <a:schemeClr val="tx1"/>
                </a:solidFill>
              </a:rPr>
              <a:t>Marketing Budget and Resource Management</a:t>
            </a:r>
          </a:p>
          <a:p>
            <a:pPr marL="109728" indent="-109728">
              <a:spcAft>
                <a:spcPts val="300"/>
              </a:spcAft>
              <a:buSzPct val="90000"/>
              <a:buFont typeface="Wingdings" pitchFamily="2" charset="2"/>
              <a:buChar char="§"/>
            </a:pPr>
            <a:r>
              <a:rPr lang="en-US" sz="1050" dirty="0">
                <a:solidFill>
                  <a:schemeClr val="tx1"/>
                </a:solidFill>
              </a:rPr>
              <a:t>Marketing Structure, Talent and Training </a:t>
            </a:r>
          </a:p>
          <a:p>
            <a:pPr marL="109728" indent="-109728">
              <a:spcAft>
                <a:spcPts val="300"/>
              </a:spcAft>
              <a:buSzPct val="90000"/>
              <a:buFont typeface="Wingdings" pitchFamily="2" charset="2"/>
              <a:buChar char="§"/>
            </a:pPr>
            <a:r>
              <a:rPr lang="en-US" sz="1050" dirty="0">
                <a:solidFill>
                  <a:schemeClr val="tx1"/>
                </a:solidFill>
              </a:rPr>
              <a:t>Marketing Operations</a:t>
            </a:r>
          </a:p>
          <a:p>
            <a:pPr marL="109728" indent="-109728">
              <a:spcAft>
                <a:spcPts val="300"/>
              </a:spcAft>
              <a:buSzPct val="90000"/>
              <a:buFont typeface="Wingdings" pitchFamily="2" charset="2"/>
              <a:buChar char="§"/>
            </a:pPr>
            <a:r>
              <a:rPr lang="en-US" sz="1050" dirty="0">
                <a:solidFill>
                  <a:schemeClr val="tx1"/>
                </a:solidFill>
              </a:rPr>
              <a:t>Agency and Service Provider Management</a:t>
            </a:r>
          </a:p>
        </p:txBody>
      </p:sp>
      <p:sp>
        <p:nvSpPr>
          <p:cNvPr id="25" name="Rectangle 24"/>
          <p:cNvSpPr/>
          <p:nvPr/>
        </p:nvSpPr>
        <p:spPr>
          <a:xfrm>
            <a:off x="9396301" y="4121283"/>
            <a:ext cx="2633221" cy="115727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Social Marketing</a:t>
            </a:r>
            <a:endParaRPr lang="en-US" sz="1050" b="1" dirty="0">
              <a:solidFill>
                <a:srgbClr val="FF0000"/>
              </a:solidFill>
            </a:endParaRPr>
          </a:p>
          <a:p>
            <a:pPr marL="109728" indent="-109728">
              <a:spcAft>
                <a:spcPts val="300"/>
              </a:spcAft>
              <a:buSzPct val="90000"/>
              <a:buFont typeface="Wingdings" pitchFamily="2" charset="2"/>
              <a:buChar char="§"/>
            </a:pPr>
            <a:r>
              <a:rPr lang="en-US" sz="1050" dirty="0">
                <a:solidFill>
                  <a:schemeClr val="tx1"/>
                </a:solidFill>
              </a:rPr>
              <a:t>Social Marketing Strategy</a:t>
            </a:r>
          </a:p>
          <a:p>
            <a:pPr marL="109728" indent="-109728">
              <a:spcAft>
                <a:spcPts val="300"/>
              </a:spcAft>
              <a:buSzPct val="90000"/>
              <a:buFont typeface="Wingdings" pitchFamily="2" charset="2"/>
              <a:buChar char="§"/>
            </a:pPr>
            <a:r>
              <a:rPr lang="en-US" sz="1050" dirty="0">
                <a:solidFill>
                  <a:schemeClr val="tx1"/>
                </a:solidFill>
              </a:rPr>
              <a:t>Social Marketing Management, Measurement and Optimization</a:t>
            </a:r>
          </a:p>
          <a:p>
            <a:pPr marL="109728" indent="-109728">
              <a:spcAft>
                <a:spcPts val="300"/>
              </a:spcAft>
              <a:buSzPct val="90000"/>
              <a:buFont typeface="Wingdings" pitchFamily="2" charset="2"/>
              <a:buChar char="§"/>
            </a:pPr>
            <a:r>
              <a:rPr lang="en-US" sz="1050" dirty="0">
                <a:solidFill>
                  <a:schemeClr val="tx1"/>
                </a:solidFill>
              </a:rPr>
              <a:t>Social Marketing Technology, Agencies and Vendors</a:t>
            </a:r>
          </a:p>
          <a:p>
            <a:pPr marL="109728" indent="-109728">
              <a:spcAft>
                <a:spcPts val="300"/>
              </a:spcAft>
              <a:buSzPct val="90000"/>
              <a:buFont typeface="Wingdings" pitchFamily="2" charset="2"/>
              <a:buChar char="§"/>
            </a:pPr>
            <a:endParaRPr lang="en-US" sz="1050" dirty="0">
              <a:solidFill>
                <a:schemeClr val="tx1"/>
              </a:solidFill>
            </a:endParaRPr>
          </a:p>
        </p:txBody>
      </p:sp>
      <p:sp>
        <p:nvSpPr>
          <p:cNvPr id="31" name="Rectangle 30"/>
          <p:cNvSpPr/>
          <p:nvPr/>
        </p:nvSpPr>
        <p:spPr>
          <a:xfrm>
            <a:off x="3451069" y="4121283"/>
            <a:ext cx="2926080" cy="1157276"/>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Mobile Marketing</a:t>
            </a:r>
            <a:endParaRPr lang="en-US" sz="1050" b="1" dirty="0">
              <a:solidFill>
                <a:srgbClr val="FF0000"/>
              </a:solidFill>
            </a:endParaRPr>
          </a:p>
          <a:p>
            <a:pPr marL="109728" indent="-109728">
              <a:spcAft>
                <a:spcPts val="300"/>
              </a:spcAft>
              <a:buSzPct val="90000"/>
              <a:buFont typeface="Wingdings" pitchFamily="2" charset="2"/>
              <a:buChar char="§"/>
            </a:pPr>
            <a:r>
              <a:rPr lang="en-US" sz="1050" dirty="0">
                <a:solidFill>
                  <a:schemeClr val="tx1"/>
                </a:solidFill>
              </a:rPr>
              <a:t>Mobile Marketing Strategy</a:t>
            </a:r>
          </a:p>
          <a:p>
            <a:pPr marL="109728" indent="-109728">
              <a:spcAft>
                <a:spcPts val="300"/>
              </a:spcAft>
              <a:buSzPct val="90000"/>
              <a:buFont typeface="Wingdings" pitchFamily="2" charset="2"/>
              <a:buChar char="§"/>
            </a:pPr>
            <a:r>
              <a:rPr lang="en-US" sz="1050" dirty="0">
                <a:solidFill>
                  <a:schemeClr val="tx1"/>
                </a:solidFill>
              </a:rPr>
              <a:t>Mobile’s Role in Multichannel Marketing</a:t>
            </a:r>
          </a:p>
          <a:p>
            <a:pPr marL="109728" indent="-109728">
              <a:spcAft>
                <a:spcPts val="300"/>
              </a:spcAft>
              <a:buSzPct val="90000"/>
              <a:buFont typeface="Wingdings" pitchFamily="2" charset="2"/>
              <a:buChar char="§"/>
            </a:pPr>
            <a:r>
              <a:rPr lang="en-US" sz="1050" dirty="0">
                <a:solidFill>
                  <a:schemeClr val="tx1"/>
                </a:solidFill>
              </a:rPr>
              <a:t>Mobile Marketing Technology, Agency  and Vendor Management</a:t>
            </a:r>
          </a:p>
        </p:txBody>
      </p:sp>
      <p:sp>
        <p:nvSpPr>
          <p:cNvPr id="21" name="Rectangle 20">
            <a:extLst>
              <a:ext uri="{FF2B5EF4-FFF2-40B4-BE49-F238E27FC236}">
                <a16:creationId xmlns:a16="http://schemas.microsoft.com/office/drawing/2014/main" id="{FC3A4109-20E0-42A9-944C-37E2CFE99966}"/>
              </a:ext>
            </a:extLst>
          </p:cNvPr>
          <p:cNvSpPr/>
          <p:nvPr/>
        </p:nvSpPr>
        <p:spPr>
          <a:xfrm>
            <a:off x="3451069" y="1920739"/>
            <a:ext cx="2926080" cy="102825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Customer Experience Leadership and Management</a:t>
            </a:r>
          </a:p>
          <a:p>
            <a:pPr marL="109728" indent="-109728">
              <a:spcAft>
                <a:spcPts val="300"/>
              </a:spcAft>
              <a:buSzPct val="90000"/>
              <a:buFont typeface="Wingdings" pitchFamily="2" charset="2"/>
              <a:buChar char="§"/>
            </a:pPr>
            <a:r>
              <a:rPr lang="en-US" sz="1050" dirty="0">
                <a:solidFill>
                  <a:schemeClr val="tx1"/>
                </a:solidFill>
              </a:rPr>
              <a:t>Customer-Centric Culture</a:t>
            </a:r>
          </a:p>
          <a:p>
            <a:pPr marL="109728" indent="-109728">
              <a:spcAft>
                <a:spcPts val="300"/>
              </a:spcAft>
              <a:buSzPct val="90000"/>
              <a:buFont typeface="Wingdings" pitchFamily="2" charset="2"/>
              <a:buChar char="§"/>
            </a:pPr>
            <a:r>
              <a:rPr lang="en-US" sz="1050" dirty="0">
                <a:solidFill>
                  <a:schemeClr val="tx1"/>
                </a:solidFill>
              </a:rPr>
              <a:t>CX Measurement and Business Benefit </a:t>
            </a:r>
          </a:p>
          <a:p>
            <a:pPr marL="109728" indent="-109728">
              <a:spcAft>
                <a:spcPts val="300"/>
              </a:spcAft>
              <a:buSzPct val="90000"/>
              <a:buFont typeface="Wingdings" pitchFamily="2" charset="2"/>
              <a:buChar char="§"/>
            </a:pPr>
            <a:r>
              <a:rPr lang="en-US" sz="1050" dirty="0">
                <a:solidFill>
                  <a:schemeClr val="tx1"/>
                </a:solidFill>
              </a:rPr>
              <a:t>CX Strategy, Organization and Governance </a:t>
            </a:r>
          </a:p>
        </p:txBody>
      </p:sp>
      <p:sp>
        <p:nvSpPr>
          <p:cNvPr id="27" name="Rectangle 26">
            <a:extLst>
              <a:ext uri="{FF2B5EF4-FFF2-40B4-BE49-F238E27FC236}">
                <a16:creationId xmlns:a16="http://schemas.microsoft.com/office/drawing/2014/main" id="{C25EDF49-835A-4051-9BA5-111A29267C45}"/>
              </a:ext>
            </a:extLst>
          </p:cNvPr>
          <p:cNvSpPr/>
          <p:nvPr/>
        </p:nvSpPr>
        <p:spPr>
          <a:xfrm>
            <a:off x="3451068" y="5359558"/>
            <a:ext cx="2926080" cy="1398918"/>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300"/>
              </a:spcAft>
              <a:buSzPct val="90000"/>
            </a:pPr>
            <a:r>
              <a:rPr lang="en-US" sz="1050" b="1" dirty="0">
                <a:solidFill>
                  <a:schemeClr val="accent4"/>
                </a:solidFill>
              </a:rPr>
              <a:t>Market Insight and Analytics Management</a:t>
            </a:r>
          </a:p>
          <a:p>
            <a:pPr marL="109728" indent="-109728">
              <a:spcAft>
                <a:spcPts val="300"/>
              </a:spcAft>
              <a:buSzPct val="90000"/>
              <a:buFont typeface="Wingdings" pitchFamily="2" charset="2"/>
              <a:buChar char="§"/>
            </a:pPr>
            <a:r>
              <a:rPr lang="en-US" sz="1050" dirty="0">
                <a:solidFill>
                  <a:schemeClr val="tx1"/>
                </a:solidFill>
              </a:rPr>
              <a:t>Insight and Analytics Talent and Processes</a:t>
            </a:r>
          </a:p>
          <a:p>
            <a:pPr marL="109728" indent="-109728">
              <a:spcAft>
                <a:spcPts val="300"/>
              </a:spcAft>
              <a:buSzPct val="90000"/>
              <a:buFont typeface="Wingdings" pitchFamily="2" charset="2"/>
              <a:buChar char="§"/>
            </a:pPr>
            <a:r>
              <a:rPr lang="en-US" sz="1050" dirty="0">
                <a:solidFill>
                  <a:schemeClr val="tx1"/>
                </a:solidFill>
              </a:rPr>
              <a:t>Internal Influence</a:t>
            </a:r>
          </a:p>
          <a:p>
            <a:pPr marL="109728" indent="-109728">
              <a:spcAft>
                <a:spcPts val="300"/>
              </a:spcAft>
              <a:buSzPct val="90000"/>
              <a:buFont typeface="Wingdings" pitchFamily="2" charset="2"/>
              <a:buChar char="§"/>
            </a:pPr>
            <a:r>
              <a:rPr lang="en-US" sz="1050" dirty="0">
                <a:solidFill>
                  <a:schemeClr val="tx1"/>
                </a:solidFill>
              </a:rPr>
              <a:t>Insight and Analytics Measurement and Business Impact</a:t>
            </a:r>
          </a:p>
        </p:txBody>
      </p:sp>
      <p:sp>
        <p:nvSpPr>
          <p:cNvPr id="29" name="Rectangle 28">
            <a:extLst>
              <a:ext uri="{FF2B5EF4-FFF2-40B4-BE49-F238E27FC236}">
                <a16:creationId xmlns:a16="http://schemas.microsoft.com/office/drawing/2014/main" id="{56F006E6-92DA-4110-B271-D8C4DB62F097}"/>
              </a:ext>
            </a:extLst>
          </p:cNvPr>
          <p:cNvSpPr/>
          <p:nvPr/>
        </p:nvSpPr>
        <p:spPr>
          <a:xfrm>
            <a:off x="6470820" y="4108605"/>
            <a:ext cx="2832407" cy="116995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09728" indent="-109728">
              <a:spcAft>
                <a:spcPts val="300"/>
              </a:spcAft>
              <a:buSzPct val="90000"/>
            </a:pPr>
            <a:r>
              <a:rPr lang="en-US" sz="1050" b="1" dirty="0">
                <a:solidFill>
                  <a:schemeClr val="accent4"/>
                </a:solidFill>
              </a:rPr>
              <a:t>Search Strategy and Execution</a:t>
            </a:r>
            <a:endParaRPr lang="en-US" sz="1050" b="1" dirty="0">
              <a:solidFill>
                <a:srgbClr val="FF0000"/>
              </a:solidFill>
            </a:endParaRPr>
          </a:p>
          <a:p>
            <a:pPr marL="109728" indent="-109728">
              <a:spcAft>
                <a:spcPts val="300"/>
              </a:spcAft>
              <a:buSzPct val="90000"/>
              <a:buFont typeface="Wingdings" pitchFamily="2" charset="2"/>
              <a:buChar char="§"/>
            </a:pPr>
            <a:r>
              <a:rPr lang="en-US" sz="1050" dirty="0">
                <a:solidFill>
                  <a:schemeClr val="tx1"/>
                </a:solidFill>
              </a:rPr>
              <a:t>Search Performance Benchmarks</a:t>
            </a:r>
          </a:p>
          <a:p>
            <a:pPr marL="109728" indent="-109728">
              <a:spcAft>
                <a:spcPts val="300"/>
              </a:spcAft>
              <a:buSzPct val="90000"/>
              <a:buFont typeface="Wingdings" pitchFamily="2" charset="2"/>
              <a:buChar char="§"/>
            </a:pPr>
            <a:r>
              <a:rPr lang="en-US" sz="1050" dirty="0">
                <a:solidFill>
                  <a:schemeClr val="tx1"/>
                </a:solidFill>
              </a:rPr>
              <a:t>Search Strategy</a:t>
            </a:r>
          </a:p>
          <a:p>
            <a:pPr marL="109728" indent="-109728">
              <a:spcAft>
                <a:spcPts val="300"/>
              </a:spcAft>
              <a:buSzPct val="90000"/>
              <a:buFont typeface="Wingdings" pitchFamily="2" charset="2"/>
              <a:buChar char="§"/>
            </a:pPr>
            <a:r>
              <a:rPr lang="en-US" sz="1050" dirty="0">
                <a:solidFill>
                  <a:schemeClr val="tx1"/>
                </a:solidFill>
              </a:rPr>
              <a:t>Search Management, Measurement and Optimization</a:t>
            </a:r>
          </a:p>
          <a:p>
            <a:pPr marL="109728" indent="-109728">
              <a:spcAft>
                <a:spcPts val="300"/>
              </a:spcAft>
              <a:buSzPct val="90000"/>
              <a:buFont typeface="Wingdings" pitchFamily="2" charset="2"/>
              <a:buChar char="§"/>
            </a:pPr>
            <a:r>
              <a:rPr lang="en-US" sz="1050" dirty="0">
                <a:solidFill>
                  <a:schemeClr val="tx1"/>
                </a:solidFill>
              </a:rPr>
              <a:t>Search Vendor Selection</a:t>
            </a:r>
          </a:p>
          <a:p>
            <a:pPr marL="109728" indent="-109728">
              <a:spcAft>
                <a:spcPts val="300"/>
              </a:spcAft>
              <a:buSzPct val="90000"/>
              <a:buFont typeface="Wingdings" pitchFamily="2" charset="2"/>
              <a:buChar char="§"/>
            </a:pPr>
            <a:endParaRPr lang="en-US" sz="1050" dirty="0">
              <a:solidFill>
                <a:schemeClr val="tx1"/>
              </a:solidFill>
            </a:endParaRPr>
          </a:p>
        </p:txBody>
      </p:sp>
    </p:spTree>
    <p:extLst>
      <p:ext uri="{BB962C8B-B14F-4D97-AF65-F5344CB8AC3E}">
        <p14:creationId xmlns:p14="http://schemas.microsoft.com/office/powerpoint/2010/main" val="3188846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vHGcIjeQoKeL4KhQ9hPP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PBjpTA4oStuPYffBn9poK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FkV.4Q7GSPmZLXBVENfWi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Zho3siqGQe.NV5BRuofbe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wkzcCQhZQ1aChMuyJf2EA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QCciEq6lSESILYIBK.iUc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oghqQ1IzQLCOtbbrjH7SqQ"/>
</p:tagLst>
</file>

<file path=ppt/theme/theme1.xml><?xml version="1.0" encoding="utf-8"?>
<a:theme xmlns:a="http://schemas.openxmlformats.org/drawingml/2006/main" name="White bkgrnd master">
  <a:themeElements>
    <a:clrScheme name="2018 Brand Colors-011">
      <a:dk1>
        <a:srgbClr val="000000"/>
      </a:dk1>
      <a:lt1>
        <a:srgbClr val="FFFFFF"/>
      </a:lt1>
      <a:dk2>
        <a:srgbClr val="002856"/>
      </a:dk2>
      <a:lt2>
        <a:srgbClr val="FFFFFF"/>
      </a:lt2>
      <a:accent1>
        <a:srgbClr val="002856"/>
      </a:accent1>
      <a:accent2>
        <a:srgbClr val="A7AFAF"/>
      </a:accent2>
      <a:accent3>
        <a:srgbClr val="E2E4E4"/>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4F4F4"/>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1440" rtlCol="0">
        <a:spAutoFit/>
      </a:bodyPr>
      <a:lstStyle>
        <a:defPPr>
          <a:defRPr dirty="0" err="1"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resentation27" id="{FE683EB6-1857-174F-981C-940D0425F62C}" vid="{9FBA1F82-3E14-E54F-A1B9-F8E347DF7D32}"/>
    </a:ext>
  </a:extLst>
</a:theme>
</file>

<file path=ppt/theme/theme2.xml><?xml version="1.0" encoding="utf-8"?>
<a:theme xmlns:a="http://schemas.openxmlformats.org/drawingml/2006/main" name="Blue bkgrnd master">
  <a:themeElements>
    <a:clrScheme name="2018 Brand Colors-012">
      <a:dk1>
        <a:srgbClr val="000000"/>
      </a:dk1>
      <a:lt1>
        <a:srgbClr val="FFFFFF"/>
      </a:lt1>
      <a:dk2>
        <a:srgbClr val="002856"/>
      </a:dk2>
      <a:lt2>
        <a:srgbClr val="FFFFFF"/>
      </a:lt2>
      <a:accent1>
        <a:srgbClr val="FFFFFF"/>
      </a:accent1>
      <a:accent2>
        <a:srgbClr val="E2E4E4"/>
      </a:accent2>
      <a:accent3>
        <a:srgbClr val="A7AFAF"/>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3D3D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rtlCol="0">
        <a:spAutoFit/>
      </a:bodyPr>
      <a:lstStyle>
        <a:defPPr>
          <a:defRPr dirty="0"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resentation27" id="{FE683EB6-1857-174F-981C-940D0425F62C}" vid="{EE19BA89-9E00-5C4D-BCB7-05FD8B3FF24C}"/>
    </a:ext>
  </a:extLst>
</a:theme>
</file>

<file path=ppt/theme/theme3.xml><?xml version="1.0" encoding="utf-8"?>
<a:theme xmlns:a="http://schemas.openxmlformats.org/drawingml/2006/main" name="White bk accent color options">
  <a:themeElements>
    <a:clrScheme name="2018 Brand Colors-011">
      <a:dk1>
        <a:srgbClr val="000000"/>
      </a:dk1>
      <a:lt1>
        <a:srgbClr val="FFFFFF"/>
      </a:lt1>
      <a:dk2>
        <a:srgbClr val="002856"/>
      </a:dk2>
      <a:lt2>
        <a:srgbClr val="FFFFFF"/>
      </a:lt2>
      <a:accent1>
        <a:srgbClr val="002856"/>
      </a:accent1>
      <a:accent2>
        <a:srgbClr val="A7AFAF"/>
      </a:accent2>
      <a:accent3>
        <a:srgbClr val="E2E4E4"/>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3D3D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rtlCol="0">
        <a:spAutoFit/>
      </a:bodyPr>
      <a:lstStyle>
        <a:defPPr>
          <a:defRPr dirty="0"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resentation27" id="{FE683EB6-1857-174F-981C-940D0425F62C}" vid="{F862E6A8-CB8F-0F4D-8AEC-5C5C3479D978}"/>
    </a:ext>
  </a:extLst>
</a:theme>
</file>

<file path=ppt/theme/theme4.xml><?xml version="1.0" encoding="utf-8"?>
<a:theme xmlns:a="http://schemas.openxmlformats.org/drawingml/2006/main" name="Blue bk accent color options">
  <a:themeElements>
    <a:clrScheme name="2018 Brand Colors-012">
      <a:dk1>
        <a:srgbClr val="000000"/>
      </a:dk1>
      <a:lt1>
        <a:srgbClr val="FFFFFF"/>
      </a:lt1>
      <a:dk2>
        <a:srgbClr val="002856"/>
      </a:dk2>
      <a:lt2>
        <a:srgbClr val="FFFFFF"/>
      </a:lt2>
      <a:accent1>
        <a:srgbClr val="FFFFFF"/>
      </a:accent1>
      <a:accent2>
        <a:srgbClr val="E2E4E4"/>
      </a:accent2>
      <a:accent3>
        <a:srgbClr val="A7AFAF"/>
      </a:accent3>
      <a:accent4>
        <a:srgbClr val="009AD7"/>
      </a:accent4>
      <a:accent5>
        <a:srgbClr val="FF540A"/>
      </a:accent5>
      <a:accent6>
        <a:srgbClr val="FEC10D"/>
      </a:accent6>
      <a:hlink>
        <a:srgbClr val="0052D7"/>
      </a:hlink>
      <a:folHlink>
        <a:srgbClr val="0045B5"/>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3D3D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rtlCol="0">
        <a:spAutoFit/>
      </a:bodyPr>
      <a:lstStyle>
        <a:defPPr>
          <a:defRPr dirty="0" smtClean="0"/>
        </a:defPPr>
      </a:lstStyle>
    </a:txDef>
  </a:objectDefaults>
  <a:extraClrSchemeLst/>
  <a:custClrLst>
    <a:custClr name="New Gartner Blue">
      <a:srgbClr val="002856"/>
    </a:custClr>
    <a:custClr name="Sky">
      <a:srgbClr val="009AD7"/>
    </a:custClr>
    <a:custClr name="Tangerine">
      <a:srgbClr val="FF540A"/>
    </a:custClr>
    <a:custClr name="Lemon">
      <a:srgbClr val="FEC10D"/>
    </a:custClr>
    <a:custClr name="Rose">
      <a:srgbClr val="E81159"/>
    </a:custClr>
    <a:custClr name="Steel">
      <a:srgbClr val="6F7878"/>
    </a:custClr>
    <a:custClr name="Black">
      <a:srgbClr val="000000"/>
    </a:custClr>
    <a:custClr name="White">
      <a:srgbClr val="FFFFFF"/>
    </a:custClr>
    <a:custClr name="White">
      <a:srgbClr val="FFFFFF"/>
    </a:custClr>
    <a:custClr name="Error Red">
      <a:srgbClr val="DE0A01"/>
    </a:custClr>
    <a:custClr name="New Gartner Blue Tint1">
      <a:srgbClr val="6E7D9D"/>
    </a:custClr>
    <a:custClr name="Sky Tint1">
      <a:srgbClr val="49C5F4"/>
    </a:custClr>
    <a:custClr name="Tangerine Tint1">
      <a:srgbClr val="F8AF79"/>
    </a:custClr>
    <a:custClr name="Lemon Tint1">
      <a:srgbClr val="FFE48E"/>
    </a:custClr>
    <a:custClr name="Rose Tint1">
      <a:srgbClr val="F4729D"/>
    </a:custClr>
    <a:custClr name="Steel Tint1">
      <a:srgbClr val="979D9D"/>
    </a:custClr>
    <a:custClr name="White">
      <a:srgbClr val="FFFFFF"/>
    </a:custClr>
    <a:custClr name="White">
      <a:srgbClr val="FFFFFF"/>
    </a:custClr>
    <a:custClr name="White">
      <a:srgbClr val="FFFFFF"/>
    </a:custClr>
    <a:custClr name="Warning Yellow">
      <a:srgbClr val="F5AB23"/>
    </a:custClr>
    <a:custClr name="New Gartner Blue Tint2">
      <a:srgbClr val="9AACC7"/>
    </a:custClr>
    <a:custClr name="Sky Tint2">
      <a:srgbClr val="91DCF8"/>
    </a:custClr>
    <a:custClr name="Tangerine Tint2">
      <a:srgbClr val="FBC9A6"/>
    </a:custClr>
    <a:custClr name="Lemon Tint2">
      <a:srgbClr val="FFEDB3"/>
    </a:custClr>
    <a:custClr name="Rose Tint2">
      <a:srgbClr val="F8A1BD"/>
    </a:custClr>
    <a:custClr name="Border Gray">
      <a:srgbClr val="D3D3D3"/>
    </a:custClr>
    <a:custClr name="White">
      <a:srgbClr val="FFFFFF"/>
    </a:custClr>
    <a:custClr name="White">
      <a:srgbClr val="FFFFFF"/>
    </a:custClr>
    <a:custClr name="White">
      <a:srgbClr val="FFFFFF"/>
    </a:custClr>
    <a:custClr name="Success Green">
      <a:srgbClr val="00A76D"/>
    </a:custClr>
    <a:custClr name="New Gartner Blue Tint3">
      <a:srgbClr val="C0D1E0"/>
    </a:custClr>
    <a:custClr name="Sky Tint3">
      <a:srgbClr val="DAF3FD"/>
    </a:custClr>
    <a:custClr name="White">
      <a:srgbClr val="FFFFFF"/>
    </a:custClr>
    <a:custClr name="White">
      <a:srgbClr val="FFFFFF"/>
    </a:custClr>
    <a:custClr name="Rose Tint3">
      <a:srgbClr val="F9C1D2"/>
    </a:custClr>
    <a:custClr name="Background Gray">
      <a:srgbClr val="F4F4F4"/>
    </a:custClr>
    <a:custClr name="White">
      <a:srgbClr val="FFFFFF"/>
    </a:custClr>
    <a:custClr name="White">
      <a:srgbClr val="FFFFFF"/>
    </a:custClr>
    <a:custClr name="White">
      <a:srgbClr val="FFFFFF"/>
    </a:custClr>
    <a:custClr name="White">
      <a:srgbClr val="FFFFFF"/>
    </a:custClr>
    <a:custClr name="New Gartner Blue Dark">
      <a:srgbClr val="355578"/>
    </a:custClr>
    <a:custClr name="Sky Dark">
      <a:srgbClr val="0074AD"/>
    </a:custClr>
    <a:custClr name="Tangerine Dark">
      <a:srgbClr val="932F18"/>
    </a:custClr>
    <a:custClr name="Lemon Dark">
      <a:srgbClr val="BF920B"/>
    </a:custClr>
    <a:custClr name="Rose Dark">
      <a:srgbClr val="AF0D43"/>
    </a:custClr>
    <a:custClr name="Steel Dark">
      <a:srgbClr val="535A54"/>
    </a:custClr>
    <a:custClr name="White">
      <a:srgbClr val="FFFFFF"/>
    </a:custClr>
    <a:custClr name="White">
      <a:srgbClr val="FFFFFF"/>
    </a:custClr>
    <a:custClr name="White">
      <a:srgbClr val="FFFFFF"/>
    </a:custClr>
    <a:custClr name="White">
      <a:srgbClr val="FFFFFF"/>
    </a:custClr>
  </a:custClrLst>
  <a:extLst>
    <a:ext uri="{05A4C25C-085E-4340-85A3-A5531E510DB2}">
      <thm15:themeFamily xmlns:thm15="http://schemas.microsoft.com/office/thememl/2012/main" name="Presentation27" id="{FE683EB6-1857-174F-981C-940D0425F62C}" vid="{75D2B80A-839C-1141-8281-BA16FA9BB00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tner">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Gartner_Corporate_PPT_Template</Template>
  <TotalTime>35506</TotalTime>
  <Words>1407</Words>
  <Application>Microsoft Macintosh PowerPoint</Application>
  <PresentationFormat>Widescreen</PresentationFormat>
  <Paragraphs>168</Paragraphs>
  <Slides>7</Slides>
  <Notes>5</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7</vt:i4>
      </vt:variant>
    </vt:vector>
  </HeadingPairs>
  <TitlesOfParts>
    <vt:vector size="19" baseType="lpstr">
      <vt:lpstr>Arial Unicode MS</vt:lpstr>
      <vt:lpstr>Arial</vt:lpstr>
      <vt:lpstr>Arial Black</vt:lpstr>
      <vt:lpstr>Calibri</vt:lpstr>
      <vt:lpstr>Gotham SSm A</vt:lpstr>
      <vt:lpstr>Segoe UI</vt:lpstr>
      <vt:lpstr>Wingdings</vt:lpstr>
      <vt:lpstr>White bkgrnd master</vt:lpstr>
      <vt:lpstr>Blue bkgrnd master</vt:lpstr>
      <vt:lpstr>White bk accent color options</vt:lpstr>
      <vt:lpstr>Blue bk accent color options</vt:lpstr>
      <vt:lpstr>think-cell Slide</vt:lpstr>
      <vt:lpstr>KEY INITIATIVE Demand Generation and Sales Enablement</vt:lpstr>
      <vt:lpstr>PowerPoint Presentation</vt:lpstr>
      <vt:lpstr>Challenges with Demand Generation and Sales Enablement</vt:lpstr>
      <vt:lpstr>Questions Your Peers Are Asking</vt:lpstr>
      <vt:lpstr>Capabilities Support Each Stage of Your Initiatives </vt:lpstr>
      <vt:lpstr>Gartner Support Organized Against Your Timeline </vt:lpstr>
      <vt:lpstr>Comprehensive Support Across Marketing</vt:lpstr>
    </vt:vector>
  </TitlesOfParts>
  <Company>Gartner</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Initiative: Financial Strategies and Investor Relations</dc:title>
  <dc:creator>McLoughlin,Jennifer</dc:creator>
  <cp:lastModifiedBy>Boris,Rachel</cp:lastModifiedBy>
  <cp:revision>379</cp:revision>
  <dcterms:created xsi:type="dcterms:W3CDTF">2018-09-04T21:16:58Z</dcterms:created>
  <dcterms:modified xsi:type="dcterms:W3CDTF">2019-03-26T14:40:45Z</dcterms:modified>
</cp:coreProperties>
</file>